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2" r:id="rId5"/>
    <p:sldId id="266" r:id="rId6"/>
    <p:sldId id="265" r:id="rId7"/>
    <p:sldId id="268" r:id="rId8"/>
    <p:sldId id="283" r:id="rId9"/>
    <p:sldId id="286" r:id="rId10"/>
    <p:sldId id="271" r:id="rId11"/>
    <p:sldId id="288" r:id="rId12"/>
    <p:sldId id="289" r:id="rId13"/>
    <p:sldId id="291" r:id="rId14"/>
    <p:sldId id="292" r:id="rId15"/>
    <p:sldId id="294" r:id="rId16"/>
    <p:sldId id="298" r:id="rId17"/>
    <p:sldId id="301" r:id="rId18"/>
    <p:sldId id="299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ola, Courtney A" initials="TCA" lastIdx="1" clrIdx="0">
    <p:extLst>
      <p:ext uri="{19B8F6BF-5375-455C-9EA6-DF929625EA0E}">
        <p15:presenceInfo xmlns:p15="http://schemas.microsoft.com/office/powerpoint/2012/main" userId="S-1-5-21-4027829005-1107895287-290554039-156439" providerId="AD"/>
      </p:ext>
    </p:extLst>
  </p:cmAuthor>
  <p:cmAuthor id="2" name="Balaji Manikam" initials="BM" lastIdx="2" clrIdx="1">
    <p:extLst>
      <p:ext uri="{19B8F6BF-5375-455C-9EA6-DF929625EA0E}">
        <p15:presenceInfo xmlns:p15="http://schemas.microsoft.com/office/powerpoint/2012/main" userId="S-1-5-21-1185550115-3620728762-1261939324-8848" providerId="AD"/>
      </p:ext>
    </p:extLst>
  </p:cmAuthor>
  <p:cmAuthor id="3" name="Bordeaux, Debbie" initials="BD" lastIdx="2" clrIdx="2">
    <p:extLst>
      <p:ext uri="{19B8F6BF-5375-455C-9EA6-DF929625EA0E}">
        <p15:presenceInfo xmlns:p15="http://schemas.microsoft.com/office/powerpoint/2012/main" userId="S::debbie.bordeaux@cengage.com::571f4fc2-1aa7-4616-81ff-633d8fd3ea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5044"/>
    <a:srgbClr val="00B050"/>
    <a:srgbClr val="E9255F"/>
    <a:srgbClr val="006298"/>
    <a:srgbClr val="004A78"/>
    <a:srgbClr val="FF6300"/>
    <a:srgbClr val="0098D4"/>
    <a:srgbClr val="00B8E7"/>
    <a:srgbClr val="81D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34" autoAdjust="0"/>
    <p:restoredTop sz="86375" autoAdjust="0"/>
  </p:normalViewPr>
  <p:slideViewPr>
    <p:cSldViewPr snapToGrid="0" snapToObjects="1">
      <p:cViewPr varScale="1">
        <p:scale>
          <a:sx n="77" d="100"/>
          <a:sy n="77" d="100"/>
        </p:scale>
        <p:origin x="102" y="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68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786"/>
    </p:cViewPr>
  </p:sorterViewPr>
  <p:notesViewPr>
    <p:cSldViewPr snapToGrid="0" snapToObject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A413-85C6-40F2-B867-268CAAA7E37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803E-66EE-42CE-8DFB-98553954E4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1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680D68-05FF-7942-990A-B21BB8E6CE33}" type="datetimeFigureOut">
              <a:rPr lang="en-US"/>
              <a:pPr>
                <a:defRPr/>
              </a:pPr>
              <a:t>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CAE60C-72A0-D14D-8733-C13212F69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Sacramento Bee/ZUMA Press/Newscom</a:t>
            </a:r>
            <a:br>
              <a:rPr lang="en-US" dirty="0">
                <a:latin typeface="Calibri" charset="0"/>
              </a:rPr>
            </a:b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78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0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05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22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5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1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98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AE60C-72A0-D14D-8733-C13212F694A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2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1187"/>
            <a:ext cx="105156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867275" y="3619985"/>
            <a:ext cx="2457450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48350" y="4070657"/>
            <a:ext cx="1361768" cy="1808163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38199" y="1517957"/>
            <a:ext cx="5705475" cy="4501843"/>
          </a:xfrm>
        </p:spPr>
        <p:txBody>
          <a:bodyPr/>
          <a:lstStyle>
            <a:lvl1pPr marL="0" marR="0" indent="457200" algn="l" defTabSz="914400" rtl="0" eaLnBrk="0" fontAlgn="base" latinLnBrk="0" hangingPunct="0">
              <a:lnSpc>
                <a:spcPct val="100000"/>
              </a:lnSpc>
              <a:spcBef>
                <a:spcPts val="624"/>
              </a:spcBef>
              <a:spcAft>
                <a:spcPct val="0"/>
              </a:spcAft>
              <a:buClr>
                <a:srgbClr val="004A78"/>
              </a:buClr>
              <a:buSzTx/>
              <a:buFont typeface="Arial" pitchFamily="34" charset="0"/>
              <a:buChar char="•"/>
              <a:tabLst/>
              <a:defRPr sz="16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685800"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–"/>
              <a:defRPr/>
            </a:lvl2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29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6858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6298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8520113" y="1814513"/>
            <a:ext cx="2466975" cy="9001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50D2460-4BD2-4347-9DDD-C23756ECB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8166100" y="2979738"/>
            <a:ext cx="1198563" cy="11636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7CC62F0-8982-4757-9CA2-2277D8C6A775}"/>
              </a:ext>
            </a:extLst>
          </p:cNvPr>
          <p:cNvSpPr txBox="1"/>
          <p:nvPr userDrawn="1"/>
        </p:nvSpPr>
        <p:spPr>
          <a:xfrm>
            <a:off x="2436366" y="6422955"/>
            <a:ext cx="9380496" cy="415498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Ann O’M, Bowman | Richard C. Kearney | Carmine P. F. </a:t>
            </a:r>
            <a:r>
              <a:rPr lang="en-US" sz="1200" dirty="0" err="1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Scavo</a:t>
            </a: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 | State and Local Government, Eleventh Edition. © 2022 Cengage. All Rights Reserved. May not be scanned, copied or duplicated, or posted to a publicly accessible website, in whole or in part.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A3B574-8073-4F2B-838E-BB2F8DA4C5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10425" y="4822825"/>
            <a:ext cx="3309938" cy="67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11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74574" y="2193424"/>
            <a:ext cx="9642852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96122"/>
            <a:ext cx="105156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3817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" y="16"/>
            <a:ext cx="12191807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58065" y="3083849"/>
            <a:ext cx="5943392" cy="1343006"/>
          </a:xfrm>
        </p:spPr>
        <p:txBody>
          <a:bodyPr anchor="ctr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8065" y="2006622"/>
            <a:ext cx="5045478" cy="867221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46063" y="314482"/>
            <a:ext cx="3343275" cy="431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1" y="6356350"/>
            <a:ext cx="1699425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3890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909661" y="6356350"/>
            <a:ext cx="8815898" cy="365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78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43576" y="1289683"/>
            <a:ext cx="10711543" cy="4872991"/>
          </a:xfrm>
        </p:spPr>
        <p:txBody>
          <a:bodyPr>
            <a:noAutofit/>
          </a:bodyPr>
          <a:lstStyle>
            <a:lvl1pPr marL="457200" indent="-457200" algn="l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•"/>
              <a:defRPr sz="2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371600" indent="-457200">
              <a:defRPr sz="22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2436366" y="6422955"/>
            <a:ext cx="9310157" cy="415498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Ann O’M, Bowman | Richard C. Kearney | Carmine P. F. </a:t>
            </a:r>
            <a:r>
              <a:rPr lang="en-US" sz="1200" dirty="0" err="1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Scavo</a:t>
            </a: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 | State and Local Government, Eleventh Edition. © 2022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43576" y="1289683"/>
            <a:ext cx="10711543" cy="968325"/>
          </a:xfrm>
        </p:spPr>
        <p:txBody>
          <a:bodyPr>
            <a:noAutofit/>
          </a:bodyPr>
          <a:lstStyle>
            <a:lvl1pPr marL="457200" indent="-457200" algn="l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•"/>
              <a:defRPr sz="2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371600" indent="-457200">
              <a:defRPr sz="22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2436366" y="6422955"/>
            <a:ext cx="9310157" cy="415498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Ann O’M, Bowman | Richard C. Kearney | Carmine P. F. </a:t>
            </a:r>
            <a:r>
              <a:rPr lang="en-US" sz="1200" dirty="0" err="1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Scavo</a:t>
            </a: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 | State and Local Government, Eleventh Edition. © 2022 Cengage. All Rights Reserved. May not be scanned, copied or duplicated, or posted to a publicly accessible website, in whole or in part.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A8E3AFB-6170-42D2-8052-DB6D1EFBB0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2257" y="2510461"/>
            <a:ext cx="10711543" cy="968325"/>
          </a:xfrm>
        </p:spPr>
        <p:txBody>
          <a:bodyPr>
            <a:noAutofit/>
          </a:bodyPr>
          <a:lstStyle>
            <a:lvl1pPr marL="457200" indent="-457200" algn="l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•"/>
              <a:defRPr sz="26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-457200">
              <a:lnSpc>
                <a:spcPct val="100000"/>
              </a:lnSpc>
              <a:spcBef>
                <a:spcPts val="624"/>
              </a:spcBef>
              <a:buClr>
                <a:srgbClr val="004A78"/>
              </a:buClr>
              <a:buFont typeface="Arial" pitchFamily="34" charset="0"/>
              <a:buChar char="–"/>
              <a:defRPr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371600" indent="-457200">
              <a:defRPr sz="220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4460B-486C-4384-B0D6-FC40F79E0F0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2950" y="3757613"/>
            <a:ext cx="10610850" cy="968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213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4" y="1290690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743572" y="1737343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743573" y="3389727"/>
            <a:ext cx="10711543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43572" y="3856204"/>
            <a:ext cx="10711543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10" name="Footer">
            <a:extLst>
              <a:ext uri="{FF2B5EF4-FFF2-40B4-BE49-F238E27FC236}">
                <a16:creationId xmlns:a16="http://schemas.microsoft.com/office/drawing/2014/main" id="{B2D1ADEF-9C89-46E8-8946-1EA19A5EDD54}"/>
              </a:ext>
            </a:extLst>
          </p:cNvPr>
          <p:cNvSpPr txBox="1"/>
          <p:nvPr userDrawn="1"/>
        </p:nvSpPr>
        <p:spPr>
          <a:xfrm>
            <a:off x="2436366" y="6422955"/>
            <a:ext cx="9310157" cy="415498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Ann O’M, Bowman | Richard C. Kearney | Carmine P. F. </a:t>
            </a:r>
            <a:r>
              <a:rPr lang="en-US" sz="1200" dirty="0" err="1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Scavo</a:t>
            </a: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 | State and Local Government, Eleventh Edition. © 2022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7936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5084468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6370651" y="1579015"/>
            <a:ext cx="5084468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70651" y="2202774"/>
            <a:ext cx="5084468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6D0D21B3-5028-4147-B920-10D4982EDF54}"/>
              </a:ext>
            </a:extLst>
          </p:cNvPr>
          <p:cNvSpPr txBox="1"/>
          <p:nvPr userDrawn="1"/>
        </p:nvSpPr>
        <p:spPr>
          <a:xfrm>
            <a:off x="2436366" y="6422955"/>
            <a:ext cx="9310157" cy="415498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Ann O’M, Bowman | Richard C. Kearney | Carmine P. F. </a:t>
            </a:r>
            <a:r>
              <a:rPr lang="en-US" sz="1200" dirty="0" err="1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Scavo</a:t>
            </a: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 | State and Local Government, Eleventh Edition. © 2022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43576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4445799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445799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8145953" y="1579015"/>
            <a:ext cx="3300402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154717" y="2202774"/>
            <a:ext cx="33004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1" name="Footer">
            <a:extLst>
              <a:ext uri="{FF2B5EF4-FFF2-40B4-BE49-F238E27FC236}">
                <a16:creationId xmlns:a16="http://schemas.microsoft.com/office/drawing/2014/main" id="{BCE4E553-DE67-42FA-BF02-82B3401F8BA8}"/>
              </a:ext>
            </a:extLst>
          </p:cNvPr>
          <p:cNvSpPr txBox="1"/>
          <p:nvPr userDrawn="1"/>
        </p:nvSpPr>
        <p:spPr>
          <a:xfrm>
            <a:off x="2436366" y="6422955"/>
            <a:ext cx="9310157" cy="415498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Ann O’M, Bowman | Richard C. Kearney | Carmine P. F. </a:t>
            </a:r>
            <a:r>
              <a:rPr lang="en-US" sz="1200" dirty="0" err="1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Scavo</a:t>
            </a: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 | State and Local Government, Eleventh Edition. © 2022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743576" y="1289684"/>
            <a:ext cx="10711543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40228" y="4846655"/>
            <a:ext cx="10711543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">
            <a:extLst>
              <a:ext uri="{FF2B5EF4-FFF2-40B4-BE49-F238E27FC236}">
                <a16:creationId xmlns:a16="http://schemas.microsoft.com/office/drawing/2014/main" id="{AA22B80B-F484-41DA-9374-BD2F955786A3}"/>
              </a:ext>
            </a:extLst>
          </p:cNvPr>
          <p:cNvSpPr txBox="1"/>
          <p:nvPr userDrawn="1"/>
        </p:nvSpPr>
        <p:spPr>
          <a:xfrm>
            <a:off x="2436366" y="6422955"/>
            <a:ext cx="9310157" cy="415498"/>
          </a:xfrm>
          <a:prstGeom prst="rect">
            <a:avLst/>
          </a:prstGeom>
          <a:noFill/>
          <a:effectLst/>
        </p:spPr>
        <p:txBody>
          <a:bodyPr wrap="square" lIns="0" tIns="0" rIns="0" rtlCol="0" anchor="ctr">
            <a:spAutoFit/>
          </a:bodyPr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Ann O’M, Bowman | Richard C. Kearney | Carmine P. F. </a:t>
            </a:r>
            <a:r>
              <a:rPr lang="en-US" sz="1200" dirty="0" err="1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Scavo</a:t>
            </a:r>
            <a:r>
              <a:rPr lang="en-US" sz="1200" dirty="0">
                <a:solidFill>
                  <a:srgbClr val="006298"/>
                </a:solidFill>
                <a:latin typeface="Arial" pitchFamily="34" charset="0"/>
                <a:cs typeface="Arial" pitchFamily="34" charset="0"/>
              </a:rPr>
              <a:t> | State and Local Government, Eleventh Edition. © 2022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7480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3" y="6356350"/>
            <a:ext cx="157956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268" y="6356350"/>
            <a:ext cx="8801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21" r:id="rId2"/>
    <p:sldLayoutId id="2147483722" r:id="rId3"/>
    <p:sldLayoutId id="2147483714" r:id="rId4"/>
    <p:sldLayoutId id="2147483725" r:id="rId5"/>
    <p:sldLayoutId id="2147483718" r:id="rId6"/>
    <p:sldLayoutId id="2147483715" r:id="rId7"/>
    <p:sldLayoutId id="2147483716" r:id="rId8"/>
    <p:sldLayoutId id="2147483719" r:id="rId9"/>
    <p:sldLayoutId id="2147483720" r:id="rId10"/>
  </p:sldLayoutIdLst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sample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43C38B-5A25-46AD-A26F-E8F075E42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600" y="1008139"/>
            <a:ext cx="5045478" cy="1640468"/>
          </a:xfrm>
        </p:spPr>
        <p:txBody>
          <a:bodyPr/>
          <a:lstStyle/>
          <a:p>
            <a:pPr algn="ctr"/>
            <a:r>
              <a:rPr lang="en-US" b="0" dirty="0"/>
              <a:t>State and Local Government,</a:t>
            </a:r>
            <a:br>
              <a:rPr lang="en-US" b="0" dirty="0"/>
            </a:br>
            <a:r>
              <a:rPr lang="en-US" b="0" dirty="0"/>
              <a:t>11e</a:t>
            </a:r>
            <a:endParaRPr lang="en-IN" dirty="0"/>
          </a:p>
        </p:txBody>
      </p:sp>
      <p:pic>
        <p:nvPicPr>
          <p:cNvPr id="6" name="Picture Placeholder 7" descr="The front cover of the book titled, ‘State and Local Government,’ Eleventh Edition; by Ann O’M. Bowman, Richard C. Kearney, and Dr. Carmine Scavo. A logo of Cengage Mind tap is there at top center of the cover. The cover shows a photo of the U.S. capitol surrounded by trees.">
            <a:extLst>
              <a:ext uri="{FF2B5EF4-FFF2-40B4-BE49-F238E27FC236}">
                <a16:creationId xmlns:a16="http://schemas.microsoft.com/office/drawing/2014/main" id="{2602D0F9-962E-4EC2-A1C3-7E1A320600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61352" cy="601191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14D87A-A8A5-4573-AC14-676101ECF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46643" y="3083848"/>
            <a:ext cx="5943392" cy="1640467"/>
          </a:xfrm>
        </p:spPr>
        <p:txBody>
          <a:bodyPr/>
          <a:lstStyle/>
          <a:p>
            <a:pPr algn="ctr"/>
            <a:r>
              <a:rPr lang="en-US" b="1" dirty="0"/>
              <a:t>Chapter 3: </a:t>
            </a:r>
            <a:r>
              <a:rPr lang="en-US" b="1" u="sng" dirty="0"/>
              <a:t>State Constitutions</a:t>
            </a:r>
            <a:endParaRPr lang="en-IN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62D536-38EA-44A1-9A5B-82D342BAF3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25700" y="6423442"/>
            <a:ext cx="9282339" cy="3651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24"/>
              </a:spcBef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 O’M, Bowman | Richard C. Kearney | Carmine P. F. </a:t>
            </a:r>
            <a:r>
              <a:rPr lang="en-US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Scavo</a:t>
            </a: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| State and Local Government, Eleventh Edition. © 2022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1263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Constitutional Change (1 of 4)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Informal Constitutional Change</a:t>
            </a:r>
          </a:p>
          <a:p>
            <a:r>
              <a:rPr lang="en-US" dirty="0"/>
              <a:t>One informal and four formal methods for amending state constitution exist.</a:t>
            </a:r>
          </a:p>
          <a:p>
            <a:pPr lvl="1"/>
            <a:r>
              <a:rPr lang="en-US" dirty="0"/>
              <a:t>The informal route is interpretation.</a:t>
            </a:r>
          </a:p>
          <a:p>
            <a:pPr lvl="1"/>
            <a:r>
              <a:rPr lang="en-US" dirty="0"/>
              <a:t>Judicial review: The power of the U.S. Supreme Court or state supreme courts to declare unconstitutional actions of the executive and legislative branches as well as decisions of lower courts.</a:t>
            </a:r>
          </a:p>
        </p:txBody>
      </p:sp>
    </p:spTree>
    <p:extLst>
      <p:ext uri="{BB962C8B-B14F-4D97-AF65-F5344CB8AC3E}">
        <p14:creationId xmlns:p14="http://schemas.microsoft.com/office/powerpoint/2010/main" val="334591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Constitutional Change (2 of 4)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Formal Constitutional Change</a:t>
            </a:r>
          </a:p>
          <a:p>
            <a:pPr lvl="1"/>
            <a:r>
              <a:rPr lang="en-US" b="1" dirty="0"/>
              <a:t>Ratification</a:t>
            </a:r>
            <a:r>
              <a:rPr lang="en-US" dirty="0"/>
              <a:t>: The formal approval of a constitution or constitutional amendment by a majority of the voters of a state.</a:t>
            </a:r>
          </a:p>
          <a:p>
            <a:pPr lvl="2">
              <a:lnSpc>
                <a:spcPct val="100000"/>
              </a:lnSpc>
            </a:pPr>
            <a:r>
              <a:rPr lang="en-US" b="1" dirty="0"/>
              <a:t>Legislative proposal</a:t>
            </a:r>
            <a:r>
              <a:rPr lang="en-US" dirty="0"/>
              <a:t>:  The most common means of amending a state constitution, wherein the legislature proposes a revision, usually by a two-thirds majority.</a:t>
            </a:r>
          </a:p>
          <a:p>
            <a:pPr lvl="1"/>
            <a:r>
              <a:rPr lang="en-US" b="1" dirty="0"/>
              <a:t>Initiative</a:t>
            </a:r>
            <a:r>
              <a:rPr lang="en-US" dirty="0"/>
              <a:t>: A proposed law or constitutional amendment that is placed on the ballot by citizen petition</a:t>
            </a:r>
          </a:p>
        </p:txBody>
      </p:sp>
    </p:spTree>
    <p:extLst>
      <p:ext uri="{BB962C8B-B14F-4D97-AF65-F5344CB8AC3E}">
        <p14:creationId xmlns:p14="http://schemas.microsoft.com/office/powerpoint/2010/main" val="176316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Constitutional Change (3 of 4)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Formal Constitutional Change</a:t>
            </a:r>
          </a:p>
          <a:p>
            <a:pPr lvl="1"/>
            <a:r>
              <a:rPr lang="en-US" dirty="0"/>
              <a:t>Two types of initiatives:</a:t>
            </a:r>
          </a:p>
          <a:p>
            <a:pPr lvl="2">
              <a:lnSpc>
                <a:spcPct val="100000"/>
              </a:lnSpc>
            </a:pPr>
            <a:r>
              <a:rPr lang="en-US" b="1" dirty="0"/>
              <a:t>Direct initiative</a:t>
            </a:r>
            <a:r>
              <a:rPr lang="en-US" dirty="0"/>
              <a:t>: A procedure by which the voters of a jurisdiction propose the passage of constitutional amendments, state laws, or local ordinances, bypassing the legislative body</a:t>
            </a:r>
          </a:p>
          <a:p>
            <a:pPr lvl="2">
              <a:lnSpc>
                <a:spcPct val="100000"/>
              </a:lnSpc>
            </a:pPr>
            <a:r>
              <a:rPr lang="en-US" b="1" dirty="0"/>
              <a:t>Indirect initiative</a:t>
            </a:r>
            <a:r>
              <a:rPr lang="en-US" dirty="0"/>
              <a:t>: Similar to the direct initiative, except that the voter-initiated proposal must be submitted to the legislature before going on the ballot for voter approval</a:t>
            </a:r>
          </a:p>
          <a:p>
            <a:pPr lvl="1"/>
            <a:r>
              <a:rPr lang="en-US" dirty="0"/>
              <a:t>Constitutional convention: An assembly of delegates chosen by popular election or appointed by the legislature or the governor to revise an existing constitution or to create a new one</a:t>
            </a:r>
          </a:p>
        </p:txBody>
      </p:sp>
    </p:spTree>
    <p:extLst>
      <p:ext uri="{BB962C8B-B14F-4D97-AF65-F5344CB8AC3E}">
        <p14:creationId xmlns:p14="http://schemas.microsoft.com/office/powerpoint/2010/main" val="254728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Constitutional Change (4 of 4)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Formal Constitutional Change</a:t>
            </a:r>
          </a:p>
          <a:p>
            <a:pPr lvl="1"/>
            <a:r>
              <a:rPr lang="en-US" dirty="0"/>
              <a:t>Constitutional commission: Often called a </a:t>
            </a:r>
            <a:r>
              <a:rPr lang="en-US" i="1" dirty="0"/>
              <a:t>study commission</a:t>
            </a:r>
            <a:r>
              <a:rPr lang="en-US" dirty="0"/>
              <a:t>, it is usually established to study an existing constitution to recommend changes to the legislature or to the voters</a:t>
            </a:r>
          </a:p>
        </p:txBody>
      </p:sp>
    </p:spTree>
    <p:extLst>
      <p:ext uri="{BB962C8B-B14F-4D97-AF65-F5344CB8AC3E}">
        <p14:creationId xmlns:p14="http://schemas.microsoft.com/office/powerpoint/2010/main" val="268643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State Responsiveness and Constitutional Reform</a:t>
            </a:r>
            <a:endParaRPr lang="en-IN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Constitutions are designed to meet the needs of the state.</a:t>
            </a:r>
          </a:p>
          <a:p>
            <a:r>
              <a:rPr lang="en-US" dirty="0"/>
              <a:t>Constitutions reflect the political culture, history, and economics of the state.</a:t>
            </a:r>
          </a:p>
          <a:p>
            <a:r>
              <a:rPr lang="en-US" dirty="0"/>
              <a:t>State constitutions were the original guardians of individual rights.</a:t>
            </a:r>
          </a:p>
          <a:p>
            <a:r>
              <a:rPr lang="en-US" dirty="0"/>
              <a:t>Newer documents are more modernized.</a:t>
            </a:r>
          </a:p>
          <a:p>
            <a:r>
              <a:rPr lang="en-US" dirty="0"/>
              <a:t>Source of change in governmental behavior.</a:t>
            </a:r>
          </a:p>
        </p:txBody>
      </p:sp>
    </p:spTree>
    <p:extLst>
      <p:ext uri="{BB962C8B-B14F-4D97-AF65-F5344CB8AC3E}">
        <p14:creationId xmlns:p14="http://schemas.microsoft.com/office/powerpoint/2010/main" val="4227571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Resources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hlinkClick r:id="rId3" action="ppaction://hlinkpres?slideindex=1&amp;slidetitle="/>
              </a:rPr>
              <a:t>http://www.usa.gov/Agencies/State-and-Territories.shtml</a:t>
            </a:r>
          </a:p>
          <a:p>
            <a:r>
              <a:rPr lang="en-US" dirty="0">
                <a:hlinkClick r:id="rId3" action="ppaction://hlinkpres?slideindex=1&amp;slidetitle="/>
              </a:rPr>
              <a:t>http://www.findlaw.com/11stategov/indexconst.html </a:t>
            </a:r>
          </a:p>
          <a:p>
            <a:r>
              <a:rPr lang="en-US" dirty="0">
                <a:hlinkClick r:id="rId3" action="ppaction://hlinkpres?slideindex=1&amp;slidetitle="/>
              </a:rPr>
              <a:t>www.constitution.org/cons/usstcons.htm</a:t>
            </a:r>
          </a:p>
          <a:p>
            <a:r>
              <a:rPr lang="en-US" dirty="0">
                <a:hlinkClick r:id="rId3" action="ppaction://hlinkpres?slideindex=1&amp;slidetitle="/>
              </a:rPr>
              <a:t>www.law.state.ak.us</a:t>
            </a:r>
          </a:p>
          <a:p>
            <a:r>
              <a:rPr lang="en-US" dirty="0">
                <a:hlinkClick r:id="rId3" action="ppaction://hlinkpres?slideindex=1&amp;slidetitle="/>
              </a:rPr>
              <a:t>www.nebraskalegislature.gov</a:t>
            </a:r>
          </a:p>
          <a:p>
            <a:r>
              <a:rPr lang="en-US" dirty="0">
                <a:hlinkClick r:id="rId3" action="ppaction://hlinkpres?slideindex=1&amp;slidetitle="/>
              </a:rPr>
              <a:t>www.netnebraska.org/publicmedia/capitol.html </a:t>
            </a:r>
          </a:p>
          <a:p>
            <a:r>
              <a:rPr lang="en-US" dirty="0">
                <a:hlinkClick r:id="rId3" action="ppaction://hlinkpres?slideindex=1&amp;slidetitle="/>
              </a:rPr>
              <a:t>https://statecon.Camden.Rutgers.edu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2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815F23-2299-4BDF-94A8-00E963CF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12"/>
          </a:xfrm>
        </p:spPr>
        <p:txBody>
          <a:bodyPr/>
          <a:lstStyle/>
          <a:p>
            <a:r>
              <a:rPr lang="en-US" dirty="0"/>
              <a:t>The original copy of California’s first constitution</a:t>
            </a:r>
            <a:endParaRPr lang="en-IN" dirty="0"/>
          </a:p>
        </p:txBody>
      </p:sp>
      <p:pic>
        <p:nvPicPr>
          <p:cNvPr id="3" name="Picture Placeholder 2" descr="A photo shows two pages from the original copy of California's first constitution. The page on the right shows signatures of dignitaries.">
            <a:extLst>
              <a:ext uri="{FF2B5EF4-FFF2-40B4-BE49-F238E27FC236}">
                <a16:creationId xmlns:a16="http://schemas.microsoft.com/office/drawing/2014/main" id="{FA0D6DC4-0776-4439-A5C1-B051788D1A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3693211" y="1686546"/>
            <a:ext cx="4805578" cy="396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3.1</a:t>
            </a:r>
            <a:r>
              <a:rPr lang="en-US" dirty="0"/>
              <a:t> To identify the origins, evolution, and purposes of state constitutions.</a:t>
            </a:r>
          </a:p>
          <a:p>
            <a:r>
              <a:rPr lang="en-US" b="1" dirty="0"/>
              <a:t>3.2</a:t>
            </a:r>
            <a:r>
              <a:rPr lang="en-US" dirty="0"/>
              <a:t> To explain how state constitutions have evolved to meet the challenges of modern governance and how they have not.</a:t>
            </a:r>
          </a:p>
          <a:p>
            <a:r>
              <a:rPr lang="en-US" b="1" dirty="0"/>
              <a:t>3.3</a:t>
            </a:r>
            <a:r>
              <a:rPr lang="en-US" dirty="0"/>
              <a:t> To comprehend the basic content of state constitutions and how they compare with the U.S. Constitution.</a:t>
            </a:r>
          </a:p>
          <a:p>
            <a:r>
              <a:rPr lang="en-US" b="1" dirty="0"/>
              <a:t>3.4</a:t>
            </a:r>
            <a:r>
              <a:rPr lang="en-US" dirty="0"/>
              <a:t> To be able to describe the formal and informal methods for changing state constitutions.</a:t>
            </a:r>
          </a:p>
        </p:txBody>
      </p:sp>
    </p:spTree>
    <p:extLst>
      <p:ext uri="{BB962C8B-B14F-4D97-AF65-F5344CB8AC3E}">
        <p14:creationId xmlns:p14="http://schemas.microsoft.com/office/powerpoint/2010/main" val="216172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961"/>
            <a:ext cx="10515600" cy="1082433"/>
          </a:xfrm>
        </p:spPr>
        <p:txBody>
          <a:bodyPr/>
          <a:lstStyle/>
          <a:p>
            <a:r>
              <a:rPr lang="en-US" dirty="0"/>
              <a:t>The History and Development of the Fundamental Documents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Constitutions represent the fundamental law of a state, superior to statutory law.</a:t>
            </a:r>
          </a:p>
        </p:txBody>
      </p:sp>
    </p:spTree>
    <p:extLst>
      <p:ext uri="{BB962C8B-B14F-4D97-AF65-F5344CB8AC3E}">
        <p14:creationId xmlns:p14="http://schemas.microsoft.com/office/powerpoint/2010/main" val="2447346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Evolution of State Constitutions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First State Constitutions</a:t>
            </a:r>
          </a:p>
          <a:p>
            <a:pPr lvl="1"/>
            <a:r>
              <a:rPr lang="en-US" dirty="0"/>
              <a:t>Natural rights and popular sovereignty identified</a:t>
            </a:r>
          </a:p>
          <a:p>
            <a:pPr lvl="1"/>
            <a:r>
              <a:rPr lang="en-US" dirty="0"/>
              <a:t>Territorial integrity not well defined</a:t>
            </a:r>
          </a:p>
          <a:p>
            <a:pPr lvl="1"/>
            <a:r>
              <a:rPr lang="en-US" dirty="0"/>
              <a:t>Extensions of colonial charters</a:t>
            </a:r>
          </a:p>
          <a:p>
            <a:r>
              <a:rPr lang="en-US" dirty="0"/>
              <a:t>Legislative Supremacy</a:t>
            </a:r>
          </a:p>
          <a:p>
            <a:r>
              <a:rPr lang="en-US" dirty="0"/>
              <a:t>Legislative supremacy: The legislature’s dominance of the other two branches of government</a:t>
            </a:r>
          </a:p>
          <a:p>
            <a:r>
              <a:rPr lang="en-US" dirty="0"/>
              <a:t>The Growth of Executive Power</a:t>
            </a:r>
          </a:p>
        </p:txBody>
      </p:sp>
    </p:spTree>
    <p:extLst>
      <p:ext uri="{BB962C8B-B14F-4D97-AF65-F5344CB8AC3E}">
        <p14:creationId xmlns:p14="http://schemas.microsoft.com/office/powerpoint/2010/main" val="213949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 of Constitutions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Excessive Length</a:t>
            </a:r>
          </a:p>
          <a:p>
            <a:pPr lvl="1"/>
            <a:r>
              <a:rPr lang="en-US" dirty="0"/>
              <a:t>The U.S. Constitution is ~8,700 words.</a:t>
            </a:r>
          </a:p>
          <a:p>
            <a:pPr lvl="1"/>
            <a:r>
              <a:rPr lang="en-US" dirty="0"/>
              <a:t>State constitutions average around 27,000 words.</a:t>
            </a:r>
          </a:p>
          <a:p>
            <a:pPr lvl="1"/>
            <a:r>
              <a:rPr lang="en-US" dirty="0"/>
              <a:t>Alabama constitution is 402,852 words with 1,230 amendments, many applying to only one county.</a:t>
            </a:r>
          </a:p>
          <a:p>
            <a:r>
              <a:rPr lang="en-US" dirty="0"/>
              <a:t>Problems of Substance</a:t>
            </a:r>
          </a:p>
          <a:p>
            <a:pPr lvl="1"/>
            <a:r>
              <a:rPr lang="en-US" dirty="0"/>
              <a:t>The long ballot</a:t>
            </a:r>
          </a:p>
          <a:p>
            <a:pPr lvl="1"/>
            <a:r>
              <a:rPr lang="en-US" dirty="0"/>
              <a:t>A glut of executive boards and commissions</a:t>
            </a:r>
          </a:p>
          <a:p>
            <a:pPr lvl="1"/>
            <a:r>
              <a:rPr lang="en-US" dirty="0"/>
              <a:t>A swamp of local governments</a:t>
            </a:r>
          </a:p>
          <a:p>
            <a:pPr lvl="1"/>
            <a:r>
              <a:rPr lang="en-US" dirty="0"/>
              <a:t>Restrictions on local governmental authority</a:t>
            </a:r>
          </a:p>
          <a:p>
            <a:pPr lvl="1"/>
            <a:r>
              <a:rPr lang="en-US" dirty="0"/>
              <a:t>Discriminatory treatment</a:t>
            </a:r>
          </a:p>
        </p:txBody>
      </p:sp>
    </p:spTree>
    <p:extLst>
      <p:ext uri="{BB962C8B-B14F-4D97-AF65-F5344CB8AC3E}">
        <p14:creationId xmlns:p14="http://schemas.microsoft.com/office/powerpoint/2010/main" val="20928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Reform (1 of 3)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Model State Constitution </a:t>
            </a:r>
            <a:r>
              <a:rPr lang="en-US" dirty="0"/>
              <a:t>developed in 1921</a:t>
            </a:r>
          </a:p>
          <a:p>
            <a:r>
              <a:rPr lang="en-US" dirty="0"/>
              <a:t>Two state constitutions are evident today:</a:t>
            </a:r>
          </a:p>
          <a:p>
            <a:pPr lvl="1"/>
            <a:r>
              <a:rPr lang="en-US" b="1" dirty="0"/>
              <a:t>Positive-law tradition: </a:t>
            </a:r>
            <a:r>
              <a:rPr lang="en-US" dirty="0"/>
              <a:t>A state constitutional tradition based on detailed provisions and procedures</a:t>
            </a:r>
          </a:p>
          <a:p>
            <a:pPr lvl="1"/>
            <a:r>
              <a:rPr lang="en-US" b="1" dirty="0"/>
              <a:t>Higher-law tradition: </a:t>
            </a:r>
            <a:r>
              <a:rPr lang="en-US" dirty="0"/>
              <a:t>A state constitutional tradition based on basic and enduring principles that reach beyond statutory law</a:t>
            </a:r>
          </a:p>
        </p:txBody>
      </p:sp>
    </p:spTree>
    <p:extLst>
      <p:ext uri="{BB962C8B-B14F-4D97-AF65-F5344CB8AC3E}">
        <p14:creationId xmlns:p14="http://schemas.microsoft.com/office/powerpoint/2010/main" val="317123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Reform (2 of 3)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Essential State Constitution</a:t>
            </a:r>
          </a:p>
          <a:p>
            <a:pPr lvl="1"/>
            <a:r>
              <a:rPr lang="en-US" dirty="0"/>
              <a:t>Bill of Rights</a:t>
            </a:r>
          </a:p>
          <a:p>
            <a:pPr lvl="1"/>
            <a:r>
              <a:rPr lang="en-US" dirty="0"/>
              <a:t>Power of the State</a:t>
            </a:r>
          </a:p>
          <a:p>
            <a:pPr lvl="1"/>
            <a:r>
              <a:rPr lang="en-US" dirty="0"/>
              <a:t>Suffrage and Elections</a:t>
            </a:r>
          </a:p>
          <a:p>
            <a:pPr lvl="1"/>
            <a:r>
              <a:rPr lang="en-US" dirty="0"/>
              <a:t>The Legislative Branch</a:t>
            </a:r>
          </a:p>
          <a:p>
            <a:pPr lvl="1"/>
            <a:r>
              <a:rPr lang="en-US" dirty="0"/>
              <a:t>The Executive Branch</a:t>
            </a:r>
          </a:p>
        </p:txBody>
      </p:sp>
    </p:spTree>
    <p:extLst>
      <p:ext uri="{BB962C8B-B14F-4D97-AF65-F5344CB8AC3E}">
        <p14:creationId xmlns:p14="http://schemas.microsoft.com/office/powerpoint/2010/main" val="324808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9B9B0D-1915-4272-909F-1A568461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Reform (3 of 3)</a:t>
            </a:r>
            <a:endParaRPr lang="en-I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FF2F59-606B-470B-9159-0855F85EB1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Essential State Constitution</a:t>
            </a:r>
          </a:p>
          <a:p>
            <a:pPr lvl="1"/>
            <a:r>
              <a:rPr lang="en-US" dirty="0"/>
              <a:t>The Judicial Branch</a:t>
            </a:r>
          </a:p>
          <a:p>
            <a:pPr lvl="1"/>
            <a:r>
              <a:rPr lang="en-US" dirty="0"/>
              <a:t>Finance</a:t>
            </a:r>
          </a:p>
          <a:p>
            <a:pPr lvl="1"/>
            <a:r>
              <a:rPr lang="en-US" dirty="0"/>
              <a:t>Local Government</a:t>
            </a:r>
          </a:p>
          <a:p>
            <a:pPr lvl="1"/>
            <a:r>
              <a:rPr lang="en-US" dirty="0"/>
              <a:t>Public Education</a:t>
            </a:r>
          </a:p>
          <a:p>
            <a:pPr lvl="1"/>
            <a:r>
              <a:rPr lang="en-US" dirty="0"/>
              <a:t>Civil Service</a:t>
            </a:r>
          </a:p>
          <a:p>
            <a:pPr lvl="1"/>
            <a:r>
              <a:rPr lang="en-US" dirty="0"/>
              <a:t>Intergovernmental Relations</a:t>
            </a:r>
          </a:p>
          <a:p>
            <a:pPr lvl="1"/>
            <a:r>
              <a:rPr lang="en-US" dirty="0"/>
              <a:t>Constitutional Revision</a:t>
            </a:r>
          </a:p>
          <a:p>
            <a:pPr lvl="1"/>
            <a:r>
              <a:rPr lang="en-US" dirty="0"/>
              <a:t>Constitutions Today</a:t>
            </a:r>
          </a:p>
        </p:txBody>
      </p:sp>
    </p:spTree>
    <p:extLst>
      <p:ext uri="{BB962C8B-B14F-4D97-AF65-F5344CB8AC3E}">
        <p14:creationId xmlns:p14="http://schemas.microsoft.com/office/powerpoint/2010/main" val="3735766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cessible_PPT_Cengage.potx" id="{8657E95E-D601-4622-93AD-E122BF442589}" vid="{BBF71559-ED4F-42B5-98FD-480A317797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6578FED7127B438BD4B919FEF8F8B5" ma:contentTypeVersion="10" ma:contentTypeDescription="Create a new document." ma:contentTypeScope="" ma:versionID="aba16c0a51a85cbd2f590c1b6e74ea17">
  <xsd:schema xmlns:xsd="http://www.w3.org/2001/XMLSchema" xmlns:xs="http://www.w3.org/2001/XMLSchema" xmlns:p="http://schemas.microsoft.com/office/2006/metadata/properties" xmlns:ns3="af916588-b3f5-484d-8e89-b8367ab7f639" targetNamespace="http://schemas.microsoft.com/office/2006/metadata/properties" ma:root="true" ma:fieldsID="22e5a5d1344cb54803b88e3e0e332071" ns3:_="">
    <xsd:import namespace="af916588-b3f5-484d-8e89-b8367ab7f6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16588-b3f5-484d-8e89-b8367ab7f6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CEF3D4-5566-4FD8-AE18-D59A3B64A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16588-b3f5-484d-8e89-b8367ab7f6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2CFAA7-E308-4DCB-89CD-C84C20E902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9BA192-EF86-48DF-982C-2C526A268392}">
  <ds:schemaRefs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af916588-b3f5-484d-8e89-b8367ab7f639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Accessible_PPT_Template_Cengage (3)</Template>
  <TotalTime>2424</TotalTime>
  <Words>815</Words>
  <Application>Microsoft Office PowerPoint</Application>
  <PresentationFormat>Widescreen</PresentationFormat>
  <Paragraphs>96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</vt:lpstr>
      <vt:lpstr>Calibri</vt:lpstr>
      <vt:lpstr>Open Sans</vt:lpstr>
      <vt:lpstr>Summer Font</vt:lpstr>
      <vt:lpstr>Office Theme</vt:lpstr>
      <vt:lpstr>State and Local Government, 11e</vt:lpstr>
      <vt:lpstr>The original copy of California’s first constitution</vt:lpstr>
      <vt:lpstr>Learning Objectives</vt:lpstr>
      <vt:lpstr>The History and Development of the Fundamental Documents</vt:lpstr>
      <vt:lpstr>The Evolution of State Constitutions</vt:lpstr>
      <vt:lpstr>Weaknesses of Constitutions</vt:lpstr>
      <vt:lpstr>Constitutional Reform (1 of 3)</vt:lpstr>
      <vt:lpstr>Constitutional Reform (2 of 3)</vt:lpstr>
      <vt:lpstr>Constitutional Reform (3 of 3)</vt:lpstr>
      <vt:lpstr>Methods for Constitutional Change (1 of 4)</vt:lpstr>
      <vt:lpstr>Methods for Constitutional Change (2 of 4)</vt:lpstr>
      <vt:lpstr>Methods for Constitutional Change (3 of 4)</vt:lpstr>
      <vt:lpstr>Methods for Constitutional Change (4 of 4)</vt:lpstr>
      <vt:lpstr>State Responsiveness and Constitutional Reform</vt:lpstr>
      <vt:lpstr>Internet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Community Health Care</dc:title>
  <dc:creator>Acello</dc:creator>
  <cp:lastModifiedBy>LAVANYA K Kasirajan</cp:lastModifiedBy>
  <cp:revision>839</cp:revision>
  <cp:lastPrinted>2016-10-03T15:29:39Z</cp:lastPrinted>
  <dcterms:created xsi:type="dcterms:W3CDTF">2019-10-30T18:59:02Z</dcterms:created>
  <dcterms:modified xsi:type="dcterms:W3CDTF">2021-01-12T10:54:42Z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0x010100866578FED7127B438BD4B919FEF8F8B5</vt:lpwstr>
  </property>
  <property fmtid="{D5CDD505-2E9C-101B-9397-08002B2CF9AE}" pid="3" name="Order">
    <vt:r8>112600</vt:r8>
  </property>
  <property fmtid="{D5CDD505-2E9C-101B-9397-08002B2CF9AE}" pid="4" name="Category">
    <vt:lpwstr>Accessibility</vt:lpwstr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ument Type">
    <vt:lpwstr>Template</vt:lpwstr>
  </property>
  <property fmtid="{D5CDD505-2E9C-101B-9397-08002B2CF9AE}" pid="8" name="Audience">
    <vt:lpwstr>Content Developer</vt:lpwstr>
  </property>
  <property fmtid="{D5CDD505-2E9C-101B-9397-08002B2CF9AE}" pid="9" name="Department">
    <vt:lpwstr>GPM Training</vt:lpwstr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