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557D4-41D0-4782-9288-8695E5690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72A29-DB08-469F-B835-E148343467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B90C0-F3B2-4AA8-9B24-19022BAEF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EA79-0D38-4AF2-B0D4-71D7A32EA84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E6451-24F8-4763-89B4-ADEDBC297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7F6AB-4E21-4E2A-AE3F-CEF9D7484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9B29-36EC-492A-AB1A-39079701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95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74ED8-6FDE-4E96-8EB1-446F83551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8B7129-E8A3-45D1-9B6D-4EF090831B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F602F-2F8D-4531-9C7C-BEC8CB9F7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EA79-0D38-4AF2-B0D4-71D7A32EA84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CAF5F-7A67-4DD5-BF71-EEE91F661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F7C41-0E8B-4D45-9C3B-5F03A9E75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9B29-36EC-492A-AB1A-39079701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3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F4DF90-6C07-4107-BD72-23CA6A9D84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82D5A2-6FD2-42FD-8EBC-930574E0F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EC77E-9B36-4368-98F9-A85A7CAC3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EA79-0D38-4AF2-B0D4-71D7A32EA84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A1033-DE55-4FC5-B426-CEFFC469D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132A7-D0CA-4A9C-9CE8-B89F30483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9B29-36EC-492A-AB1A-39079701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1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48E0E-1EA8-4580-8B28-66F5E53CB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FBB74-3E51-4E58-93A8-48EED40A7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878A2-EA59-43A5-AF44-48E67EAE4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EA79-0D38-4AF2-B0D4-71D7A32EA84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EA722-F52E-431A-BFA1-A30E7AEAF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935A7-8E60-4F77-AF80-CA4453FCA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9B29-36EC-492A-AB1A-39079701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33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FCDFC-F884-4220-9649-414910FD8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EDA51-5183-430E-83C0-F2A33E6A5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94448-DD99-4A42-9CD6-3C01C8C84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EA79-0D38-4AF2-B0D4-71D7A32EA84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15153-622D-4BED-B3B2-E375C5D65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13766-9199-443E-8AAD-393DA9CFD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9B29-36EC-492A-AB1A-39079701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24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658C4-09D0-4171-A879-459689F28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B88D7-0FEC-4872-99A6-F06D417102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8B9375-4DF1-4C82-B3BD-C2206CBB6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82380A-2E7D-40D4-BDC5-65C28307D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EA79-0D38-4AF2-B0D4-71D7A32EA84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8A60E-28FD-4CDB-8403-973415DDF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E7D2F-1CE4-4D36-9AA0-13CC9CD64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9B29-36EC-492A-AB1A-39079701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C1F73-0509-468C-A15F-E98A56347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A50DB-AFBC-4D10-B178-60B2416AA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E9637F-898F-41A4-8102-7B5214FA5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8440EE-57EA-4158-B2A3-A017A4EAF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5A39A4-6B3B-4568-9F1E-667FB3E8DB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BC32E6-9344-41BB-B09C-A2BBBA1B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EA79-0D38-4AF2-B0D4-71D7A32EA84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3DEC4F-B156-461E-AA93-06278C94D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EEFD23-61B1-4B3A-9E39-518476D3A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9B29-36EC-492A-AB1A-39079701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19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19A6B-4663-4127-BC98-5B12AF17D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EF2C41-7E69-4388-A363-580B9ECE7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EA79-0D38-4AF2-B0D4-71D7A32EA84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B5AFE6-ED83-494A-A405-BDFD5AD69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5053FD-4623-4ACF-8377-D2864EFED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9B29-36EC-492A-AB1A-39079701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9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70BB86-7EA5-4821-8C0F-D7F9BA80E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EA79-0D38-4AF2-B0D4-71D7A32EA84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CE9296-94B5-463A-A0A6-BFB969516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38BFB-AD12-45FE-A621-CF1A49075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9B29-36EC-492A-AB1A-39079701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2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75785-3F9F-4D46-92F0-408AA539C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AF56E-ED5A-42B6-BFCB-D451058CE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C848D2-A898-4B99-8D9B-37BC0E1FD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C64DE8-B8B2-4F49-9867-DF7121009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EA79-0D38-4AF2-B0D4-71D7A32EA84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CCA110-2D31-4B79-824D-B7272E49B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91C56C-DD7E-4C3B-A139-8FE279797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9B29-36EC-492A-AB1A-39079701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00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0D602-8808-48B4-B6EA-D1E3CC585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FE9BED-6B54-40E0-A408-01FE4CD0CA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F280F1-7618-4D61-A013-55DAA17245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48FA87-2C0A-4009-A0BA-E7BA7FD97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EA79-0D38-4AF2-B0D4-71D7A32EA84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49141-4A73-4554-B8E6-5CECAA10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720E5-BBBE-4B6E-803C-3EB6E7265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9B29-36EC-492A-AB1A-39079701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03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4C6057-65E4-48B7-A373-C4B22BFE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14A4A-7D2A-482D-8F93-1F8E7133E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52A6C-1E61-4A3B-81CF-82EF60DCD7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FEA79-0D38-4AF2-B0D4-71D7A32EA847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08A64-832A-48FE-95E1-2E6714206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7A01D-2AAE-4A07-9BA0-67D981D8DD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E9B29-36EC-492A-AB1A-390797013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9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C0A82-D5E3-460A-901D-CDD48947CE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State and Local Govt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6D2628-B08E-43D7-97AC-CEF9C594F9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Unit 1 </a:t>
            </a:r>
          </a:p>
        </p:txBody>
      </p:sp>
    </p:spTree>
    <p:extLst>
      <p:ext uri="{BB962C8B-B14F-4D97-AF65-F5344CB8AC3E}">
        <p14:creationId xmlns:p14="http://schemas.microsoft.com/office/powerpoint/2010/main" val="3037185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91416-2474-4547-9E88-66BAC8210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 to State and Local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0E432-0CED-44C4-BC0E-B3322FA83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Media focus on national govt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State and local have a more tangible impact on daily lives</a:t>
            </a:r>
          </a:p>
          <a:p>
            <a:endParaRPr lang="en-US" dirty="0"/>
          </a:p>
          <a:p>
            <a:r>
              <a:rPr lang="en-US" dirty="0"/>
              <a:t>State and local must accomplish the following tasks</a:t>
            </a:r>
          </a:p>
          <a:p>
            <a:pPr lvl="1"/>
            <a:r>
              <a:rPr lang="en-US" dirty="0"/>
              <a:t>Collect taxes</a:t>
            </a:r>
          </a:p>
          <a:p>
            <a:pPr lvl="1"/>
            <a:r>
              <a:rPr lang="en-US" dirty="0"/>
              <a:t>Provide majority of public goods to citizens </a:t>
            </a:r>
          </a:p>
          <a:p>
            <a:pPr lvl="1"/>
            <a:r>
              <a:rPr lang="en-US" dirty="0"/>
              <a:t>Protect rights of citizens</a:t>
            </a:r>
          </a:p>
          <a:p>
            <a:pPr lvl="1"/>
            <a:r>
              <a:rPr lang="en-US" dirty="0"/>
              <a:t>Police powers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254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19C66-6C74-4554-A6FB-5C9EEFC03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Challenges of state and local govt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7F25B-5250-40BB-BE71-DA013837C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Fiscal stress</a:t>
            </a:r>
          </a:p>
          <a:p>
            <a:pPr lvl="1"/>
            <a:r>
              <a:rPr lang="en-US" dirty="0"/>
              <a:t>Tax revenues don’t match expenditures</a:t>
            </a:r>
          </a:p>
          <a:p>
            <a:pPr lvl="1"/>
            <a:r>
              <a:rPr lang="en-US" dirty="0"/>
              <a:t>Most states have balanced budget amendments which prevent deficit financing</a:t>
            </a:r>
          </a:p>
          <a:p>
            <a:pPr lvl="1"/>
            <a:r>
              <a:rPr lang="en-US" dirty="0"/>
              <a:t>Federal Mandates impose high costs without always matching funds</a:t>
            </a:r>
          </a:p>
          <a:p>
            <a:pPr lvl="1"/>
            <a:r>
              <a:rPr lang="en-US" dirty="0"/>
              <a:t>Citizen demands for more and better public services and low taxes</a:t>
            </a:r>
          </a:p>
          <a:p>
            <a:pPr lvl="1"/>
            <a:endParaRPr lang="en-US" dirty="0"/>
          </a:p>
          <a:p>
            <a:r>
              <a:rPr lang="en-US" b="1" dirty="0"/>
              <a:t>Interjurisdictional competition</a:t>
            </a:r>
          </a:p>
          <a:p>
            <a:pPr lvl="1"/>
            <a:r>
              <a:rPr lang="en-US" dirty="0"/>
              <a:t>States compete for jobs and businesses with other states</a:t>
            </a:r>
          </a:p>
          <a:p>
            <a:pPr lvl="1"/>
            <a:r>
              <a:rPr lang="en-US" dirty="0"/>
              <a:t>States frequently disagree with the federal government </a:t>
            </a:r>
          </a:p>
          <a:p>
            <a:pPr lvl="1"/>
            <a:endParaRPr lang="en-US" dirty="0"/>
          </a:p>
          <a:p>
            <a:r>
              <a:rPr lang="en-US" b="1" dirty="0"/>
              <a:t>Political Corruption</a:t>
            </a:r>
          </a:p>
          <a:p>
            <a:pPr lvl="1"/>
            <a:r>
              <a:rPr lang="en-US" dirty="0"/>
              <a:t>Harder to catch corruption</a:t>
            </a:r>
          </a:p>
          <a:p>
            <a:pPr lvl="1"/>
            <a:r>
              <a:rPr lang="en-US" dirty="0"/>
              <a:t>Entrenched power structures prevent turnover which might reduce corruption</a:t>
            </a:r>
          </a:p>
        </p:txBody>
      </p:sp>
    </p:spTree>
    <p:extLst>
      <p:ext uri="{BB962C8B-B14F-4D97-AF65-F5344CB8AC3E}">
        <p14:creationId xmlns:p14="http://schemas.microsoft.com/office/powerpoint/2010/main" val="516704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7BE5D-3269-4C7D-9D48-04B3BA31E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D46B3-DCEA-467E-8F8D-6AAD85AB1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Daniel Elazar’s Three Types of Cultures (1970s)</a:t>
            </a:r>
          </a:p>
          <a:p>
            <a:endParaRPr lang="en-US" dirty="0"/>
          </a:p>
          <a:p>
            <a:r>
              <a:rPr lang="en-US" b="1" dirty="0"/>
              <a:t>Traditional</a:t>
            </a:r>
            <a:r>
              <a:rPr lang="en-US" dirty="0"/>
              <a:t> – elite power, low voter turnout, small govt, lack of education, sees govt as a tool to enforce traditional </a:t>
            </a:r>
            <a:r>
              <a:rPr lang="en-US" dirty="0" err="1"/>
              <a:t>judeo-Christian</a:t>
            </a:r>
            <a:r>
              <a:rPr lang="en-US" dirty="0"/>
              <a:t> morality</a:t>
            </a:r>
          </a:p>
          <a:p>
            <a:endParaRPr lang="en-US" dirty="0"/>
          </a:p>
          <a:p>
            <a:r>
              <a:rPr lang="en-US" b="1" dirty="0"/>
              <a:t>Moralistic </a:t>
            </a:r>
            <a:r>
              <a:rPr lang="en-US" dirty="0"/>
              <a:t>(not what you think) – more citizen participation, less elite control, larger government providing more services, higher taxes, </a:t>
            </a:r>
          </a:p>
          <a:p>
            <a:endParaRPr lang="en-US" dirty="0"/>
          </a:p>
          <a:p>
            <a:r>
              <a:rPr lang="en-US" b="1" dirty="0"/>
              <a:t>Individualistic</a:t>
            </a:r>
            <a:r>
              <a:rPr lang="en-US" dirty="0"/>
              <a:t>- low voter turnout, small govt, focus on laissez faire economic policies, live and let live sort of mentality</a:t>
            </a:r>
          </a:p>
        </p:txBody>
      </p:sp>
    </p:spTree>
    <p:extLst>
      <p:ext uri="{BB962C8B-B14F-4D97-AF65-F5344CB8AC3E}">
        <p14:creationId xmlns:p14="http://schemas.microsoft.com/office/powerpoint/2010/main" val="2183398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5CFA0-E677-4CF9-8F4E-F90852300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Interstate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30A3B-871C-40E4-996E-7BDF1702F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Full Faith and Credit </a:t>
            </a:r>
          </a:p>
          <a:p>
            <a:endParaRPr lang="en-US" dirty="0"/>
          </a:p>
          <a:p>
            <a:r>
              <a:rPr lang="en-US" dirty="0"/>
              <a:t>Privileges and Immunities</a:t>
            </a:r>
          </a:p>
          <a:p>
            <a:endParaRPr lang="en-US" dirty="0"/>
          </a:p>
          <a:p>
            <a:r>
              <a:rPr lang="en-US" dirty="0"/>
              <a:t>Interstate Cooperation</a:t>
            </a:r>
          </a:p>
          <a:p>
            <a:pPr lvl="1"/>
            <a:r>
              <a:rPr lang="en-US" dirty="0"/>
              <a:t>Compacts</a:t>
            </a:r>
          </a:p>
          <a:p>
            <a:pPr lvl="1"/>
            <a:endParaRPr lang="en-US" dirty="0"/>
          </a:p>
          <a:p>
            <a:r>
              <a:rPr lang="en-US" dirty="0"/>
              <a:t>Interstate Rivalry</a:t>
            </a:r>
          </a:p>
          <a:p>
            <a:pPr lvl="1"/>
            <a:r>
              <a:rPr lang="en-US" dirty="0"/>
              <a:t>Economic development</a:t>
            </a:r>
          </a:p>
          <a:p>
            <a:pPr lvl="1"/>
            <a:r>
              <a:rPr lang="en-US" dirty="0"/>
              <a:t>Competition for natural resources</a:t>
            </a:r>
          </a:p>
          <a:p>
            <a:pPr lvl="1"/>
            <a:r>
              <a:rPr lang="en-US" dirty="0"/>
              <a:t>Management of natural resources</a:t>
            </a:r>
          </a:p>
        </p:txBody>
      </p:sp>
    </p:spTree>
    <p:extLst>
      <p:ext uri="{BB962C8B-B14F-4D97-AF65-F5344CB8AC3E}">
        <p14:creationId xmlns:p14="http://schemas.microsoft.com/office/powerpoint/2010/main" val="2732205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AA993-6744-4EB0-8D0B-4EE97259F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you must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FD08B-4900-4D7E-98B6-CADD06B28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Capacity					Traditionalistic Culture				</a:t>
            </a:r>
          </a:p>
          <a:p>
            <a:endParaRPr lang="en-US" dirty="0"/>
          </a:p>
          <a:p>
            <a:r>
              <a:rPr lang="en-US" dirty="0"/>
              <a:t>Transparency				Moralistic Culture</a:t>
            </a:r>
          </a:p>
          <a:p>
            <a:endParaRPr lang="en-US" dirty="0"/>
          </a:p>
          <a:p>
            <a:r>
              <a:rPr lang="en-US" dirty="0"/>
              <a:t>Unfunded Mandates			Individualistic Culture</a:t>
            </a:r>
          </a:p>
          <a:p>
            <a:endParaRPr lang="en-US" dirty="0"/>
          </a:p>
          <a:p>
            <a:r>
              <a:rPr lang="en-US" dirty="0"/>
              <a:t>Jurisdiction					Interstate Compacts</a:t>
            </a:r>
          </a:p>
          <a:p>
            <a:endParaRPr lang="en-US" dirty="0"/>
          </a:p>
          <a:p>
            <a:r>
              <a:rPr lang="en-US" dirty="0"/>
              <a:t>Political Culture</a:t>
            </a:r>
          </a:p>
        </p:txBody>
      </p:sp>
    </p:spTree>
    <p:extLst>
      <p:ext uri="{BB962C8B-B14F-4D97-AF65-F5344CB8AC3E}">
        <p14:creationId xmlns:p14="http://schemas.microsoft.com/office/powerpoint/2010/main" val="2194878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275</Words>
  <Application>Microsoft Office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State and Local Govt</vt:lpstr>
      <vt:lpstr>Intro to State and Local </vt:lpstr>
      <vt:lpstr>Challenges of state and local govt</vt:lpstr>
      <vt:lpstr>Political Culture</vt:lpstr>
      <vt:lpstr>Interstate Relations</vt:lpstr>
      <vt:lpstr>Terms you must know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and Local Govt</dc:title>
  <dc:creator>Matthew A. LutmerPaulson</dc:creator>
  <cp:lastModifiedBy>Matthew A. LutmerPaulson</cp:lastModifiedBy>
  <cp:revision>2</cp:revision>
  <dcterms:created xsi:type="dcterms:W3CDTF">2022-03-28T15:05:35Z</dcterms:created>
  <dcterms:modified xsi:type="dcterms:W3CDTF">2022-03-29T16:45:40Z</dcterms:modified>
</cp:coreProperties>
</file>