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3" r:id="rId13"/>
    <p:sldId id="274" r:id="rId14"/>
    <p:sldId id="272" r:id="rId15"/>
    <p:sldId id="268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A. LutmerPaulson" userId="bd21f46b-0325-4739-a7db-1a192c947df6" providerId="ADAL" clId="{E2187126-44B4-4D16-BEF6-0C84CB1746CC}"/>
    <pc:docChg chg="undo custSel addSld delSld modSld sldOrd">
      <pc:chgData name="Matthew A. LutmerPaulson" userId="bd21f46b-0325-4739-a7db-1a192c947df6" providerId="ADAL" clId="{E2187126-44B4-4D16-BEF6-0C84CB1746CC}" dt="2022-03-07T13:52:40.580" v="1293" actId="20577"/>
      <pc:docMkLst>
        <pc:docMk/>
      </pc:docMkLst>
      <pc:sldChg chg="modSp mod">
        <pc:chgData name="Matthew A. LutmerPaulson" userId="bd21f46b-0325-4739-a7db-1a192c947df6" providerId="ADAL" clId="{E2187126-44B4-4D16-BEF6-0C84CB1746CC}" dt="2022-03-07T13:52:40.580" v="1293" actId="20577"/>
        <pc:sldMkLst>
          <pc:docMk/>
          <pc:sldMk cId="1509524024" sldId="268"/>
        </pc:sldMkLst>
        <pc:spChg chg="mod">
          <ac:chgData name="Matthew A. LutmerPaulson" userId="bd21f46b-0325-4739-a7db-1a192c947df6" providerId="ADAL" clId="{E2187126-44B4-4D16-BEF6-0C84CB1746CC}" dt="2022-03-07T13:52:40.580" v="1293" actId="20577"/>
          <ac:spMkLst>
            <pc:docMk/>
            <pc:sldMk cId="1509524024" sldId="268"/>
            <ac:spMk id="3" creationId="{C3504839-CC64-4BDE-8C98-E7F33EEC217E}"/>
          </ac:spMkLst>
        </pc:spChg>
      </pc:sldChg>
      <pc:sldChg chg="modSp del mod">
        <pc:chgData name="Matthew A. LutmerPaulson" userId="bd21f46b-0325-4739-a7db-1a192c947df6" providerId="ADAL" clId="{E2187126-44B4-4D16-BEF6-0C84CB1746CC}" dt="2022-03-07T13:51:43.142" v="1241" actId="47"/>
        <pc:sldMkLst>
          <pc:docMk/>
          <pc:sldMk cId="295387468" sldId="269"/>
        </pc:sldMkLst>
        <pc:spChg chg="mod">
          <ac:chgData name="Matthew A. LutmerPaulson" userId="bd21f46b-0325-4739-a7db-1a192c947df6" providerId="ADAL" clId="{E2187126-44B4-4D16-BEF6-0C84CB1746CC}" dt="2022-03-03T13:51:22.678" v="1238" actId="20577"/>
          <ac:spMkLst>
            <pc:docMk/>
            <pc:sldMk cId="295387468" sldId="269"/>
            <ac:spMk id="3" creationId="{C2C75726-C1D5-4B98-8D1F-F82C2CE382AF}"/>
          </ac:spMkLst>
        </pc:spChg>
      </pc:sldChg>
      <pc:sldChg chg="ord">
        <pc:chgData name="Matthew A. LutmerPaulson" userId="bd21f46b-0325-4739-a7db-1a192c947df6" providerId="ADAL" clId="{E2187126-44B4-4D16-BEF6-0C84CB1746CC}" dt="2022-03-03T13:51:53.097" v="1240"/>
        <pc:sldMkLst>
          <pc:docMk/>
          <pc:sldMk cId="56634612" sldId="271"/>
        </pc:sldMkLst>
      </pc:sldChg>
      <pc:sldChg chg="modSp new mod">
        <pc:chgData name="Matthew A. LutmerPaulson" userId="bd21f46b-0325-4739-a7db-1a192c947df6" providerId="ADAL" clId="{E2187126-44B4-4D16-BEF6-0C84CB1746CC}" dt="2022-03-03T13:40:23.149" v="170" actId="20577"/>
        <pc:sldMkLst>
          <pc:docMk/>
          <pc:sldMk cId="2783237595" sldId="272"/>
        </pc:sldMkLst>
        <pc:spChg chg="mod">
          <ac:chgData name="Matthew A. LutmerPaulson" userId="bd21f46b-0325-4739-a7db-1a192c947df6" providerId="ADAL" clId="{E2187126-44B4-4D16-BEF6-0C84CB1746CC}" dt="2022-03-03T13:39:20.291" v="18" actId="20577"/>
          <ac:spMkLst>
            <pc:docMk/>
            <pc:sldMk cId="2783237595" sldId="272"/>
            <ac:spMk id="2" creationId="{DF03FFA1-691F-4E7E-A095-DC2DB93D9115}"/>
          </ac:spMkLst>
        </pc:spChg>
        <pc:spChg chg="mod">
          <ac:chgData name="Matthew A. LutmerPaulson" userId="bd21f46b-0325-4739-a7db-1a192c947df6" providerId="ADAL" clId="{E2187126-44B4-4D16-BEF6-0C84CB1746CC}" dt="2022-03-03T13:40:23.149" v="170" actId="20577"/>
          <ac:spMkLst>
            <pc:docMk/>
            <pc:sldMk cId="2783237595" sldId="272"/>
            <ac:spMk id="3" creationId="{56708BF2-7122-4039-8666-84C5965D1260}"/>
          </ac:spMkLst>
        </pc:spChg>
      </pc:sldChg>
      <pc:sldChg chg="modSp new mod ord">
        <pc:chgData name="Matthew A. LutmerPaulson" userId="bd21f46b-0325-4739-a7db-1a192c947df6" providerId="ADAL" clId="{E2187126-44B4-4D16-BEF6-0C84CB1746CC}" dt="2022-03-03T13:46:13.798" v="576" actId="27636"/>
        <pc:sldMkLst>
          <pc:docMk/>
          <pc:sldMk cId="505694436" sldId="273"/>
        </pc:sldMkLst>
        <pc:spChg chg="mod">
          <ac:chgData name="Matthew A. LutmerPaulson" userId="bd21f46b-0325-4739-a7db-1a192c947df6" providerId="ADAL" clId="{E2187126-44B4-4D16-BEF6-0C84CB1746CC}" dt="2022-03-03T13:41:37.851" v="182" actId="20577"/>
          <ac:spMkLst>
            <pc:docMk/>
            <pc:sldMk cId="505694436" sldId="273"/>
            <ac:spMk id="2" creationId="{915417F3-229E-4173-B66D-9C4EFBB258EA}"/>
          </ac:spMkLst>
        </pc:spChg>
        <pc:spChg chg="mod">
          <ac:chgData name="Matthew A. LutmerPaulson" userId="bd21f46b-0325-4739-a7db-1a192c947df6" providerId="ADAL" clId="{E2187126-44B4-4D16-BEF6-0C84CB1746CC}" dt="2022-03-03T13:46:13.798" v="576" actId="27636"/>
          <ac:spMkLst>
            <pc:docMk/>
            <pc:sldMk cId="505694436" sldId="273"/>
            <ac:spMk id="3" creationId="{C839D050-47B2-4502-A7D3-D72D8AB36299}"/>
          </ac:spMkLst>
        </pc:spChg>
      </pc:sldChg>
      <pc:sldChg chg="modSp new mod">
        <pc:chgData name="Matthew A. LutmerPaulson" userId="bd21f46b-0325-4739-a7db-1a192c947df6" providerId="ADAL" clId="{E2187126-44B4-4D16-BEF6-0C84CB1746CC}" dt="2022-03-03T13:50:30.100" v="1180" actId="20577"/>
        <pc:sldMkLst>
          <pc:docMk/>
          <pc:sldMk cId="2525056856" sldId="274"/>
        </pc:sldMkLst>
        <pc:spChg chg="mod">
          <ac:chgData name="Matthew A. LutmerPaulson" userId="bd21f46b-0325-4739-a7db-1a192c947df6" providerId="ADAL" clId="{E2187126-44B4-4D16-BEF6-0C84CB1746CC}" dt="2022-03-03T13:50:30.100" v="1180" actId="20577"/>
          <ac:spMkLst>
            <pc:docMk/>
            <pc:sldMk cId="2525056856" sldId="274"/>
            <ac:spMk id="2" creationId="{EF5DE13F-E7AE-43D7-8CF1-0ED140ED0669}"/>
          </ac:spMkLst>
        </pc:spChg>
        <pc:spChg chg="mod">
          <ac:chgData name="Matthew A. LutmerPaulson" userId="bd21f46b-0325-4739-a7db-1a192c947df6" providerId="ADAL" clId="{E2187126-44B4-4D16-BEF6-0C84CB1746CC}" dt="2022-03-03T13:50:07.227" v="1122" actId="20577"/>
          <ac:spMkLst>
            <pc:docMk/>
            <pc:sldMk cId="2525056856" sldId="274"/>
            <ac:spMk id="3" creationId="{07E74EBF-05DF-4995-B6C5-2954F0669A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7A7C-A717-413F-979C-57B73ADFF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22D04-9E81-4318-B0AF-0195522B9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B9D93-5FBB-4D35-801D-75A04DD5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EAED-E9CA-42FB-89FB-EE0FA78B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FDD0C-FE8A-4B3D-9243-E2648FCC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7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18EF-D539-4207-AAC7-7BBEE872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8CB3C-81D0-47E1-A381-4B3C4B78A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4B69-1FD9-4399-AD46-61044D1E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BD71B-6728-4628-BE38-465120B7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B4E51-23FB-4ED2-88CB-471D9661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8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A7037-6840-4E47-996F-D7BA18FA2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5980B-26EC-4598-BDB2-E60AEA519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FDF46-F2F6-4BB7-B4CA-6C9C82C8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891B9-DBBC-4849-A6B6-E0425130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97719-C5CB-44C9-A685-8FC962F9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BAF0-5DD6-4D65-B9F3-4DEF39AE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E9AF-AC05-4511-BC4C-29FD7ABBD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3C31-20F2-488F-BA9E-9E428589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DF9AD-016B-456A-86B5-88F43071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09B1C-5C3C-4C7E-B3F0-3619B12E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1CB9E-67D9-49CA-AAE6-820A7946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6BEAD-9E8C-4C86-B207-8AA075D1A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95F9C-A7D2-45B1-A4E3-5A172935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BB26-02C4-4DB5-9377-C0EB1554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A372-7F47-407F-B41A-2FF5EE61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F775-4C83-4A84-AE52-8DD2AF85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7351-70FD-4257-AA05-EC8598573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FBDDD-AC16-4BC5-B57B-CE497590E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EA87F-CD48-477D-B26E-D3272C02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1C48D-03EA-4ECA-80F7-FD575119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D7CF5-C5D7-47AC-8E5E-2E4B283E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55CF-AB8C-4C80-80A2-CA3AC5E1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A0995-0B30-4BF1-AC31-D79F317CC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51168-D425-418E-854F-4C209A78F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10EFF-8186-4B3A-9540-EA66DE10A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9ECC4-C842-4D65-BD88-3DDED9E25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0ED39C-3110-4621-BB82-DEBD7B86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27293-B28C-4D04-803A-07614E3C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E3346-B642-432C-AD43-EB872B39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E7FC-57B9-47EB-A733-B7C2B550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C31DA-E850-4704-8297-FA12680C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18DEA-1693-41D4-9CA4-E547C522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431A7-8364-4DC7-A4AA-CCB0439D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8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017ED-0F1F-4853-BB0F-EDDAA8B4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D4D8B-AD66-4837-9EFD-0839AC4B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00911-D8BA-47CC-B816-BE654C4D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146C-2A49-4C12-923D-ADECB0240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7C1D6-978F-4B65-AA32-07E08E23C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8814E-8970-4252-9409-27007779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D0881-4864-49D0-850C-091B3553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CFFCB-7819-4BB4-8517-F777073D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FC32E-0FF3-4FF8-BFAA-2747A198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6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C7D1-7582-477E-8CE5-477363839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CDA440-9840-4781-9B61-CB1DA65AF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14E87-3DD3-49C3-8464-9E1FAAD03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E8F10-3EC0-4347-BB67-4D1E6B87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7A5CD-508E-425D-B4BD-E28E81F7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99EF8-E1AE-4FBE-B9DF-F0887A70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E1E86-8EC5-4C12-952C-7DB1D189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D9A74-09DB-4D03-B1E1-0B142D032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851A1-D7FD-42E4-9A72-69A64FE25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8B75-567B-4081-9027-5F88D0D32E5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8FCD-8095-47FB-B633-E14EBD60A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2709E-406D-4A42-9DC2-ADE13E06C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0FA2-6EFA-4A60-AD05-260EBDE6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E8B7-6609-402C-817C-D24738DC3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Civil Liberties/Rights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21B51-29D6-4095-AD12-31CADB733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3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0652-F91E-4106-BB10-9BD62093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Rights of Criminal Defendants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A549-3581-4411-989C-ADA2F798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Amendment </a:t>
            </a:r>
          </a:p>
          <a:p>
            <a:pPr marL="0" indent="0">
              <a:buNone/>
            </a:pPr>
            <a:r>
              <a:rPr lang="en-US" dirty="0"/>
              <a:t>	Expectation of privacy, Warrantless searches and probable cause,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Amendment </a:t>
            </a:r>
          </a:p>
          <a:p>
            <a:pPr marL="0" indent="0">
              <a:buNone/>
            </a:pPr>
            <a:r>
              <a:rPr lang="en-US" dirty="0"/>
              <a:t>	Double jeopardy, due process, rights must be read to you, no self incrimination,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Amendment</a:t>
            </a:r>
          </a:p>
          <a:p>
            <a:pPr marL="0" indent="0">
              <a:buNone/>
            </a:pPr>
            <a:r>
              <a:rPr lang="en-US" dirty="0"/>
              <a:t> 	Right to a lawyer, confront witnesses, speedy and public trial, jury trial in criminal case</a:t>
            </a:r>
          </a:p>
          <a:p>
            <a:pPr marL="0" indent="0">
              <a:buNone/>
            </a:pP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Amendment</a:t>
            </a:r>
          </a:p>
          <a:p>
            <a:pPr marL="0" indent="0">
              <a:buNone/>
            </a:pPr>
            <a:r>
              <a:rPr lang="en-US" dirty="0"/>
              <a:t>Who can be executed? </a:t>
            </a:r>
          </a:p>
          <a:p>
            <a:pPr marL="0" indent="0">
              <a:buNone/>
            </a:pPr>
            <a:r>
              <a:rPr lang="en-US" dirty="0"/>
              <a:t>	no juveniles</a:t>
            </a:r>
          </a:p>
          <a:p>
            <a:pPr marL="0" indent="0">
              <a:buNone/>
            </a:pPr>
            <a:r>
              <a:rPr lang="en-US" dirty="0"/>
              <a:t>	no IDD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8084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5536-7A7C-4674-9ABA-3B0D7F51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1EFBC-910D-474B-8976-7BFE550C0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Discrimination – </a:t>
            </a:r>
          </a:p>
          <a:p>
            <a:endParaRPr lang="en-US" dirty="0"/>
          </a:p>
          <a:p>
            <a:r>
              <a:rPr lang="en-US" dirty="0"/>
              <a:t>Reconstruction</a:t>
            </a:r>
          </a:p>
          <a:p>
            <a:pPr lvl="1"/>
            <a:r>
              <a:rPr lang="en-US" dirty="0"/>
              <a:t>13</a:t>
            </a:r>
          </a:p>
          <a:p>
            <a:pPr lvl="1"/>
            <a:r>
              <a:rPr lang="en-US" dirty="0"/>
              <a:t>14</a:t>
            </a:r>
          </a:p>
          <a:p>
            <a:pPr lvl="1"/>
            <a:r>
              <a:rPr lang="en-US" dirty="0"/>
              <a:t>15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Jim Crow/Black Codes and Segregation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Plessy v Ferguson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Brown v Board of Education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CRA 1964</a:t>
            </a:r>
          </a:p>
          <a:p>
            <a:pPr marL="457200" lvl="1" indent="0">
              <a:buNone/>
            </a:pPr>
            <a:r>
              <a:rPr lang="en-US" dirty="0"/>
              <a:t>	VRA 1965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2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17F3-229E-4173-B66D-9C4EFBB2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9D050-47B2-4502-A7D3-D72D8AB3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Race/Ethnicity – Expansion of the term “White” – not always based on skin color??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Italians and Eastern Europeans 1870s-1900s</a:t>
            </a:r>
          </a:p>
          <a:p>
            <a:pPr lvl="2"/>
            <a:r>
              <a:rPr lang="en-US" dirty="0"/>
              <a:t>Gilded Age discrimination</a:t>
            </a:r>
          </a:p>
          <a:p>
            <a:pPr lvl="1"/>
            <a:r>
              <a:rPr lang="en-US" dirty="0"/>
              <a:t>Irish 1840s</a:t>
            </a:r>
          </a:p>
          <a:p>
            <a:pPr lvl="2"/>
            <a:r>
              <a:rPr lang="en-US" dirty="0"/>
              <a:t>“Irish need not apply”</a:t>
            </a:r>
          </a:p>
          <a:p>
            <a:pPr lvl="1"/>
            <a:r>
              <a:rPr lang="en-US" dirty="0"/>
              <a:t>Asians</a:t>
            </a:r>
          </a:p>
          <a:p>
            <a:pPr lvl="2"/>
            <a:r>
              <a:rPr lang="en-US" dirty="0"/>
              <a:t>California Gold Rush</a:t>
            </a:r>
          </a:p>
          <a:p>
            <a:pPr lvl="2"/>
            <a:r>
              <a:rPr lang="en-US" dirty="0"/>
              <a:t>Trans-Continental Railroad</a:t>
            </a:r>
          </a:p>
          <a:p>
            <a:pPr lvl="2"/>
            <a:r>
              <a:rPr lang="en-US" dirty="0"/>
              <a:t>California banned Asian businesses, except for laundry services</a:t>
            </a:r>
          </a:p>
          <a:p>
            <a:pPr lvl="2"/>
            <a:r>
              <a:rPr lang="en-US" dirty="0"/>
              <a:t>Chinese Exclusion Act</a:t>
            </a:r>
          </a:p>
          <a:p>
            <a:pPr lvl="1"/>
            <a:r>
              <a:rPr lang="en-US" dirty="0"/>
              <a:t>Japanese</a:t>
            </a:r>
          </a:p>
          <a:p>
            <a:pPr lvl="2"/>
            <a:r>
              <a:rPr lang="en-US" dirty="0"/>
              <a:t>Gentleman’s Agreement 1910s</a:t>
            </a:r>
          </a:p>
          <a:p>
            <a:pPr lvl="2"/>
            <a:r>
              <a:rPr lang="en-US" dirty="0"/>
              <a:t>Internment Camps in WWII</a:t>
            </a:r>
          </a:p>
          <a:p>
            <a:pPr lvl="3"/>
            <a:r>
              <a:rPr lang="en-US" dirty="0"/>
              <a:t>Korematsu v US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9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E13F-E7AE-43D7-8CF1-0ED140ED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GERMANS? – FASTER ASSIMILATION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74EBF-05DF-4995-B6C5-2954F0669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WWI and WWII –</a:t>
            </a:r>
          </a:p>
          <a:p>
            <a:pPr lvl="1"/>
            <a:r>
              <a:rPr lang="en-US" dirty="0"/>
              <a:t>Anti German culture,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First came over in colonial period (northeast, Pennsylvania mostly “Pennsylvania Dutch”)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Immigration intensified in 1840s due to violent upheaval in German principalities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Midwestern settlement pattern</a:t>
            </a:r>
          </a:p>
          <a:p>
            <a:pPr lvl="2"/>
            <a:r>
              <a:rPr lang="en-US" dirty="0"/>
              <a:t>Large population in central Texas</a:t>
            </a:r>
          </a:p>
        </p:txBody>
      </p:sp>
    </p:spTree>
    <p:extLst>
      <p:ext uri="{BB962C8B-B14F-4D97-AF65-F5344CB8AC3E}">
        <p14:creationId xmlns:p14="http://schemas.microsoft.com/office/powerpoint/2010/main" val="252505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FFA1-691F-4E7E-A095-DC2DB93D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8BF2-7122-4039-8666-84C5965D1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lvl="1"/>
            <a:r>
              <a:rPr lang="en-US" dirty="0"/>
              <a:t>Natives</a:t>
            </a:r>
          </a:p>
          <a:p>
            <a:pPr lvl="2"/>
            <a:r>
              <a:rPr lang="en-US" dirty="0"/>
              <a:t>All of American history</a:t>
            </a:r>
          </a:p>
          <a:p>
            <a:pPr lvl="2"/>
            <a:r>
              <a:rPr lang="en-US" dirty="0"/>
              <a:t>Treaties</a:t>
            </a:r>
          </a:p>
          <a:p>
            <a:pPr lvl="2"/>
            <a:r>
              <a:rPr lang="en-US" dirty="0"/>
              <a:t>Osage murders</a:t>
            </a:r>
          </a:p>
          <a:p>
            <a:pPr lvl="2"/>
            <a:r>
              <a:rPr lang="en-US" dirty="0"/>
              <a:t>Wounded knee massacre</a:t>
            </a:r>
          </a:p>
          <a:p>
            <a:pPr lvl="2"/>
            <a:r>
              <a:rPr lang="en-US" dirty="0"/>
              <a:t>Dawes Act</a:t>
            </a:r>
          </a:p>
          <a:p>
            <a:pPr lvl="3"/>
            <a:r>
              <a:rPr lang="en-US" dirty="0"/>
              <a:t>Outlawed native religions</a:t>
            </a:r>
          </a:p>
          <a:p>
            <a:pPr lvl="3"/>
            <a:r>
              <a:rPr lang="en-US" dirty="0"/>
              <a:t>Required children to attend boarding schools “Kill the Indian, Save the man.”</a:t>
            </a:r>
          </a:p>
          <a:p>
            <a:pPr lvl="2"/>
            <a:r>
              <a:rPr lang="en-US" dirty="0"/>
              <a:t>American Indian Movement 1970s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3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42A5-38A7-4B83-8C72-133FF27C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History of 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4839-CC64-4BDE-8C98-E7F33EEC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Women</a:t>
            </a:r>
          </a:p>
          <a:p>
            <a:pPr lvl="1"/>
            <a:r>
              <a:rPr lang="en-US" dirty="0"/>
              <a:t>First Wave – political right to vote</a:t>
            </a:r>
          </a:p>
          <a:p>
            <a:pPr lvl="1"/>
            <a:r>
              <a:rPr lang="en-US" dirty="0"/>
              <a:t>Second Wave legal rights, economic rights</a:t>
            </a:r>
          </a:p>
          <a:p>
            <a:pPr lvl="1"/>
            <a:r>
              <a:rPr lang="en-US" dirty="0"/>
              <a:t>Third Wave – social and cultural equality, political equality (women in positions of power, #metoo movement and so on)</a:t>
            </a:r>
          </a:p>
          <a:p>
            <a:r>
              <a:rPr lang="en-US" dirty="0"/>
              <a:t>LGBTQ</a:t>
            </a:r>
          </a:p>
          <a:p>
            <a:pPr lvl="1"/>
            <a:r>
              <a:rPr lang="en-US" dirty="0"/>
              <a:t>Criminalization</a:t>
            </a:r>
          </a:p>
          <a:p>
            <a:pPr lvl="2"/>
            <a:r>
              <a:rPr lang="en-US" dirty="0"/>
              <a:t>Laws against homosexuality</a:t>
            </a:r>
          </a:p>
          <a:p>
            <a:pPr lvl="2"/>
            <a:r>
              <a:rPr lang="en-US" dirty="0"/>
              <a:t>Stonewall riot</a:t>
            </a:r>
          </a:p>
          <a:p>
            <a:pPr lvl="1"/>
            <a:r>
              <a:rPr lang="en-US" dirty="0"/>
              <a:t>DOMA </a:t>
            </a:r>
          </a:p>
          <a:p>
            <a:pPr lvl="2"/>
            <a:r>
              <a:rPr lang="en-US" dirty="0"/>
              <a:t>Obergefell vs </a:t>
            </a:r>
            <a:r>
              <a:rPr lang="en-US" dirty="0" err="1"/>
              <a:t>hodges</a:t>
            </a:r>
            <a:endParaRPr lang="en-US" dirty="0"/>
          </a:p>
          <a:p>
            <a:pPr lvl="1"/>
            <a:r>
              <a:rPr lang="en-US" dirty="0"/>
              <a:t>Social/Cultural Acceptance</a:t>
            </a:r>
          </a:p>
          <a:p>
            <a:pPr lvl="2"/>
            <a:r>
              <a:rPr lang="en-US" dirty="0"/>
              <a:t>Television characters </a:t>
            </a:r>
          </a:p>
          <a:p>
            <a:pPr lvl="2"/>
            <a:r>
              <a:rPr lang="en-US" dirty="0"/>
              <a:t>Political leaders</a:t>
            </a:r>
          </a:p>
          <a:p>
            <a:pPr lvl="2"/>
            <a:r>
              <a:rPr lang="en-US" dirty="0"/>
              <a:t>Bathroom bills in schools</a:t>
            </a:r>
          </a:p>
          <a:p>
            <a:pPr lvl="1"/>
            <a:endParaRPr lang="en-US" dirty="0"/>
          </a:p>
          <a:p>
            <a:r>
              <a:rPr lang="en-US" dirty="0"/>
              <a:t>Disabilities</a:t>
            </a:r>
          </a:p>
          <a:p>
            <a:pPr lvl="1"/>
            <a:r>
              <a:rPr lang="en-US" dirty="0"/>
              <a:t>ADA 0f 1990</a:t>
            </a:r>
          </a:p>
        </p:txBody>
      </p:sp>
    </p:spTree>
    <p:extLst>
      <p:ext uri="{BB962C8B-B14F-4D97-AF65-F5344CB8AC3E}">
        <p14:creationId xmlns:p14="http://schemas.microsoft.com/office/powerpoint/2010/main" val="1509524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322C-46A0-400F-80AE-7A61FFD1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SCOTUS Standards of Scrutiny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4BDA3-1ADD-4B11-82A9-8C962140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Does government action violate 14</a:t>
            </a:r>
            <a:r>
              <a:rPr lang="en-US" baseline="30000" dirty="0"/>
              <a:t>th</a:t>
            </a:r>
            <a:r>
              <a:rPr lang="en-US" dirty="0"/>
              <a:t> amendment?</a:t>
            </a:r>
          </a:p>
          <a:p>
            <a:endParaRPr lang="en-US" dirty="0"/>
          </a:p>
          <a:p>
            <a:r>
              <a:rPr lang="en-US" dirty="0"/>
              <a:t>Strict </a:t>
            </a:r>
          </a:p>
          <a:p>
            <a:pPr lvl="1"/>
            <a:r>
              <a:rPr lang="en-US" dirty="0"/>
              <a:t>Race or fundamental freedoms</a:t>
            </a:r>
          </a:p>
          <a:p>
            <a:pPr lvl="1"/>
            <a:r>
              <a:rPr lang="en-US" dirty="0"/>
              <a:t>Burden on policymaker to prove it is ok, not on plaintiff</a:t>
            </a:r>
          </a:p>
          <a:p>
            <a:r>
              <a:rPr lang="en-US" dirty="0"/>
              <a:t>Intermediate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Burden on policymaker to prove it is ok, not on plaintiff</a:t>
            </a:r>
          </a:p>
          <a:p>
            <a:endParaRPr lang="en-US" dirty="0"/>
          </a:p>
          <a:p>
            <a:r>
              <a:rPr lang="en-US" dirty="0"/>
              <a:t>Rational Basis </a:t>
            </a:r>
          </a:p>
          <a:p>
            <a:pPr lvl="1"/>
            <a:r>
              <a:rPr lang="en-US" dirty="0"/>
              <a:t>Everything else that isn’t one of the other two</a:t>
            </a:r>
          </a:p>
          <a:p>
            <a:pPr lvl="1"/>
            <a:r>
              <a:rPr lang="en-US" dirty="0"/>
              <a:t>Burden is on plaintiff to prove illegal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474431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0C8A-4CDB-4DC1-BBA8-D10B430B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Affirmative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DA01-C424-4490-A3AE-8C10B2BC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Kennedy and Johnson Executive Orders</a:t>
            </a:r>
          </a:p>
          <a:p>
            <a:endParaRPr lang="en-US" dirty="0"/>
          </a:p>
          <a:p>
            <a:r>
              <a:rPr lang="en-US" dirty="0"/>
              <a:t>Bakke vs University of California</a:t>
            </a:r>
          </a:p>
          <a:p>
            <a:endParaRPr lang="en-US" dirty="0"/>
          </a:p>
          <a:p>
            <a:r>
              <a:rPr lang="en-US" dirty="0" err="1"/>
              <a:t>Adarand</a:t>
            </a:r>
            <a:r>
              <a:rPr lang="en-US" dirty="0"/>
              <a:t> Constructors v Pena</a:t>
            </a:r>
          </a:p>
          <a:p>
            <a:endParaRPr lang="en-US" dirty="0"/>
          </a:p>
          <a:p>
            <a:r>
              <a:rPr lang="en-US" dirty="0"/>
              <a:t>Gratz vs Bollinger and Grutter v Bollinger</a:t>
            </a:r>
          </a:p>
          <a:p>
            <a:endParaRPr lang="en-US" dirty="0"/>
          </a:p>
          <a:p>
            <a:r>
              <a:rPr lang="en-US" dirty="0"/>
              <a:t>Fisher v UT Texas</a:t>
            </a:r>
          </a:p>
        </p:txBody>
      </p:sp>
    </p:spTree>
    <p:extLst>
      <p:ext uri="{BB962C8B-B14F-4D97-AF65-F5344CB8AC3E}">
        <p14:creationId xmlns:p14="http://schemas.microsoft.com/office/powerpoint/2010/main" val="5663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61A79-3E88-4C91-9506-6C43B982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DBF3B-1FED-43D5-8693-665D1293C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Civil Liberties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Civil Rights </a:t>
            </a:r>
          </a:p>
        </p:txBody>
      </p:sp>
    </p:spTree>
    <p:extLst>
      <p:ext uri="{BB962C8B-B14F-4D97-AF65-F5344CB8AC3E}">
        <p14:creationId xmlns:p14="http://schemas.microsoft.com/office/powerpoint/2010/main" val="85753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9B1F-9D8D-4BDC-A596-D04BF9B3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do they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B61BF-7205-4313-8FC1-76687F2B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Constitution </a:t>
            </a:r>
          </a:p>
          <a:p>
            <a:pPr lvl="1"/>
            <a:r>
              <a:rPr lang="en-US" dirty="0"/>
              <a:t>Article I Section 9</a:t>
            </a:r>
          </a:p>
          <a:p>
            <a:pPr lvl="1"/>
            <a:r>
              <a:rPr lang="en-US" dirty="0"/>
              <a:t>Bill of Rights</a:t>
            </a:r>
          </a:p>
        </p:txBody>
      </p:sp>
    </p:spTree>
    <p:extLst>
      <p:ext uri="{BB962C8B-B14F-4D97-AF65-F5344CB8AC3E}">
        <p14:creationId xmlns:p14="http://schemas.microsoft.com/office/powerpoint/2010/main" val="60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8E98-425E-4CFD-A6FD-B2926139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Debate over the Bill of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0C394-86EB-4296-B552-B96EA6E76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Feds vs Antifederalists</a:t>
            </a:r>
          </a:p>
          <a:p>
            <a:endParaRPr lang="en-US" dirty="0"/>
          </a:p>
          <a:p>
            <a:r>
              <a:rPr lang="en-US" dirty="0"/>
              <a:t>Compromise</a:t>
            </a:r>
          </a:p>
          <a:p>
            <a:pPr lvl="1"/>
            <a:r>
              <a:rPr lang="en-US" dirty="0"/>
              <a:t>BOR</a:t>
            </a:r>
          </a:p>
        </p:txBody>
      </p:sp>
    </p:spTree>
    <p:extLst>
      <p:ext uri="{BB962C8B-B14F-4D97-AF65-F5344CB8AC3E}">
        <p14:creationId xmlns:p14="http://schemas.microsoft.com/office/powerpoint/2010/main" val="273243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E2FE-F57B-4A17-8521-A7F03023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of the Bill of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A3477-C063-4CE6-98C1-5C8E94521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Barron v Baltimore</a:t>
            </a:r>
          </a:p>
          <a:p>
            <a:endParaRPr lang="en-US" dirty="0"/>
          </a:p>
          <a:p>
            <a:r>
              <a:rPr lang="en-US" dirty="0"/>
              <a:t>Gitlow v New York </a:t>
            </a:r>
          </a:p>
          <a:p>
            <a:endParaRPr lang="en-US" dirty="0"/>
          </a:p>
          <a:p>
            <a:r>
              <a:rPr lang="en-US" dirty="0"/>
              <a:t>Selective Incorporation</a:t>
            </a:r>
          </a:p>
        </p:txBody>
      </p:sp>
    </p:spTree>
    <p:extLst>
      <p:ext uri="{BB962C8B-B14F-4D97-AF65-F5344CB8AC3E}">
        <p14:creationId xmlns:p14="http://schemas.microsoft.com/office/powerpoint/2010/main" val="355265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A058-8084-4917-8C3F-F32AFC919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Selective Incorporation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C7F90-5F8B-455B-A117-5521C64A2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Gradual Process</a:t>
            </a:r>
          </a:p>
          <a:p>
            <a:pPr lvl="1"/>
            <a:r>
              <a:rPr lang="en-US" dirty="0"/>
              <a:t>Case by case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Still ongoing</a:t>
            </a:r>
          </a:p>
        </p:txBody>
      </p:sp>
    </p:spTree>
    <p:extLst>
      <p:ext uri="{BB962C8B-B14F-4D97-AF65-F5344CB8AC3E}">
        <p14:creationId xmlns:p14="http://schemas.microsoft.com/office/powerpoint/2010/main" val="137882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0C23-EF8C-4EAF-8EDD-9A47EACB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SCOTUS INTERPRETATION of Civil Liberties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950FA-1CC0-4792-B636-6CE17E6ED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SCOTUS cases have determined the extent of your civil liberties protections in many areas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Religion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Speech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Rights of Criminal Defendants</a:t>
            </a:r>
          </a:p>
        </p:txBody>
      </p:sp>
    </p:spTree>
    <p:extLst>
      <p:ext uri="{BB962C8B-B14F-4D97-AF65-F5344CB8AC3E}">
        <p14:creationId xmlns:p14="http://schemas.microsoft.com/office/powerpoint/2010/main" val="78304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3670-D314-4166-891C-4B291B64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A1E0B-E11C-4D69-8729-A769770F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Engel v Vitale </a:t>
            </a:r>
          </a:p>
          <a:p>
            <a:endParaRPr lang="en-US" dirty="0"/>
          </a:p>
          <a:p>
            <a:r>
              <a:rPr lang="en-US" dirty="0"/>
              <a:t>Lemon v Kurtzman</a:t>
            </a:r>
          </a:p>
          <a:p>
            <a:endParaRPr lang="en-US" dirty="0"/>
          </a:p>
          <a:p>
            <a:r>
              <a:rPr lang="en-US" dirty="0"/>
              <a:t>Religious Displays on Govt property</a:t>
            </a:r>
          </a:p>
          <a:p>
            <a:pPr lvl="1"/>
            <a:r>
              <a:rPr lang="en-US" dirty="0"/>
              <a:t>Must have some secular purpose </a:t>
            </a:r>
          </a:p>
          <a:p>
            <a:pPr lvl="1"/>
            <a:r>
              <a:rPr lang="en-US" dirty="0"/>
              <a:t>Wall of separation vs. Accommodation</a:t>
            </a:r>
          </a:p>
          <a:p>
            <a:pPr lvl="1"/>
            <a:r>
              <a:rPr lang="en-US" dirty="0"/>
              <a:t>Ten Commandments displays </a:t>
            </a:r>
          </a:p>
          <a:p>
            <a:pPr lvl="2"/>
            <a:r>
              <a:rPr lang="en-US" dirty="0"/>
              <a:t>Kentucky –No – only religious purpose</a:t>
            </a:r>
          </a:p>
          <a:p>
            <a:pPr lvl="2"/>
            <a:r>
              <a:rPr lang="en-US" dirty="0"/>
              <a:t>Texas – Yes – historical purpose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8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ECA7-359B-4A0E-B77A-1D0DA634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3B9F7-C5CE-45E7-9C2F-478844BCE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Protected (Almost no limits)</a:t>
            </a:r>
          </a:p>
          <a:p>
            <a:pPr lvl="1"/>
            <a:r>
              <a:rPr lang="en-US" dirty="0"/>
              <a:t>Political</a:t>
            </a:r>
          </a:p>
          <a:p>
            <a:pPr lvl="1"/>
            <a:r>
              <a:rPr lang="en-US" dirty="0"/>
              <a:t>Religious</a:t>
            </a:r>
          </a:p>
          <a:p>
            <a:pPr lvl="1"/>
            <a:r>
              <a:rPr lang="en-US" dirty="0"/>
              <a:t>Symbolic speech</a:t>
            </a:r>
          </a:p>
          <a:p>
            <a:pPr lvl="1"/>
            <a:r>
              <a:rPr lang="en-US" dirty="0"/>
              <a:t>News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Un-protected (to some degree)</a:t>
            </a:r>
          </a:p>
          <a:p>
            <a:pPr lvl="1"/>
            <a:r>
              <a:rPr lang="en-US" dirty="0"/>
              <a:t>Some types of commercial speech</a:t>
            </a:r>
          </a:p>
          <a:p>
            <a:pPr lvl="1"/>
            <a:r>
              <a:rPr lang="en-US" dirty="0"/>
              <a:t>Libel and slander</a:t>
            </a:r>
          </a:p>
          <a:p>
            <a:pPr lvl="1"/>
            <a:r>
              <a:rPr lang="en-US" dirty="0"/>
              <a:t>Broadcast television and offensive speech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fightin</a:t>
            </a:r>
            <a:r>
              <a:rPr lang="en-US" dirty="0"/>
              <a:t>’ words”</a:t>
            </a:r>
          </a:p>
          <a:p>
            <a:pPr lvl="1"/>
            <a:r>
              <a:rPr lang="en-US" dirty="0"/>
              <a:t>Obscenity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9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578</Words>
  <Application>Microsoft Office PowerPoint</Application>
  <PresentationFormat>Widescreen</PresentationFormat>
  <Paragraphs>171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Civil Liberties/Rights</vt:lpstr>
      <vt:lpstr>What are they?</vt:lpstr>
      <vt:lpstr>Where do they come from?</vt:lpstr>
      <vt:lpstr>Debate over the Bill of Rights</vt:lpstr>
      <vt:lpstr>Application of the Bill of Rights</vt:lpstr>
      <vt:lpstr>Selective Incorporation</vt:lpstr>
      <vt:lpstr>SCOTUS INTERPRETATION of Civil Liberties</vt:lpstr>
      <vt:lpstr>Religion</vt:lpstr>
      <vt:lpstr>Speech</vt:lpstr>
      <vt:lpstr>Rights of Criminal Defendants</vt:lpstr>
      <vt:lpstr>Civil Rights</vt:lpstr>
      <vt:lpstr>Others?</vt:lpstr>
      <vt:lpstr>GERMANS? – FASTER ASSIMILATION </vt:lpstr>
      <vt:lpstr>Native Americans</vt:lpstr>
      <vt:lpstr>More History of Civil Rights</vt:lpstr>
      <vt:lpstr>SCOTUS Standards of Scrutiny</vt:lpstr>
      <vt:lpstr>Affirmative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Liberties/Rights</dc:title>
  <dc:creator>Matthew A. LutmerPaulson</dc:creator>
  <cp:lastModifiedBy>Matthew A. LutmerPaulson</cp:lastModifiedBy>
  <cp:revision>1</cp:revision>
  <dcterms:created xsi:type="dcterms:W3CDTF">2022-02-14T18:36:07Z</dcterms:created>
  <dcterms:modified xsi:type="dcterms:W3CDTF">2022-03-07T13:52:46Z</dcterms:modified>
</cp:coreProperties>
</file>