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handoutMasterIdLst>
    <p:handoutMasterId r:id="rId30"/>
  </p:handoutMasterIdLst>
  <p:sldIdLst>
    <p:sldId id="282" r:id="rId5"/>
    <p:sldId id="266" r:id="rId6"/>
    <p:sldId id="265" r:id="rId7"/>
    <p:sldId id="346" r:id="rId8"/>
    <p:sldId id="308" r:id="rId9"/>
    <p:sldId id="348" r:id="rId10"/>
    <p:sldId id="349" r:id="rId11"/>
    <p:sldId id="332" r:id="rId12"/>
    <p:sldId id="350" r:id="rId13"/>
    <p:sldId id="324" r:id="rId14"/>
    <p:sldId id="326" r:id="rId15"/>
    <p:sldId id="351" r:id="rId16"/>
    <p:sldId id="352" r:id="rId17"/>
    <p:sldId id="353" r:id="rId18"/>
    <p:sldId id="354" r:id="rId19"/>
    <p:sldId id="317" r:id="rId20"/>
    <p:sldId id="334" r:id="rId21"/>
    <p:sldId id="355" r:id="rId22"/>
    <p:sldId id="356" r:id="rId23"/>
    <p:sldId id="357" r:id="rId24"/>
    <p:sldId id="359" r:id="rId25"/>
    <p:sldId id="360" r:id="rId26"/>
    <p:sldId id="361" r:id="rId27"/>
    <p:sldId id="362" r:id="rId2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iola, Courtney A" initials="TCA" lastIdx="1" clrIdx="0">
    <p:extLst>
      <p:ext uri="{19B8F6BF-5375-455C-9EA6-DF929625EA0E}">
        <p15:presenceInfo xmlns:p15="http://schemas.microsoft.com/office/powerpoint/2012/main" userId="S-1-5-21-4027829005-1107895287-290554039-156439" providerId="AD"/>
      </p:ext>
    </p:extLst>
  </p:cmAuthor>
  <p:cmAuthor id="2" name="Balaji Manikam" initials="BM" lastIdx="2" clrIdx="1">
    <p:extLst>
      <p:ext uri="{19B8F6BF-5375-455C-9EA6-DF929625EA0E}">
        <p15:presenceInfo xmlns:p15="http://schemas.microsoft.com/office/powerpoint/2012/main" userId="S-1-5-21-1185550115-3620728762-1261939324-8848" providerId="AD"/>
      </p:ext>
    </p:extLst>
  </p:cmAuthor>
  <p:cmAuthor id="3" name="Bordeaux, Debbie" initials="BD" lastIdx="2" clrIdx="2">
    <p:extLst>
      <p:ext uri="{19B8F6BF-5375-455C-9EA6-DF929625EA0E}">
        <p15:presenceInfo xmlns:p15="http://schemas.microsoft.com/office/powerpoint/2012/main" userId="S::debbie.bordeaux@cengage.com::571f4fc2-1aa7-4616-81ff-633d8fd3ea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05044"/>
    <a:srgbClr val="00B050"/>
    <a:srgbClr val="E9255F"/>
    <a:srgbClr val="006298"/>
    <a:srgbClr val="004A78"/>
    <a:srgbClr val="FF6300"/>
    <a:srgbClr val="0098D4"/>
    <a:srgbClr val="00B8E7"/>
    <a:srgbClr val="81D0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93" autoAdjust="0"/>
    <p:restoredTop sz="86375" autoAdjust="0"/>
  </p:normalViewPr>
  <p:slideViewPr>
    <p:cSldViewPr snapToGrid="0" snapToObjects="1">
      <p:cViewPr varScale="1">
        <p:scale>
          <a:sx n="85" d="100"/>
          <a:sy n="85" d="100"/>
        </p:scale>
        <p:origin x="120" y="222"/>
      </p:cViewPr>
      <p:guideLst>
        <p:guide orient="horz" pos="2160"/>
        <p:guide pos="384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786"/>
    </p:cViewPr>
  </p:sorterViewPr>
  <p:notesViewPr>
    <p:cSldViewPr snapToGrid="0" snapToObjects="1">
      <p:cViewPr varScale="1">
        <p:scale>
          <a:sx n="87" d="100"/>
          <a:sy n="87" d="100"/>
        </p:scale>
        <p:origin x="309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8AA413-85C6-40F2-B867-268CAAA7E377}" type="datetimeFigureOut">
              <a:rPr lang="en-US" smtClean="0"/>
              <a:pPr/>
              <a:t>1/12/2021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67803E-66EE-42CE-8DFB-98553954E472}" type="slidenum">
              <a:rPr lang="en-US" smtClean="0"/>
              <a:pPr/>
              <a:t>‹#›</a:t>
            </a:fld>
            <a:endParaRPr lang="en-US" dirty="0"/>
          </a:p>
        </p:txBody>
      </p:sp>
    </p:spTree>
    <p:extLst>
      <p:ext uri="{BB962C8B-B14F-4D97-AF65-F5344CB8AC3E}">
        <p14:creationId xmlns:p14="http://schemas.microsoft.com/office/powerpoint/2010/main" val="2176210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6680D68-05FF-7942-990A-B21BB8E6CE33}" type="datetimeFigureOut">
              <a:rPr lang="en-US"/>
              <a:pPr>
                <a:defRPr/>
              </a:pPr>
              <a:t>1/12/2021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1CAE60C-72A0-D14D-8733-C13212F694AD}" type="slidenum">
              <a:rPr lang="en-US"/>
              <a:pPr>
                <a:defRPr/>
              </a:pPr>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Calibri" charset="0"/>
              </a:rPr>
              <a:t>AP Images/Mel Evans</a:t>
            </a:r>
            <a:br>
              <a:rPr lang="en-US" sz="1800" dirty="0">
                <a:latin typeface="Calibri" charset="0"/>
              </a:rPr>
            </a:br>
            <a:br>
              <a:rPr lang="en-US" sz="1800" dirty="0">
                <a:latin typeface="Calibri" charset="0"/>
              </a:rPr>
            </a:br>
            <a:endParaRPr lang="en-US" sz="1800" dirty="0">
              <a:latin typeface="Calibri" charset="0"/>
            </a:endParaRP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a:t>
            </a:fld>
            <a:endParaRPr lang="en-US" dirty="0"/>
          </a:p>
        </p:txBody>
      </p:sp>
    </p:spTree>
    <p:extLst>
      <p:ext uri="{BB962C8B-B14F-4D97-AF65-F5344CB8AC3E}">
        <p14:creationId xmlns:p14="http://schemas.microsoft.com/office/powerpoint/2010/main" val="3989078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latin typeface="Calibri" charset="0"/>
              </a:rPr>
              <a:t>Source</a:t>
            </a:r>
            <a:r>
              <a:rPr lang="en-US" dirty="0">
                <a:latin typeface="Calibri" charset="0"/>
              </a:rPr>
              <a:t>: National Center for State Courts (www.ncsc.org).</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8</a:t>
            </a:fld>
            <a:endParaRPr lang="en-US" dirty="0"/>
          </a:p>
        </p:txBody>
      </p:sp>
    </p:spTree>
    <p:extLst>
      <p:ext uri="{BB962C8B-B14F-4D97-AF65-F5344CB8AC3E}">
        <p14:creationId xmlns:p14="http://schemas.microsoft.com/office/powerpoint/2010/main" val="2035217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charset="0"/>
              </a:rPr>
              <a:t>NOTE: Kansas and Missouri select some major trial court judges through a merit plan and others through partisan elections.</a:t>
            </a:r>
            <a:br>
              <a:rPr lang="en-US" dirty="0">
                <a:latin typeface="Calibri" charset="0"/>
              </a:rPr>
            </a:br>
            <a:endParaRPr lang="en-US" dirty="0">
              <a:latin typeface="Calibri" charset="0"/>
            </a:endParaRPr>
          </a:p>
          <a:p>
            <a:r>
              <a:rPr lang="en-US" dirty="0">
                <a:latin typeface="Calibri" charset="0"/>
              </a:rPr>
              <a:t>Source: </a:t>
            </a:r>
            <a:r>
              <a:rPr lang="en-US" i="1" dirty="0">
                <a:latin typeface="Calibri" charset="0"/>
              </a:rPr>
              <a:t>Book of the States</a:t>
            </a:r>
            <a:r>
              <a:rPr lang="en-US" dirty="0">
                <a:latin typeface="Calibri" charset="0"/>
              </a:rPr>
              <a:t>, vol. 46 (Lexington, KY: Council of State Governments, 2014): Tables 5.6 and 5.7</a:t>
            </a:r>
            <a:br>
              <a:rPr lang="en-US" dirty="0">
                <a:latin typeface="Calibri" charset="0"/>
              </a:rPr>
            </a:br>
            <a:br>
              <a:rPr lang="en-US" dirty="0">
                <a:latin typeface="Calibri" charset="0"/>
              </a:rPr>
            </a:br>
            <a:endParaRPr lang="en-US" dirty="0">
              <a:latin typeface="Calibri" charset="0"/>
            </a:endParaRP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9</a:t>
            </a:fld>
            <a:endParaRPr lang="en-US" dirty="0"/>
          </a:p>
        </p:txBody>
      </p:sp>
    </p:spTree>
    <p:extLst>
      <p:ext uri="{BB962C8B-B14F-4D97-AF65-F5344CB8AC3E}">
        <p14:creationId xmlns:p14="http://schemas.microsoft.com/office/powerpoint/2010/main" val="17939695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192" y="16"/>
            <a:ext cx="12191807" cy="6865874"/>
          </a:xfrm>
          <a:prstGeom prst="rect">
            <a:avLst/>
          </a:prstGeom>
        </p:spPr>
      </p:pic>
      <p:sp>
        <p:nvSpPr>
          <p:cNvPr id="2" name="Title 1"/>
          <p:cNvSpPr>
            <a:spLocks noGrp="1"/>
          </p:cNvSpPr>
          <p:nvPr>
            <p:ph type="title"/>
          </p:nvPr>
        </p:nvSpPr>
        <p:spPr>
          <a:xfrm>
            <a:off x="838200" y="2291187"/>
            <a:ext cx="10515600" cy="684026"/>
          </a:xfrm>
        </p:spPr>
        <p:txBody>
          <a:bodyPr/>
          <a:lstStyle>
            <a:lvl1pPr>
              <a:defRPr>
                <a:solidFill>
                  <a:schemeClr val="bg1"/>
                </a:solidFill>
              </a:defRPr>
            </a:lvl1pPr>
          </a:lstStyle>
          <a:p>
            <a:r>
              <a:rPr lang="en-US"/>
              <a:t>Click to edit Master title style</a:t>
            </a:r>
            <a:endParaRPr lang="en-US" dirty="0"/>
          </a:p>
        </p:txBody>
      </p:sp>
      <p:sp>
        <p:nvSpPr>
          <p:cNvPr id="3" name="Text Placeholder 2"/>
          <p:cNvSpPr>
            <a:spLocks noGrp="1"/>
          </p:cNvSpPr>
          <p:nvPr>
            <p:ph type="body" sz="quarter" idx="10" hasCustomPrompt="1"/>
          </p:nvPr>
        </p:nvSpPr>
        <p:spPr>
          <a:xfrm>
            <a:off x="4867275" y="3619985"/>
            <a:ext cx="2457450" cy="597477"/>
          </a:xfrm>
        </p:spPr>
        <p:txBody>
          <a:bodyPr>
            <a:normAutofit/>
          </a:bodyPr>
          <a:lstStyle>
            <a:lvl1pPr marL="0" indent="0" algn="ctr">
              <a:buNone/>
              <a:defRPr sz="2000" b="0" i="0">
                <a:solidFill>
                  <a:schemeClr val="bg1"/>
                </a:solidFill>
                <a:latin typeface="Arial" charset="0"/>
                <a:ea typeface="Arial" charset="0"/>
                <a:cs typeface="Arial" charset="0"/>
              </a:defRPr>
            </a:lvl1pPr>
          </a:lstStyle>
          <a:p>
            <a:pPr lvl="0"/>
            <a:r>
              <a:rPr lang="en-US" dirty="0"/>
              <a:t>Click to edit date</a:t>
            </a:r>
          </a:p>
        </p:txBody>
      </p:sp>
      <p:pic>
        <p:nvPicPr>
          <p:cNvPr id="9"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732658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and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lstStyle>
            <a:lvl1pPr>
              <a:defRPr sz="3600" b="1"/>
            </a:lvl1pPr>
          </a:lstStyle>
          <a:p>
            <a:r>
              <a:rPr lang="en-US" dirty="0"/>
              <a:t>Click to edit Master title style</a:t>
            </a:r>
          </a:p>
        </p:txBody>
      </p:sp>
      <p:sp>
        <p:nvSpPr>
          <p:cNvPr id="6" name="Picture Placeholder 5"/>
          <p:cNvSpPr>
            <a:spLocks noGrp="1"/>
          </p:cNvSpPr>
          <p:nvPr>
            <p:ph type="pic" sz="quarter" idx="10"/>
          </p:nvPr>
        </p:nvSpPr>
        <p:spPr>
          <a:xfrm>
            <a:off x="5848350" y="4070657"/>
            <a:ext cx="1361768" cy="1808163"/>
          </a:xfrm>
        </p:spPr>
        <p:txBody>
          <a:bodyPr/>
          <a:lstStyle/>
          <a:p>
            <a:r>
              <a:rPr lang="en-US" dirty="0"/>
              <a:t>Click icon to add picture</a:t>
            </a:r>
          </a:p>
        </p:txBody>
      </p:sp>
      <p:sp>
        <p:nvSpPr>
          <p:cNvPr id="10" name="Text Placeholder 9"/>
          <p:cNvSpPr>
            <a:spLocks noGrp="1"/>
          </p:cNvSpPr>
          <p:nvPr>
            <p:ph type="body" sz="quarter" idx="11"/>
          </p:nvPr>
        </p:nvSpPr>
        <p:spPr>
          <a:xfrm>
            <a:off x="838199" y="1517957"/>
            <a:ext cx="5705475" cy="4501843"/>
          </a:xfrm>
        </p:spPr>
        <p:txBody>
          <a:bodyPr/>
          <a:lstStyle>
            <a:lvl1pPr marL="0" marR="0" indent="457200" algn="l" defTabSz="914400" rtl="0" eaLnBrk="0" fontAlgn="base" latinLnBrk="0" hangingPunct="0">
              <a:lnSpc>
                <a:spcPct val="100000"/>
              </a:lnSpc>
              <a:spcBef>
                <a:spcPts val="624"/>
              </a:spcBef>
              <a:spcAft>
                <a:spcPct val="0"/>
              </a:spcAft>
              <a:buClr>
                <a:srgbClr val="004A78"/>
              </a:buClr>
              <a:buSzTx/>
              <a:buFont typeface="Arial" pitchFamily="34" charset="0"/>
              <a:buChar char="•"/>
              <a:tabLst/>
              <a:defRPr sz="1600">
                <a:solidFill>
                  <a:srgbClr val="006298"/>
                </a:solidFill>
                <a:latin typeface="Arial" panose="020B0604020202020204" pitchFamily="34" charset="0"/>
                <a:cs typeface="Arial" panose="020B0604020202020204" pitchFamily="34" charset="0"/>
              </a:defRPr>
            </a:lvl1pPr>
            <a:lvl2pPr marL="1371600" indent="-685800">
              <a:spcBef>
                <a:spcPts val="624"/>
              </a:spcBef>
              <a:buClr>
                <a:srgbClr val="004A78"/>
              </a:buClr>
              <a:buFont typeface="Arial" pitchFamily="34" charset="0"/>
              <a:buChar char="–"/>
              <a:defRPr/>
            </a:lvl2pPr>
          </a:lstStyle>
          <a:p>
            <a:pPr marL="0" marR="0" lvl="0" indent="0" algn="l" defTabSz="914400" rtl="0" eaLnBrk="0" fontAlgn="base" latinLnBrk="0" hangingPunct="0">
              <a:lnSpc>
                <a:spcPct val="100000"/>
              </a:lnSpc>
              <a:spcBef>
                <a:spcPct val="0"/>
              </a:spcBef>
              <a:spcAft>
                <a:spcPct val="0"/>
              </a:spcAft>
              <a:buClrTx/>
              <a:buSzTx/>
              <a:tabLst/>
              <a:defRPr/>
            </a:pPr>
            <a:endPar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endParaRPr>
          </a:p>
          <a:p>
            <a:pPr marL="685800" marR="0" lvl="1" indent="0" algn="l" defTabSz="914400" rtl="0" eaLnBrk="0" fontAlgn="base" latinLnBrk="0" hangingPunct="0">
              <a:lnSpc>
                <a:spcPct val="100000"/>
              </a:lnSpc>
              <a:spcBef>
                <a:spcPct val="0"/>
              </a:spcBef>
              <a:spcAft>
                <a:spcPct val="0"/>
              </a:spcAft>
              <a:buClrTx/>
              <a:buSzTx/>
              <a:tabLst/>
              <a:defRPr/>
            </a:pPr>
            <a:endPar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endParaRPr>
          </a:p>
        </p:txBody>
      </p:sp>
      <p:sp>
        <p:nvSpPr>
          <p:cNvPr id="4" name="Table Placeholder 3"/>
          <p:cNvSpPr>
            <a:spLocks noGrp="1"/>
          </p:cNvSpPr>
          <p:nvPr>
            <p:ph type="tbl" sz="quarter" idx="12"/>
          </p:nvPr>
        </p:nvSpPr>
        <p:spPr>
          <a:xfrm>
            <a:off x="8520113" y="1814513"/>
            <a:ext cx="2466975" cy="900112"/>
          </a:xfrm>
        </p:spPr>
        <p:txBody>
          <a:bodyPr/>
          <a:lstStyle/>
          <a:p>
            <a:endParaRPr lang="en-US" dirty="0"/>
          </a:p>
        </p:txBody>
      </p:sp>
      <p:sp>
        <p:nvSpPr>
          <p:cNvPr id="5" name="Media Placeholder 4">
            <a:extLst>
              <a:ext uri="{FF2B5EF4-FFF2-40B4-BE49-F238E27FC236}">
                <a16:creationId xmlns:a16="http://schemas.microsoft.com/office/drawing/2014/main" id="{E50D2460-4BD2-4347-9DDD-C23756ECBF9D}"/>
              </a:ext>
            </a:extLst>
          </p:cNvPr>
          <p:cNvSpPr>
            <a:spLocks noGrp="1"/>
          </p:cNvSpPr>
          <p:nvPr>
            <p:ph type="media" sz="quarter" idx="13"/>
          </p:nvPr>
        </p:nvSpPr>
        <p:spPr>
          <a:xfrm>
            <a:off x="8166100" y="2979738"/>
            <a:ext cx="1198563" cy="1163637"/>
          </a:xfrm>
        </p:spPr>
        <p:txBody>
          <a:bodyPr/>
          <a:lstStyle/>
          <a:p>
            <a:endParaRPr lang="en-US" dirty="0"/>
          </a:p>
        </p:txBody>
      </p:sp>
      <p:sp>
        <p:nvSpPr>
          <p:cNvPr id="9" name="Footer">
            <a:extLst>
              <a:ext uri="{FF2B5EF4-FFF2-40B4-BE49-F238E27FC236}">
                <a16:creationId xmlns:a16="http://schemas.microsoft.com/office/drawing/2014/main" id="{B7CC62F0-8982-4757-9CA2-2277D8C6A775}"/>
              </a:ext>
            </a:extLst>
          </p:cNvPr>
          <p:cNvSpPr txBox="1"/>
          <p:nvPr userDrawn="1"/>
        </p:nvSpPr>
        <p:spPr>
          <a:xfrm>
            <a:off x="2436366" y="6422955"/>
            <a:ext cx="9380496" cy="415498"/>
          </a:xfrm>
          <a:prstGeom prst="rect">
            <a:avLst/>
          </a:prstGeom>
          <a:noFill/>
          <a:effectLst/>
        </p:spPr>
        <p:txBody>
          <a:bodyPr wrap="square" lIns="0" tIns="0" rIns="0" rtlCol="0" anchor="ctr">
            <a:spAutoFit/>
          </a:bodyPr>
          <a:lstStyle/>
          <a:p>
            <a:pPr>
              <a:lnSpc>
                <a:spcPct val="100000"/>
              </a:lnSpc>
              <a:spcBef>
                <a:spcPts val="624"/>
              </a:spcBef>
            </a:pPr>
            <a:r>
              <a:rPr lang="en-US" sz="1200" dirty="0">
                <a:solidFill>
                  <a:srgbClr val="006298"/>
                </a:solidFill>
                <a:latin typeface="Arial" pitchFamily="34" charset="0"/>
                <a:cs typeface="Arial" pitchFamily="34" charset="0"/>
              </a:rPr>
              <a:t>Ann O’M, Bowman | Richard C. Kearney | Carmine P. F. </a:t>
            </a:r>
            <a:r>
              <a:rPr lang="en-US" sz="1200" dirty="0" err="1">
                <a:solidFill>
                  <a:srgbClr val="006298"/>
                </a:solidFill>
                <a:latin typeface="Arial" pitchFamily="34" charset="0"/>
                <a:cs typeface="Arial" pitchFamily="34" charset="0"/>
              </a:rPr>
              <a:t>Scavo</a:t>
            </a:r>
            <a:r>
              <a:rPr lang="en-US" sz="1200" dirty="0">
                <a:solidFill>
                  <a:srgbClr val="006298"/>
                </a:solidFill>
                <a:latin typeface="Arial" pitchFamily="34" charset="0"/>
                <a:cs typeface="Arial" pitchFamily="34" charset="0"/>
              </a:rPr>
              <a:t> | State and Local Government, Eleventh Edition. © 2022 Cengage. All Rights Reserved. May not be scanned, copied or duplicated, or posted to a publicly accessible website, in whole or in part.</a:t>
            </a:r>
          </a:p>
        </p:txBody>
      </p:sp>
      <p:sp>
        <p:nvSpPr>
          <p:cNvPr id="7" name="Content Placeholder 6">
            <a:extLst>
              <a:ext uri="{FF2B5EF4-FFF2-40B4-BE49-F238E27FC236}">
                <a16:creationId xmlns:a16="http://schemas.microsoft.com/office/drawing/2014/main" id="{5FA3B574-8073-4F2B-838E-BB2F8DA4C5DD}"/>
              </a:ext>
            </a:extLst>
          </p:cNvPr>
          <p:cNvSpPr>
            <a:spLocks noGrp="1"/>
          </p:cNvSpPr>
          <p:nvPr>
            <p:ph sz="quarter" idx="14"/>
          </p:nvPr>
        </p:nvSpPr>
        <p:spPr>
          <a:xfrm>
            <a:off x="7210425" y="4822825"/>
            <a:ext cx="3309938" cy="67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87119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nit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1274574" y="2193424"/>
            <a:ext cx="9642852" cy="618014"/>
          </a:xfrm>
        </p:spPr>
        <p:txBody>
          <a:bodyPr anchor="b">
            <a:noAutofit/>
          </a:bodyPr>
          <a:lstStyle>
            <a:lvl1pPr marL="0" indent="0" algn="ctr">
              <a:buNone/>
              <a:defRPr sz="50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Unit 1</a:t>
            </a:r>
          </a:p>
        </p:txBody>
      </p:sp>
      <p:sp>
        <p:nvSpPr>
          <p:cNvPr id="2" name="Title 1"/>
          <p:cNvSpPr>
            <a:spLocks noGrp="1"/>
          </p:cNvSpPr>
          <p:nvPr>
            <p:ph type="title"/>
          </p:nvPr>
        </p:nvSpPr>
        <p:spPr>
          <a:xfrm>
            <a:off x="838200" y="3096122"/>
            <a:ext cx="10515600" cy="672105"/>
          </a:xfrm>
        </p:spPr>
        <p:txBody>
          <a:bodyPr/>
          <a:lstStyle>
            <a:lvl1pPr>
              <a:defRPr>
                <a:solidFill>
                  <a:schemeClr val="bg1"/>
                </a:solidFill>
              </a:defRPr>
            </a:lvl1pPr>
          </a:lstStyle>
          <a:p>
            <a:r>
              <a:rPr lang="en-US"/>
              <a:t>Click to edit Master 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38174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p:nvPr>
        </p:nvSpPr>
        <p:spPr>
          <a:xfrm>
            <a:off x="5158065" y="3083849"/>
            <a:ext cx="5943392" cy="1343006"/>
          </a:xfrm>
        </p:spPr>
        <p:txBody>
          <a:bodyPr anchor="ctr">
            <a:noAutofit/>
          </a:bodyPr>
          <a:lstStyle>
            <a:lvl1pPr marL="0" indent="0" algn="l">
              <a:buNone/>
              <a:defRPr sz="36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endParaRPr lang="en-US" dirty="0"/>
          </a:p>
        </p:txBody>
      </p:sp>
      <p:sp>
        <p:nvSpPr>
          <p:cNvPr id="5" name="Title 4"/>
          <p:cNvSpPr>
            <a:spLocks noGrp="1"/>
          </p:cNvSpPr>
          <p:nvPr>
            <p:ph type="title"/>
          </p:nvPr>
        </p:nvSpPr>
        <p:spPr>
          <a:xfrm>
            <a:off x="5158065" y="2006622"/>
            <a:ext cx="5045478" cy="867221"/>
          </a:xfrm>
        </p:spPr>
        <p:txBody>
          <a:bodyPr/>
          <a:lstStyle>
            <a:lvl1pPr algn="l">
              <a:defRPr sz="4000">
                <a:solidFill>
                  <a:schemeClr val="bg1"/>
                </a:solidFill>
              </a:defRPr>
            </a:lvl1pPr>
          </a:lstStyle>
          <a:p>
            <a:r>
              <a:rPr lang="en-US" dirty="0"/>
              <a:t>Click to edit Master title style</a:t>
            </a:r>
          </a:p>
        </p:txBody>
      </p:sp>
      <p:sp>
        <p:nvSpPr>
          <p:cNvPr id="9" name="Picture Placeholder 8"/>
          <p:cNvSpPr>
            <a:spLocks noGrp="1"/>
          </p:cNvSpPr>
          <p:nvPr>
            <p:ph type="pic" sz="quarter" idx="12"/>
          </p:nvPr>
        </p:nvSpPr>
        <p:spPr>
          <a:xfrm>
            <a:off x="246063" y="314482"/>
            <a:ext cx="3343275" cy="4318000"/>
          </a:xfrm>
        </p:spPr>
        <p:txBody>
          <a:bodyPr/>
          <a:lstStyle/>
          <a:p>
            <a:r>
              <a:rPr lang="en-US" dirty="0"/>
              <a:t>Click icon to add picture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
        <p:nvSpPr>
          <p:cNvPr id="4" name="Content Placeholder 3"/>
          <p:cNvSpPr>
            <a:spLocks noGrp="1"/>
          </p:cNvSpPr>
          <p:nvPr>
            <p:ph sz="quarter" idx="13"/>
          </p:nvPr>
        </p:nvSpPr>
        <p:spPr>
          <a:xfrm>
            <a:off x="2909661" y="6356350"/>
            <a:ext cx="8815898" cy="365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7780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b="1"/>
            </a:lvl1pPr>
          </a:lstStyle>
          <a:p>
            <a:r>
              <a:rPr lang="en-US" dirty="0"/>
              <a:t>Click to edit Master title style</a:t>
            </a:r>
          </a:p>
        </p:txBody>
      </p:sp>
      <p:sp>
        <p:nvSpPr>
          <p:cNvPr id="6" name="Text Placeholder 5"/>
          <p:cNvSpPr>
            <a:spLocks noGrp="1"/>
          </p:cNvSpPr>
          <p:nvPr>
            <p:ph type="body" sz="quarter" idx="15"/>
          </p:nvPr>
        </p:nvSpPr>
        <p:spPr>
          <a:xfrm>
            <a:off x="743576" y="1289683"/>
            <a:ext cx="10711543" cy="4872991"/>
          </a:xfrm>
        </p:spPr>
        <p:txBody>
          <a:bodyPr>
            <a:noAutofit/>
          </a:bodyPr>
          <a:lstStyle>
            <a:lvl1pPr marL="457200" indent="-457200" algn="l">
              <a:lnSpc>
                <a:spcPct val="100000"/>
              </a:lnSpc>
              <a:spcBef>
                <a:spcPts val="624"/>
              </a:spcBef>
              <a:buClr>
                <a:srgbClr val="004A78"/>
              </a:buClr>
              <a:buFont typeface="Arial" pitchFamily="34" charset="0"/>
              <a:buChar char="•"/>
              <a:defRPr sz="2600" b="0" i="0" baseline="0">
                <a:solidFill>
                  <a:srgbClr val="000000"/>
                </a:solidFill>
                <a:latin typeface="Arial" charset="0"/>
                <a:ea typeface="Arial" charset="0"/>
                <a:cs typeface="Arial" charset="0"/>
              </a:defRPr>
            </a:lvl1pPr>
            <a:lvl2pPr marL="914400" indent="-457200">
              <a:lnSpc>
                <a:spcPct val="100000"/>
              </a:lnSpc>
              <a:spcBef>
                <a:spcPts val="624"/>
              </a:spcBef>
              <a:buClr>
                <a:srgbClr val="004A78"/>
              </a:buClr>
              <a:buFont typeface="Arial" pitchFamily="34" charset="0"/>
              <a:buChar char="–"/>
              <a:defRPr>
                <a:solidFill>
                  <a:srgbClr val="000000"/>
                </a:solidFill>
                <a:latin typeface="Arial" pitchFamily="34" charset="0"/>
                <a:ea typeface="Arial" pitchFamily="34" charset="0"/>
                <a:cs typeface="Arial" pitchFamily="34" charset="0"/>
              </a:defRPr>
            </a:lvl2pPr>
            <a:lvl3pPr marL="1371600" indent="-457200">
              <a:defRPr sz="2200">
                <a:solidFill>
                  <a:srgbClr val="000000"/>
                </a:solidFill>
                <a:latin typeface="Arial" pitchFamily="34" charset="0"/>
                <a:ea typeface="Arial" pitchFamily="34" charset="0"/>
                <a:cs typeface="Arial" pitchFamily="34"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endParaRPr lang="en-US" dirty="0"/>
          </a:p>
          <a:p>
            <a:pPr lvl="1"/>
            <a:endParaRPr lang="en-US" dirty="0"/>
          </a:p>
          <a:p>
            <a:pPr lvl="2"/>
            <a:endParaRPr lang="en-US" dirty="0"/>
          </a:p>
        </p:txBody>
      </p:sp>
      <p:sp>
        <p:nvSpPr>
          <p:cNvPr id="5" name="Footer"/>
          <p:cNvSpPr txBox="1"/>
          <p:nvPr userDrawn="1"/>
        </p:nvSpPr>
        <p:spPr>
          <a:xfrm>
            <a:off x="2436366" y="6422955"/>
            <a:ext cx="9310157" cy="415498"/>
          </a:xfrm>
          <a:prstGeom prst="rect">
            <a:avLst/>
          </a:prstGeom>
          <a:noFill/>
          <a:effectLst/>
        </p:spPr>
        <p:txBody>
          <a:bodyPr wrap="square" lIns="0" tIns="0" rIns="0" rtlCol="0" anchor="ctr">
            <a:spAutoFit/>
          </a:bodyPr>
          <a:lstStyle/>
          <a:p>
            <a:pPr>
              <a:lnSpc>
                <a:spcPct val="100000"/>
              </a:lnSpc>
              <a:spcBef>
                <a:spcPts val="624"/>
              </a:spcBef>
            </a:pPr>
            <a:r>
              <a:rPr lang="en-US" sz="1200" dirty="0">
                <a:solidFill>
                  <a:srgbClr val="006298"/>
                </a:solidFill>
                <a:latin typeface="Arial" pitchFamily="34" charset="0"/>
                <a:cs typeface="Arial" pitchFamily="34" charset="0"/>
              </a:rPr>
              <a:t>Ann O’M, Bowman | Richard C. Kearney | Carmine P. F. </a:t>
            </a:r>
            <a:r>
              <a:rPr lang="en-US" sz="1200" dirty="0" err="1">
                <a:solidFill>
                  <a:srgbClr val="006298"/>
                </a:solidFill>
                <a:latin typeface="Arial" pitchFamily="34" charset="0"/>
                <a:cs typeface="Arial" pitchFamily="34" charset="0"/>
              </a:rPr>
              <a:t>Scavo</a:t>
            </a:r>
            <a:r>
              <a:rPr lang="en-US" sz="1200" dirty="0">
                <a:solidFill>
                  <a:srgbClr val="006298"/>
                </a:solidFill>
                <a:latin typeface="Arial" pitchFamily="34" charset="0"/>
                <a:cs typeface="Arial" pitchFamily="34" charset="0"/>
              </a:rPr>
              <a:t> | State and Local Government, Eleventh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035067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b="1"/>
            </a:lvl1pPr>
          </a:lstStyle>
          <a:p>
            <a:r>
              <a:rPr lang="en-US" dirty="0"/>
              <a:t>Click to edit Master title style</a:t>
            </a:r>
          </a:p>
        </p:txBody>
      </p:sp>
      <p:sp>
        <p:nvSpPr>
          <p:cNvPr id="6" name="Text Placeholder 5"/>
          <p:cNvSpPr>
            <a:spLocks noGrp="1"/>
          </p:cNvSpPr>
          <p:nvPr>
            <p:ph type="body" sz="quarter" idx="15"/>
          </p:nvPr>
        </p:nvSpPr>
        <p:spPr>
          <a:xfrm>
            <a:off x="743576" y="1289683"/>
            <a:ext cx="10711543" cy="968325"/>
          </a:xfrm>
        </p:spPr>
        <p:txBody>
          <a:bodyPr>
            <a:noAutofit/>
          </a:bodyPr>
          <a:lstStyle>
            <a:lvl1pPr marL="457200" indent="-457200" algn="l">
              <a:lnSpc>
                <a:spcPct val="100000"/>
              </a:lnSpc>
              <a:spcBef>
                <a:spcPts val="624"/>
              </a:spcBef>
              <a:buClr>
                <a:srgbClr val="004A78"/>
              </a:buClr>
              <a:buFont typeface="Arial" pitchFamily="34" charset="0"/>
              <a:buChar char="•"/>
              <a:defRPr sz="2600" b="0" i="0" baseline="0">
                <a:solidFill>
                  <a:srgbClr val="000000"/>
                </a:solidFill>
                <a:latin typeface="Arial" charset="0"/>
                <a:ea typeface="Arial" charset="0"/>
                <a:cs typeface="Arial" charset="0"/>
              </a:defRPr>
            </a:lvl1pPr>
            <a:lvl2pPr marL="914400" indent="-457200">
              <a:lnSpc>
                <a:spcPct val="100000"/>
              </a:lnSpc>
              <a:spcBef>
                <a:spcPts val="624"/>
              </a:spcBef>
              <a:buClr>
                <a:srgbClr val="004A78"/>
              </a:buClr>
              <a:buFont typeface="Arial" pitchFamily="34" charset="0"/>
              <a:buChar char="–"/>
              <a:defRPr>
                <a:solidFill>
                  <a:srgbClr val="000000"/>
                </a:solidFill>
                <a:latin typeface="Arial" pitchFamily="34" charset="0"/>
                <a:ea typeface="Arial" pitchFamily="34" charset="0"/>
                <a:cs typeface="Arial" pitchFamily="34" charset="0"/>
              </a:defRPr>
            </a:lvl2pPr>
            <a:lvl3pPr marL="1371600" indent="-457200">
              <a:defRPr sz="2200">
                <a:solidFill>
                  <a:srgbClr val="000000"/>
                </a:solidFill>
                <a:latin typeface="Arial" pitchFamily="34" charset="0"/>
                <a:ea typeface="Arial" pitchFamily="34" charset="0"/>
                <a:cs typeface="Arial" pitchFamily="34"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endParaRPr lang="en-US" dirty="0"/>
          </a:p>
          <a:p>
            <a:pPr lvl="1"/>
            <a:endParaRPr lang="en-US" dirty="0"/>
          </a:p>
          <a:p>
            <a:pPr lvl="2"/>
            <a:endParaRPr lang="en-US" dirty="0"/>
          </a:p>
        </p:txBody>
      </p:sp>
      <p:sp>
        <p:nvSpPr>
          <p:cNvPr id="5" name="Footer"/>
          <p:cNvSpPr txBox="1"/>
          <p:nvPr userDrawn="1"/>
        </p:nvSpPr>
        <p:spPr>
          <a:xfrm>
            <a:off x="2436366" y="6422955"/>
            <a:ext cx="9310157" cy="415498"/>
          </a:xfrm>
          <a:prstGeom prst="rect">
            <a:avLst/>
          </a:prstGeom>
          <a:noFill/>
          <a:effectLst/>
        </p:spPr>
        <p:txBody>
          <a:bodyPr wrap="square" lIns="0" tIns="0" rIns="0" rtlCol="0" anchor="ctr">
            <a:spAutoFit/>
          </a:bodyPr>
          <a:lstStyle/>
          <a:p>
            <a:pPr>
              <a:lnSpc>
                <a:spcPct val="100000"/>
              </a:lnSpc>
              <a:spcBef>
                <a:spcPts val="624"/>
              </a:spcBef>
            </a:pPr>
            <a:r>
              <a:rPr lang="en-US" sz="1200" dirty="0">
                <a:solidFill>
                  <a:srgbClr val="006298"/>
                </a:solidFill>
                <a:latin typeface="Arial" pitchFamily="34" charset="0"/>
                <a:cs typeface="Arial" pitchFamily="34" charset="0"/>
              </a:rPr>
              <a:t>Ann O’M, Bowman | Richard C. Kearney | Carmine P. F. </a:t>
            </a:r>
            <a:r>
              <a:rPr lang="en-US" sz="1200" dirty="0" err="1">
                <a:solidFill>
                  <a:srgbClr val="006298"/>
                </a:solidFill>
                <a:latin typeface="Arial" pitchFamily="34" charset="0"/>
                <a:cs typeface="Arial" pitchFamily="34" charset="0"/>
              </a:rPr>
              <a:t>Scavo</a:t>
            </a:r>
            <a:r>
              <a:rPr lang="en-US" sz="1200" dirty="0">
                <a:solidFill>
                  <a:srgbClr val="006298"/>
                </a:solidFill>
                <a:latin typeface="Arial" pitchFamily="34" charset="0"/>
                <a:cs typeface="Arial" pitchFamily="34" charset="0"/>
              </a:rPr>
              <a:t> | State and Local Government, Eleventh Edition. © 2022 Cengage. All Rights Reserved. May not be scanned, copied or duplicated, or posted to a publicly accessible website, in whole or in part.</a:t>
            </a:r>
          </a:p>
        </p:txBody>
      </p:sp>
      <p:sp>
        <p:nvSpPr>
          <p:cNvPr id="7" name="Text Placeholder 5">
            <a:extLst>
              <a:ext uri="{FF2B5EF4-FFF2-40B4-BE49-F238E27FC236}">
                <a16:creationId xmlns:a16="http://schemas.microsoft.com/office/drawing/2014/main" id="{1A8E3AFB-6170-42D2-8052-DB6D1EFBB046}"/>
              </a:ext>
            </a:extLst>
          </p:cNvPr>
          <p:cNvSpPr>
            <a:spLocks noGrp="1"/>
          </p:cNvSpPr>
          <p:nvPr>
            <p:ph type="body" sz="quarter" idx="16"/>
          </p:nvPr>
        </p:nvSpPr>
        <p:spPr>
          <a:xfrm>
            <a:off x="642257" y="2510461"/>
            <a:ext cx="10711543" cy="968325"/>
          </a:xfrm>
        </p:spPr>
        <p:txBody>
          <a:bodyPr>
            <a:noAutofit/>
          </a:bodyPr>
          <a:lstStyle>
            <a:lvl1pPr marL="457200" indent="-457200" algn="l">
              <a:lnSpc>
                <a:spcPct val="100000"/>
              </a:lnSpc>
              <a:spcBef>
                <a:spcPts val="624"/>
              </a:spcBef>
              <a:buClr>
                <a:srgbClr val="004A78"/>
              </a:buClr>
              <a:buFont typeface="Arial" pitchFamily="34" charset="0"/>
              <a:buChar char="•"/>
              <a:defRPr sz="2600" b="0" i="0" baseline="0">
                <a:solidFill>
                  <a:srgbClr val="000000"/>
                </a:solidFill>
                <a:latin typeface="Arial" charset="0"/>
                <a:ea typeface="Arial" charset="0"/>
                <a:cs typeface="Arial" charset="0"/>
              </a:defRPr>
            </a:lvl1pPr>
            <a:lvl2pPr marL="914400" indent="-457200">
              <a:lnSpc>
                <a:spcPct val="100000"/>
              </a:lnSpc>
              <a:spcBef>
                <a:spcPts val="624"/>
              </a:spcBef>
              <a:buClr>
                <a:srgbClr val="004A78"/>
              </a:buClr>
              <a:buFont typeface="Arial" pitchFamily="34" charset="0"/>
              <a:buChar char="–"/>
              <a:defRPr>
                <a:solidFill>
                  <a:srgbClr val="000000"/>
                </a:solidFill>
                <a:latin typeface="Arial" pitchFamily="34" charset="0"/>
                <a:ea typeface="Arial" pitchFamily="34" charset="0"/>
                <a:cs typeface="Arial" pitchFamily="34" charset="0"/>
              </a:defRPr>
            </a:lvl2pPr>
            <a:lvl3pPr marL="1371600" indent="-457200">
              <a:defRPr sz="2200">
                <a:solidFill>
                  <a:srgbClr val="000000"/>
                </a:solidFill>
                <a:latin typeface="Arial" pitchFamily="34" charset="0"/>
                <a:ea typeface="Arial" pitchFamily="34" charset="0"/>
                <a:cs typeface="Arial" pitchFamily="34"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endParaRPr lang="en-US" dirty="0"/>
          </a:p>
          <a:p>
            <a:pPr lvl="1"/>
            <a:endParaRPr lang="en-US" dirty="0"/>
          </a:p>
          <a:p>
            <a:pPr lvl="2"/>
            <a:endParaRPr lang="en-US" dirty="0"/>
          </a:p>
        </p:txBody>
      </p:sp>
      <p:sp>
        <p:nvSpPr>
          <p:cNvPr id="4" name="Content Placeholder 3">
            <a:extLst>
              <a:ext uri="{FF2B5EF4-FFF2-40B4-BE49-F238E27FC236}">
                <a16:creationId xmlns:a16="http://schemas.microsoft.com/office/drawing/2014/main" id="{E384460B-486C-4384-B0D6-FC40F79E0F0C}"/>
              </a:ext>
            </a:extLst>
          </p:cNvPr>
          <p:cNvSpPr>
            <a:spLocks noGrp="1"/>
          </p:cNvSpPr>
          <p:nvPr>
            <p:ph sz="quarter" idx="17"/>
          </p:nvPr>
        </p:nvSpPr>
        <p:spPr>
          <a:xfrm>
            <a:off x="742950" y="3757613"/>
            <a:ext cx="10610850" cy="968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2232138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Sections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5" hasCustomPrompt="1"/>
          </p:nvPr>
        </p:nvSpPr>
        <p:spPr>
          <a:xfrm>
            <a:off x="743574" y="1290690"/>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11" name="Text Placeholder 5"/>
          <p:cNvSpPr>
            <a:spLocks noGrp="1"/>
          </p:cNvSpPr>
          <p:nvPr>
            <p:ph type="body" sz="quarter" idx="18" hasCustomPrompt="1"/>
          </p:nvPr>
        </p:nvSpPr>
        <p:spPr>
          <a:xfrm>
            <a:off x="743572" y="1737343"/>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9" name="Text Placeholder 5"/>
          <p:cNvSpPr>
            <a:spLocks noGrp="1"/>
          </p:cNvSpPr>
          <p:nvPr>
            <p:ph type="body" sz="quarter" idx="17" hasCustomPrompt="1"/>
          </p:nvPr>
        </p:nvSpPr>
        <p:spPr>
          <a:xfrm>
            <a:off x="743573" y="3389727"/>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8" name="Text Placeholder 5"/>
          <p:cNvSpPr>
            <a:spLocks noGrp="1"/>
          </p:cNvSpPr>
          <p:nvPr>
            <p:ph type="body" sz="quarter" idx="16" hasCustomPrompt="1"/>
          </p:nvPr>
        </p:nvSpPr>
        <p:spPr>
          <a:xfrm>
            <a:off x="743572" y="3856204"/>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10" name="Footer">
            <a:extLst>
              <a:ext uri="{FF2B5EF4-FFF2-40B4-BE49-F238E27FC236}">
                <a16:creationId xmlns:a16="http://schemas.microsoft.com/office/drawing/2014/main" id="{B2D1ADEF-9C89-46E8-8946-1EA19A5EDD54}"/>
              </a:ext>
            </a:extLst>
          </p:cNvPr>
          <p:cNvSpPr txBox="1"/>
          <p:nvPr userDrawn="1"/>
        </p:nvSpPr>
        <p:spPr>
          <a:xfrm>
            <a:off x="2436366" y="6422955"/>
            <a:ext cx="9310157" cy="415498"/>
          </a:xfrm>
          <a:prstGeom prst="rect">
            <a:avLst/>
          </a:prstGeom>
          <a:noFill/>
          <a:effectLst/>
        </p:spPr>
        <p:txBody>
          <a:bodyPr wrap="square" lIns="0" tIns="0" rIns="0" rtlCol="0" anchor="ctr">
            <a:spAutoFit/>
          </a:bodyPr>
          <a:lstStyle/>
          <a:p>
            <a:pPr>
              <a:lnSpc>
                <a:spcPct val="100000"/>
              </a:lnSpc>
              <a:spcBef>
                <a:spcPts val="624"/>
              </a:spcBef>
            </a:pPr>
            <a:r>
              <a:rPr lang="en-US" sz="1200" dirty="0">
                <a:solidFill>
                  <a:srgbClr val="006298"/>
                </a:solidFill>
                <a:latin typeface="Arial" pitchFamily="34" charset="0"/>
                <a:cs typeface="Arial" pitchFamily="34" charset="0"/>
              </a:rPr>
              <a:t>Ann O’M, Bowman | Richard C. Kearney | State and Local Government, Eleventh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79366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Content Placeholder 2"/>
          <p:cNvSpPr>
            <a:spLocks noGrp="1"/>
          </p:cNvSpPr>
          <p:nvPr>
            <p:ph idx="1"/>
          </p:nvPr>
        </p:nvSpPr>
        <p:spPr>
          <a:xfrm>
            <a:off x="743576" y="1579015"/>
            <a:ext cx="5084468"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4" name="Text Placeholder 3"/>
          <p:cNvSpPr>
            <a:spLocks noGrp="1"/>
          </p:cNvSpPr>
          <p:nvPr>
            <p:ph type="body" sz="quarter" idx="15" hasCustomPrompt="1"/>
          </p:nvPr>
        </p:nvSpPr>
        <p:spPr>
          <a:xfrm>
            <a:off x="743576" y="2202774"/>
            <a:ext cx="5084468" cy="3953578"/>
          </a:xfrm>
        </p:spPr>
        <p:txBody>
          <a:bodyPr>
            <a:normAutofit/>
          </a:bodyPr>
          <a:lstStyle>
            <a:lvl1pPr marL="228600" indent="-228600">
              <a:buClr>
                <a:srgbClr val="004A78"/>
              </a:buClr>
              <a:buFont typeface="Arial" charset="0"/>
              <a:buChar char="•"/>
              <a:defRPr sz="1800">
                <a:solidFill>
                  <a:srgbClr val="000000"/>
                </a:solidFill>
              </a:defRPr>
            </a:lvl1pPr>
            <a:lvl2pPr marL="685800" indent="-228600">
              <a:buClr>
                <a:srgbClr val="004A78"/>
              </a:buClr>
              <a:buFont typeface="Arial" charset="0"/>
              <a:buChar char="•"/>
              <a:defRPr sz="1800">
                <a:solidFill>
                  <a:srgbClr val="000000"/>
                </a:solidFill>
              </a:defRPr>
            </a:lvl2pPr>
            <a:lvl3pPr marL="1143000" indent="-228600">
              <a:buClr>
                <a:srgbClr val="004A78"/>
              </a:buClr>
              <a:buFont typeface="Arial" charset="0"/>
              <a:buChar char="•"/>
              <a:defRPr sz="1800">
                <a:solidFill>
                  <a:srgbClr val="000000"/>
                </a:solidFill>
              </a:defRPr>
            </a:lvl3pPr>
            <a:lvl4pPr marL="1600200" indent="-228600">
              <a:buClr>
                <a:srgbClr val="004A78"/>
              </a:buClr>
              <a:buFont typeface="Arial" charset="0"/>
              <a:buChar char="•"/>
              <a:defRPr sz="1800">
                <a:solidFill>
                  <a:srgbClr val="000000"/>
                </a:solidFill>
              </a:defRPr>
            </a:lvl4pPr>
            <a:lvl5pPr marL="2057400" indent="-228600">
              <a:buClr>
                <a:srgbClr val="004A78"/>
              </a:buClr>
              <a:buFont typeface="Arial" charset="0"/>
              <a:buChar cha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a:t>
            </a:r>
            <a:r>
              <a:rPr lang="en-US" dirty="0" err="1"/>
              <a:t>vel</a:t>
            </a:r>
            <a:r>
              <a:rPr lang="en-US" dirty="0"/>
              <a:t> </a:t>
            </a:r>
            <a:r>
              <a:rPr lang="en-US" dirty="0" err="1"/>
              <a:t>fringilla</a:t>
            </a:r>
            <a:r>
              <a:rPr lang="en-US" dirty="0"/>
              <a:t> </a:t>
            </a:r>
            <a:r>
              <a:rPr lang="en-US" dirty="0" err="1"/>
              <a:t>est</a:t>
            </a:r>
            <a:r>
              <a:rPr lang="en-US" dirty="0"/>
              <a:t> </a:t>
            </a:r>
            <a:r>
              <a:rPr lang="en-US" dirty="0" err="1"/>
              <a:t>ullamcorper</a:t>
            </a:r>
            <a:r>
              <a:rPr lang="en-US" dirty="0"/>
              <a:t>.</a:t>
            </a:r>
          </a:p>
        </p:txBody>
      </p:sp>
      <p:sp>
        <p:nvSpPr>
          <p:cNvPr id="12" name="Content Placeholder 2"/>
          <p:cNvSpPr>
            <a:spLocks noGrp="1"/>
          </p:cNvSpPr>
          <p:nvPr>
            <p:ph idx="20"/>
          </p:nvPr>
        </p:nvSpPr>
        <p:spPr>
          <a:xfrm>
            <a:off x="6370651" y="1579015"/>
            <a:ext cx="5084468"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14" name="Text Placeholder 3"/>
          <p:cNvSpPr>
            <a:spLocks noGrp="1"/>
          </p:cNvSpPr>
          <p:nvPr>
            <p:ph type="body" sz="quarter" idx="18" hasCustomPrompt="1"/>
          </p:nvPr>
        </p:nvSpPr>
        <p:spPr>
          <a:xfrm>
            <a:off x="6370651" y="2202774"/>
            <a:ext cx="5084468" cy="3953578"/>
          </a:xfrm>
        </p:spPr>
        <p:txBody>
          <a:bodyPr>
            <a:normAutofit/>
          </a:bodyPr>
          <a:lstStyle>
            <a:lvl1pPr>
              <a:buClr>
                <a:srgbClr val="004A78"/>
              </a:buClr>
              <a:defRPr sz="1800">
                <a:solidFill>
                  <a:srgbClr val="000000"/>
                </a:solidFill>
              </a:defRPr>
            </a:lvl1pPr>
            <a:lvl2pPr marL="685800" indent="-228600">
              <a:buClr>
                <a:srgbClr val="004A78"/>
              </a:buClr>
              <a:buFontTx/>
              <a:buChar char="‒"/>
              <a:defRPr sz="1800">
                <a:solidFill>
                  <a:srgbClr val="000000"/>
                </a:solidFill>
              </a:defRPr>
            </a:lvl2pPr>
            <a:lvl3pPr>
              <a:buClr>
                <a:srgbClr val="004A78"/>
              </a:buClr>
              <a:defRPr sz="1800">
                <a:solidFill>
                  <a:srgbClr val="000000"/>
                </a:solidFill>
              </a:defRPr>
            </a:lvl3pPr>
            <a:lvl4pPr>
              <a:buClr>
                <a:srgbClr val="004A78"/>
              </a:buClr>
              <a:defRPr sz="1800">
                <a:solidFill>
                  <a:srgbClr val="000000"/>
                </a:solidFill>
              </a:defRPr>
            </a:lvl4pPr>
            <a:lvl5pPr>
              <a:buClr>
                <a:srgbClr val="004A78"/>
              </a:buCl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p>
          <a:p>
            <a:pPr lvl="0"/>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p>
          <a:p>
            <a:pPr lvl="0"/>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a:t>
            </a:r>
            <a:r>
              <a:rPr lang="en-US" dirty="0" err="1"/>
              <a:t>vel</a:t>
            </a:r>
            <a:r>
              <a:rPr lang="en-US" dirty="0"/>
              <a:t> </a:t>
            </a:r>
            <a:r>
              <a:rPr lang="en-US" dirty="0" err="1"/>
              <a:t>fringilla</a:t>
            </a:r>
            <a:r>
              <a:rPr lang="en-US" dirty="0"/>
              <a:t> </a:t>
            </a:r>
            <a:r>
              <a:rPr lang="en-US" dirty="0" err="1"/>
              <a:t>est</a:t>
            </a:r>
            <a:r>
              <a:rPr lang="en-US" dirty="0"/>
              <a:t> </a:t>
            </a:r>
            <a:r>
              <a:rPr lang="en-US" dirty="0" err="1"/>
              <a:t>ullamcorper</a:t>
            </a:r>
            <a:r>
              <a:rPr lang="en-US" dirty="0"/>
              <a:t>.</a:t>
            </a:r>
          </a:p>
        </p:txBody>
      </p:sp>
      <p:sp>
        <p:nvSpPr>
          <p:cNvPr id="9" name="Footer">
            <a:extLst>
              <a:ext uri="{FF2B5EF4-FFF2-40B4-BE49-F238E27FC236}">
                <a16:creationId xmlns:a16="http://schemas.microsoft.com/office/drawing/2014/main" id="{6D0D21B3-5028-4147-B920-10D4982EDF54}"/>
              </a:ext>
            </a:extLst>
          </p:cNvPr>
          <p:cNvSpPr txBox="1"/>
          <p:nvPr userDrawn="1"/>
        </p:nvSpPr>
        <p:spPr>
          <a:xfrm>
            <a:off x="2436366" y="6422955"/>
            <a:ext cx="9310157" cy="415498"/>
          </a:xfrm>
          <a:prstGeom prst="rect">
            <a:avLst/>
          </a:prstGeom>
          <a:noFill/>
          <a:effectLst/>
        </p:spPr>
        <p:txBody>
          <a:bodyPr wrap="square" lIns="0" tIns="0" rIns="0" rtlCol="0" anchor="ctr">
            <a:spAutoFit/>
          </a:bodyPr>
          <a:lstStyle/>
          <a:p>
            <a:pPr>
              <a:lnSpc>
                <a:spcPct val="100000"/>
              </a:lnSpc>
              <a:spcBef>
                <a:spcPts val="624"/>
              </a:spcBef>
            </a:pPr>
            <a:r>
              <a:rPr lang="en-US" sz="1200" dirty="0">
                <a:solidFill>
                  <a:srgbClr val="006298"/>
                </a:solidFill>
                <a:latin typeface="Arial" pitchFamily="34" charset="0"/>
                <a:cs typeface="Arial" pitchFamily="34" charset="0"/>
              </a:rPr>
              <a:t>Ann O’M, Bowman | Richard C. Kearney | State and Local Government, Eleventh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759007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4" name="Content Placeholder 2"/>
          <p:cNvSpPr>
            <a:spLocks noGrp="1"/>
          </p:cNvSpPr>
          <p:nvPr>
            <p:ph idx="1"/>
          </p:nvPr>
        </p:nvSpPr>
        <p:spPr>
          <a:xfrm>
            <a:off x="743576"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4" name="Text Placeholder 3"/>
          <p:cNvSpPr>
            <a:spLocks noGrp="1"/>
          </p:cNvSpPr>
          <p:nvPr>
            <p:ph type="body" sz="quarter" idx="15" hasCustomPrompt="1"/>
          </p:nvPr>
        </p:nvSpPr>
        <p:spPr>
          <a:xfrm>
            <a:off x="743576"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19" name="Content Placeholder 2"/>
          <p:cNvSpPr>
            <a:spLocks noGrp="1"/>
          </p:cNvSpPr>
          <p:nvPr>
            <p:ph idx="22"/>
          </p:nvPr>
        </p:nvSpPr>
        <p:spPr>
          <a:xfrm>
            <a:off x="4445799"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16" name="Text Placeholder 3"/>
          <p:cNvSpPr>
            <a:spLocks noGrp="1"/>
          </p:cNvSpPr>
          <p:nvPr>
            <p:ph type="body" sz="quarter" idx="18" hasCustomPrompt="1"/>
          </p:nvPr>
        </p:nvSpPr>
        <p:spPr>
          <a:xfrm>
            <a:off x="4445799"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23" name="Content Placeholder 2"/>
          <p:cNvSpPr>
            <a:spLocks noGrp="1"/>
          </p:cNvSpPr>
          <p:nvPr>
            <p:ph idx="23"/>
          </p:nvPr>
        </p:nvSpPr>
        <p:spPr>
          <a:xfrm>
            <a:off x="8145953"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20" name="Text Placeholder 3"/>
          <p:cNvSpPr>
            <a:spLocks noGrp="1"/>
          </p:cNvSpPr>
          <p:nvPr>
            <p:ph type="body" sz="quarter" idx="20" hasCustomPrompt="1"/>
          </p:nvPr>
        </p:nvSpPr>
        <p:spPr>
          <a:xfrm>
            <a:off x="8154717"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11" name="Footer">
            <a:extLst>
              <a:ext uri="{FF2B5EF4-FFF2-40B4-BE49-F238E27FC236}">
                <a16:creationId xmlns:a16="http://schemas.microsoft.com/office/drawing/2014/main" id="{BCE4E553-DE67-42FA-BF02-82B3401F8BA8}"/>
              </a:ext>
            </a:extLst>
          </p:cNvPr>
          <p:cNvSpPr txBox="1"/>
          <p:nvPr userDrawn="1"/>
        </p:nvSpPr>
        <p:spPr>
          <a:xfrm>
            <a:off x="2436366" y="6422955"/>
            <a:ext cx="9310157" cy="415498"/>
          </a:xfrm>
          <a:prstGeom prst="rect">
            <a:avLst/>
          </a:prstGeom>
          <a:noFill/>
          <a:effectLst/>
        </p:spPr>
        <p:txBody>
          <a:bodyPr wrap="square" lIns="0" tIns="0" rIns="0" rtlCol="0" anchor="ctr">
            <a:spAutoFit/>
          </a:bodyPr>
          <a:lstStyle/>
          <a:p>
            <a:pPr>
              <a:lnSpc>
                <a:spcPct val="100000"/>
              </a:lnSpc>
              <a:spcBef>
                <a:spcPts val="624"/>
              </a:spcBef>
            </a:pPr>
            <a:r>
              <a:rPr lang="en-US" sz="1200" dirty="0">
                <a:solidFill>
                  <a:srgbClr val="006298"/>
                </a:solidFill>
                <a:latin typeface="Arial" pitchFamily="34" charset="0"/>
                <a:cs typeface="Arial" pitchFamily="34" charset="0"/>
              </a:rPr>
              <a:t>Ann O’M, Bowman | Richard C. Kearney | Carmine P. F. </a:t>
            </a:r>
            <a:r>
              <a:rPr lang="en-US" sz="1200" dirty="0" err="1">
                <a:solidFill>
                  <a:srgbClr val="006298"/>
                </a:solidFill>
                <a:latin typeface="Arial" pitchFamily="34" charset="0"/>
                <a:cs typeface="Arial" pitchFamily="34" charset="0"/>
              </a:rPr>
              <a:t>Scavo</a:t>
            </a:r>
            <a:r>
              <a:rPr lang="en-US" sz="1200" dirty="0">
                <a:solidFill>
                  <a:srgbClr val="006298"/>
                </a:solidFill>
                <a:latin typeface="Arial" pitchFamily="34" charset="0"/>
                <a:cs typeface="Arial" pitchFamily="34" charset="0"/>
              </a:rPr>
              <a:t> | State and Local Government, Eleventh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377184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with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Text Placeholder 1"/>
          <p:cNvSpPr>
            <a:spLocks noGrp="1"/>
          </p:cNvSpPr>
          <p:nvPr>
            <p:ph type="body" sz="quarter" idx="15" hasCustomPrompt="1"/>
          </p:nvPr>
        </p:nvSpPr>
        <p:spPr>
          <a:xfrm>
            <a:off x="743576" y="1289684"/>
            <a:ext cx="10711543" cy="2750053"/>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a:t>
            </a:r>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Text Placeholder 2"/>
          <p:cNvSpPr>
            <a:spLocks noGrp="1"/>
          </p:cNvSpPr>
          <p:nvPr>
            <p:ph type="body" sz="quarter" idx="16" hasCustomPrompt="1"/>
          </p:nvPr>
        </p:nvSpPr>
        <p:spPr>
          <a:xfrm>
            <a:off x="740228" y="4846655"/>
            <a:ext cx="10711543" cy="825500"/>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7" name="Footer">
            <a:extLst>
              <a:ext uri="{FF2B5EF4-FFF2-40B4-BE49-F238E27FC236}">
                <a16:creationId xmlns:a16="http://schemas.microsoft.com/office/drawing/2014/main" id="{AA22B80B-F484-41DA-9374-BD2F955786A3}"/>
              </a:ext>
            </a:extLst>
          </p:cNvPr>
          <p:cNvSpPr txBox="1"/>
          <p:nvPr userDrawn="1"/>
        </p:nvSpPr>
        <p:spPr>
          <a:xfrm>
            <a:off x="2436366" y="6422955"/>
            <a:ext cx="9310157" cy="415498"/>
          </a:xfrm>
          <a:prstGeom prst="rect">
            <a:avLst/>
          </a:prstGeom>
          <a:noFill/>
          <a:effectLst/>
        </p:spPr>
        <p:txBody>
          <a:bodyPr wrap="square" lIns="0" tIns="0" rIns="0" rtlCol="0" anchor="ctr">
            <a:spAutoFit/>
          </a:bodyPr>
          <a:lstStyle/>
          <a:p>
            <a:pPr>
              <a:lnSpc>
                <a:spcPct val="100000"/>
              </a:lnSpc>
              <a:spcBef>
                <a:spcPts val="624"/>
              </a:spcBef>
            </a:pPr>
            <a:r>
              <a:rPr lang="en-US" sz="1200" dirty="0">
                <a:solidFill>
                  <a:srgbClr val="006298"/>
                </a:solidFill>
                <a:latin typeface="Arial" pitchFamily="34" charset="0"/>
                <a:cs typeface="Arial" pitchFamily="34" charset="0"/>
              </a:rPr>
              <a:t>Ann O’M, Bowman | Richard C. Kearney | Carmine P. F. </a:t>
            </a:r>
            <a:r>
              <a:rPr lang="en-US" sz="1200" dirty="0" err="1">
                <a:solidFill>
                  <a:srgbClr val="006298"/>
                </a:solidFill>
                <a:latin typeface="Arial" pitchFamily="34" charset="0"/>
                <a:cs typeface="Arial" pitchFamily="34" charset="0"/>
              </a:rPr>
              <a:t>Scavo</a:t>
            </a:r>
            <a:r>
              <a:rPr lang="en-US" sz="1200" dirty="0">
                <a:solidFill>
                  <a:srgbClr val="006298"/>
                </a:solidFill>
                <a:latin typeface="Arial" pitchFamily="34" charset="0"/>
                <a:cs typeface="Arial" pitchFamily="34" charset="0"/>
              </a:rPr>
              <a:t> | State and Local Government, Eleventh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474805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67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en-US" dirty="0"/>
              <a:t>Click to edit Master text styles</a:t>
            </a:r>
          </a:p>
        </p:txBody>
      </p:sp>
      <p:pic>
        <p:nvPicPr>
          <p:cNvPr id="7" name="Picture 6"/>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476843" y="6356350"/>
            <a:ext cx="157956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2934268"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rgbClr val="006298"/>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cSld>
  <p:clrMap bg1="lt1" tx1="dk1" bg2="lt2" tx2="dk2" accent1="accent1" accent2="accent2" accent3="accent3" accent4="accent4" accent5="accent5" accent6="accent6" hlink="hlink" folHlink="folHlink"/>
  <p:sldLayoutIdLst>
    <p:sldLayoutId id="2147483712" r:id="rId1"/>
    <p:sldLayoutId id="2147483721" r:id="rId2"/>
    <p:sldLayoutId id="2147483722" r:id="rId3"/>
    <p:sldLayoutId id="2147483714" r:id="rId4"/>
    <p:sldLayoutId id="2147483725" r:id="rId5"/>
    <p:sldLayoutId id="2147483718" r:id="rId6"/>
    <p:sldLayoutId id="2147483715" r:id="rId7"/>
    <p:sldLayoutId id="2147483716" r:id="rId8"/>
    <p:sldLayoutId id="2147483719" r:id="rId9"/>
    <p:sldLayoutId id="2147483720" r:id="rId10"/>
  </p:sldLayoutIdLst>
  <p:hf sldNum="0" hdr="0" ftr="0" dt="0"/>
  <p:txStyles>
    <p:titleStyle>
      <a:lvl1pPr algn="ctr" rtl="0" eaLnBrk="1" fontAlgn="base" hangingPunct="1">
        <a:lnSpc>
          <a:spcPct val="90000"/>
        </a:lnSpc>
        <a:spcBef>
          <a:spcPct val="0"/>
        </a:spcBef>
        <a:spcAft>
          <a:spcPct val="0"/>
        </a:spcAft>
        <a:defRPr sz="3400" b="1" i="0" kern="1200" baseline="0">
          <a:solidFill>
            <a:srgbClr val="004A78"/>
          </a:solidFill>
          <a:latin typeface="Arial" charset="0"/>
          <a:ea typeface="Arial" charset="0"/>
          <a:cs typeface="Arial" charset="0"/>
        </a:defRPr>
      </a:lvl1pPr>
      <a:lvl2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2pPr>
      <a:lvl3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3pPr>
      <a:lvl4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4pPr>
      <a:lvl5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5pPr>
      <a:lvl6pPr marL="4572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6pPr>
      <a:lvl7pPr marL="9144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7pPr>
      <a:lvl8pPr marL="13716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8pPr>
      <a:lvl9pPr marL="18288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9pPr>
    </p:titleStyle>
    <p:bodyStyle>
      <a:lvl1pPr marL="0" indent="0" algn="l" rtl="0" eaLnBrk="1" fontAlgn="base" hangingPunct="1">
        <a:lnSpc>
          <a:spcPct val="90000"/>
        </a:lnSpc>
        <a:spcBef>
          <a:spcPts val="1000"/>
        </a:spcBef>
        <a:spcAft>
          <a:spcPct val="0"/>
        </a:spcAft>
        <a:buFont typeface="Arial" charset="0"/>
        <a:buNone/>
        <a:defRPr sz="2800" kern="1200" baseline="0">
          <a:solidFill>
            <a:srgbClr val="000000"/>
          </a:solidFill>
          <a:latin typeface="Arial" charset="0"/>
          <a:ea typeface="Arial" charset="0"/>
          <a:cs typeface="Arial" charset="0"/>
        </a:defRPr>
      </a:lvl1pPr>
      <a:lvl2pPr marL="685800" indent="-228600" algn="l" rtl="0" eaLnBrk="1" fontAlgn="base" hangingPunct="1">
        <a:lnSpc>
          <a:spcPct val="90000"/>
        </a:lnSpc>
        <a:spcBef>
          <a:spcPts val="500"/>
        </a:spcBef>
        <a:spcAft>
          <a:spcPct val="0"/>
        </a:spcAft>
        <a:buFont typeface="Arial" charset="0"/>
        <a:buChar char="•"/>
        <a:defRPr sz="2400" kern="1200" baseline="0">
          <a:solidFill>
            <a:srgbClr val="004A78"/>
          </a:solidFill>
          <a:latin typeface="Arial" charset="0"/>
          <a:ea typeface="Arial" charset="0"/>
          <a:cs typeface="Arial" charset="0"/>
        </a:defRPr>
      </a:lvl2pPr>
      <a:lvl3pPr marL="1143000" indent="-228600" algn="l" rtl="0" eaLnBrk="1" fontAlgn="base" hangingPunct="1">
        <a:lnSpc>
          <a:spcPct val="90000"/>
        </a:lnSpc>
        <a:spcBef>
          <a:spcPts val="500"/>
        </a:spcBef>
        <a:spcAft>
          <a:spcPct val="0"/>
        </a:spcAft>
        <a:buFont typeface="Arial" charset="0"/>
        <a:buChar char="•"/>
        <a:defRPr sz="2000" kern="1200" baseline="0">
          <a:solidFill>
            <a:srgbClr val="004A78"/>
          </a:solidFill>
          <a:latin typeface="Arial" charset="0"/>
          <a:ea typeface="Arial" charset="0"/>
          <a:cs typeface="Arial" charset="0"/>
        </a:defRPr>
      </a:lvl3pPr>
      <a:lvl4pPr marL="16002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4pPr>
      <a:lvl5pPr marL="20574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hyperlink" Target="sample.pptx"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43C38B-5A25-46AD-A26F-E8F075E424B8}"/>
              </a:ext>
            </a:extLst>
          </p:cNvPr>
          <p:cNvSpPr>
            <a:spLocks noGrp="1"/>
          </p:cNvSpPr>
          <p:nvPr>
            <p:ph type="title"/>
          </p:nvPr>
        </p:nvSpPr>
        <p:spPr>
          <a:xfrm>
            <a:off x="6195600" y="1008139"/>
            <a:ext cx="5045478" cy="1640468"/>
          </a:xfrm>
        </p:spPr>
        <p:txBody>
          <a:bodyPr/>
          <a:lstStyle/>
          <a:p>
            <a:pPr algn="ctr"/>
            <a:r>
              <a:rPr lang="en-US" b="0" dirty="0"/>
              <a:t>State and Local Government,</a:t>
            </a:r>
            <a:br>
              <a:rPr lang="en-US" b="0" dirty="0"/>
            </a:br>
            <a:r>
              <a:rPr lang="en-US" b="0" dirty="0"/>
              <a:t>11e</a:t>
            </a:r>
            <a:endParaRPr lang="en-IN" dirty="0"/>
          </a:p>
        </p:txBody>
      </p:sp>
      <p:pic>
        <p:nvPicPr>
          <p:cNvPr id="6" name="Picture Placeholder 7" descr="The front cover of the book titled, ‘State and Local Government,’ Eleventh Edition; by Ann O’M. Bowman, Richard C. Kearney, and Dr. Carmine Scavo. A logo of Cengage Mind tap is there at top center of the cover. The cover shows a photo of the U.S. capitol surrounded by trees.">
            <a:extLst>
              <a:ext uri="{FF2B5EF4-FFF2-40B4-BE49-F238E27FC236}">
                <a16:creationId xmlns:a16="http://schemas.microsoft.com/office/drawing/2014/main" id="{2602D0F9-962E-4EC2-A1C3-7E1A32060008}"/>
              </a:ext>
            </a:extLst>
          </p:cNvPr>
          <p:cNvPicPr>
            <a:picLocks noGrp="1" noChangeAspect="1"/>
          </p:cNvPicPr>
          <p:nvPr>
            <p:ph type="pic" sz="quarter" idx="12"/>
          </p:nvPr>
        </p:nvPicPr>
        <p:blipFill>
          <a:blip r:embed="rId2"/>
          <a:stretch>
            <a:fillRect/>
          </a:stretch>
        </p:blipFill>
        <p:spPr>
          <a:xfrm>
            <a:off x="0" y="0"/>
            <a:ext cx="4861352" cy="6011917"/>
          </a:xfrm>
          <a:prstGeom prst="rect">
            <a:avLst/>
          </a:prstGeom>
        </p:spPr>
      </p:pic>
      <p:sp>
        <p:nvSpPr>
          <p:cNvPr id="2" name="Text Placeholder 1">
            <a:extLst>
              <a:ext uri="{FF2B5EF4-FFF2-40B4-BE49-F238E27FC236}">
                <a16:creationId xmlns:a16="http://schemas.microsoft.com/office/drawing/2014/main" id="{8814D87A-A8A5-4573-AC14-676101ECFEA4}"/>
              </a:ext>
            </a:extLst>
          </p:cNvPr>
          <p:cNvSpPr>
            <a:spLocks noGrp="1"/>
          </p:cNvSpPr>
          <p:nvPr>
            <p:ph type="body" sz="quarter" idx="11"/>
          </p:nvPr>
        </p:nvSpPr>
        <p:spPr>
          <a:xfrm>
            <a:off x="5746643" y="3083848"/>
            <a:ext cx="5943392" cy="1640467"/>
          </a:xfrm>
        </p:spPr>
        <p:txBody>
          <a:bodyPr/>
          <a:lstStyle/>
          <a:p>
            <a:pPr algn="ctr"/>
            <a:r>
              <a:rPr lang="en-US" b="1" dirty="0"/>
              <a:t>Chapter 9: </a:t>
            </a:r>
            <a:r>
              <a:rPr lang="en-US" b="1" u="sng" dirty="0"/>
              <a:t>The Judiciary: Independence vs Accountability</a:t>
            </a:r>
            <a:endParaRPr lang="en-IN" b="1" dirty="0"/>
          </a:p>
        </p:txBody>
      </p:sp>
      <p:sp>
        <p:nvSpPr>
          <p:cNvPr id="5" name="Content Placeholder 4">
            <a:extLst>
              <a:ext uri="{FF2B5EF4-FFF2-40B4-BE49-F238E27FC236}">
                <a16:creationId xmlns:a16="http://schemas.microsoft.com/office/drawing/2014/main" id="{DC62D536-38EA-44A1-9A5B-82D342BAF382}"/>
              </a:ext>
            </a:extLst>
          </p:cNvPr>
          <p:cNvSpPr>
            <a:spLocks noGrp="1"/>
          </p:cNvSpPr>
          <p:nvPr>
            <p:ph sz="quarter" idx="13"/>
          </p:nvPr>
        </p:nvSpPr>
        <p:spPr>
          <a:xfrm>
            <a:off x="2425700" y="6423442"/>
            <a:ext cx="9282339" cy="365125"/>
          </a:xfrm>
        </p:spPr>
        <p:txBody>
          <a:bodyPr/>
          <a:lstStyle/>
          <a:p>
            <a:pPr>
              <a:lnSpc>
                <a:spcPct val="100000"/>
              </a:lnSpc>
              <a:spcBef>
                <a:spcPts val="624"/>
              </a:spcBef>
            </a:pPr>
            <a:r>
              <a:rPr lang="en-US" sz="1200" dirty="0">
                <a:solidFill>
                  <a:schemeClr val="bg1"/>
                </a:solidFill>
                <a:latin typeface="Arial" pitchFamily="34" charset="0"/>
                <a:cs typeface="Arial" pitchFamily="34" charset="0"/>
              </a:rPr>
              <a:t>Ann O’M, Bowman | Richard C. Kearney | Carmine P. F. </a:t>
            </a:r>
            <a:r>
              <a:rPr lang="en-US" sz="1200" dirty="0" err="1">
                <a:solidFill>
                  <a:schemeClr val="bg1"/>
                </a:solidFill>
                <a:latin typeface="Arial" pitchFamily="34" charset="0"/>
                <a:cs typeface="Arial" pitchFamily="34" charset="0"/>
              </a:rPr>
              <a:t>Scavo</a:t>
            </a:r>
            <a:r>
              <a:rPr lang="en-US" sz="1200" dirty="0">
                <a:solidFill>
                  <a:schemeClr val="bg1"/>
                </a:solidFill>
                <a:latin typeface="Arial" pitchFamily="34" charset="0"/>
                <a:cs typeface="Arial" pitchFamily="34" charset="0"/>
              </a:rPr>
              <a:t> | State and Local Government, Eleventh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712634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6A654-84B3-4A5E-BF1D-8B1CB1170149}"/>
              </a:ext>
            </a:extLst>
          </p:cNvPr>
          <p:cNvSpPr>
            <a:spLocks noGrp="1"/>
          </p:cNvSpPr>
          <p:nvPr>
            <p:ph type="title"/>
          </p:nvPr>
        </p:nvSpPr>
        <p:spPr/>
        <p:txBody>
          <a:bodyPr/>
          <a:lstStyle/>
          <a:p>
            <a:r>
              <a:rPr lang="en-US" dirty="0"/>
              <a:t>The Structure of State Court Systems (2 of 2)</a:t>
            </a:r>
            <a:endParaRPr lang="en-IN" dirty="0"/>
          </a:p>
        </p:txBody>
      </p:sp>
      <p:sp>
        <p:nvSpPr>
          <p:cNvPr id="3" name="Text Placeholder 2">
            <a:extLst>
              <a:ext uri="{FF2B5EF4-FFF2-40B4-BE49-F238E27FC236}">
                <a16:creationId xmlns:a16="http://schemas.microsoft.com/office/drawing/2014/main" id="{AC21B1FE-18B8-4310-9879-2B8825C121AE}"/>
              </a:ext>
            </a:extLst>
          </p:cNvPr>
          <p:cNvSpPr>
            <a:spLocks noGrp="1"/>
          </p:cNvSpPr>
          <p:nvPr>
            <p:ph type="body" sz="quarter" idx="15"/>
          </p:nvPr>
        </p:nvSpPr>
        <p:spPr/>
        <p:txBody>
          <a:bodyPr/>
          <a:lstStyle/>
          <a:p>
            <a:r>
              <a:rPr lang="en-US" dirty="0"/>
              <a:t>Structural Reforms</a:t>
            </a:r>
          </a:p>
          <a:p>
            <a:pPr lvl="1"/>
            <a:r>
              <a:rPr lang="en-US" dirty="0"/>
              <a:t>Most courts have considerable authority</a:t>
            </a:r>
          </a:p>
          <a:p>
            <a:pPr lvl="1"/>
            <a:r>
              <a:rPr lang="en-US" dirty="0"/>
              <a:t>Unification is the goal</a:t>
            </a:r>
          </a:p>
          <a:p>
            <a:pPr lvl="1"/>
            <a:r>
              <a:rPr lang="en-US" dirty="0"/>
              <a:t>Improvement in information technology</a:t>
            </a:r>
          </a:p>
          <a:p>
            <a:pPr lvl="1"/>
            <a:r>
              <a:rPr lang="en-US" dirty="0"/>
              <a:t>Despite consolidation efforts much about state courts remain decentralized</a:t>
            </a:r>
          </a:p>
        </p:txBody>
      </p:sp>
    </p:spTree>
    <p:extLst>
      <p:ext uri="{BB962C8B-B14F-4D97-AF65-F5344CB8AC3E}">
        <p14:creationId xmlns:p14="http://schemas.microsoft.com/office/powerpoint/2010/main" val="1701571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1465F-640B-42A7-B3E7-37ABAA0B07F4}"/>
              </a:ext>
            </a:extLst>
          </p:cNvPr>
          <p:cNvSpPr>
            <a:spLocks noGrp="1"/>
          </p:cNvSpPr>
          <p:nvPr>
            <p:ph type="title"/>
          </p:nvPr>
        </p:nvSpPr>
        <p:spPr/>
        <p:txBody>
          <a:bodyPr/>
          <a:lstStyle/>
          <a:p>
            <a:r>
              <a:rPr lang="en-US" dirty="0"/>
              <a:t>How Judges Are Selected (1 of 5)</a:t>
            </a:r>
            <a:endParaRPr lang="en-IN" dirty="0"/>
          </a:p>
        </p:txBody>
      </p:sp>
      <p:sp>
        <p:nvSpPr>
          <p:cNvPr id="3" name="Text Placeholder 2">
            <a:extLst>
              <a:ext uri="{FF2B5EF4-FFF2-40B4-BE49-F238E27FC236}">
                <a16:creationId xmlns:a16="http://schemas.microsoft.com/office/drawing/2014/main" id="{30158F6E-0CD1-43A3-9FDD-7B17622A77E6}"/>
              </a:ext>
            </a:extLst>
          </p:cNvPr>
          <p:cNvSpPr>
            <a:spLocks noGrp="1"/>
          </p:cNvSpPr>
          <p:nvPr>
            <p:ph type="body" sz="quarter" idx="15"/>
          </p:nvPr>
        </p:nvSpPr>
        <p:spPr/>
        <p:txBody>
          <a:bodyPr/>
          <a:lstStyle/>
          <a:p>
            <a:r>
              <a:rPr lang="en-US" dirty="0"/>
              <a:t>American Bar Association says judges should be chosen on the basis of solid professional and personal qualifications regardless of politics.</a:t>
            </a:r>
          </a:p>
          <a:p>
            <a:r>
              <a:rPr lang="en-US" dirty="0"/>
              <a:t>Public is conflicted—wants independent judges who also agree with us!</a:t>
            </a:r>
          </a:p>
          <a:p>
            <a:r>
              <a:rPr lang="en-US" dirty="0"/>
              <a:t>We want judges who call them like they see them as long as they see them the same as we do.</a:t>
            </a:r>
          </a:p>
        </p:txBody>
      </p:sp>
    </p:spTree>
    <p:extLst>
      <p:ext uri="{BB962C8B-B14F-4D97-AF65-F5344CB8AC3E}">
        <p14:creationId xmlns:p14="http://schemas.microsoft.com/office/powerpoint/2010/main" val="3793247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1465F-640B-42A7-B3E7-37ABAA0B07F4}"/>
              </a:ext>
            </a:extLst>
          </p:cNvPr>
          <p:cNvSpPr>
            <a:spLocks noGrp="1"/>
          </p:cNvSpPr>
          <p:nvPr>
            <p:ph type="title"/>
          </p:nvPr>
        </p:nvSpPr>
        <p:spPr/>
        <p:txBody>
          <a:bodyPr/>
          <a:lstStyle/>
          <a:p>
            <a:r>
              <a:rPr lang="en-US" dirty="0"/>
              <a:t>How Judges Are Selected (2 of 5)</a:t>
            </a:r>
            <a:endParaRPr lang="en-IN" dirty="0"/>
          </a:p>
        </p:txBody>
      </p:sp>
      <p:sp>
        <p:nvSpPr>
          <p:cNvPr id="3" name="Text Placeholder 2">
            <a:extLst>
              <a:ext uri="{FF2B5EF4-FFF2-40B4-BE49-F238E27FC236}">
                <a16:creationId xmlns:a16="http://schemas.microsoft.com/office/drawing/2014/main" id="{30158F6E-0CD1-43A3-9FDD-7B17622A77E6}"/>
              </a:ext>
            </a:extLst>
          </p:cNvPr>
          <p:cNvSpPr>
            <a:spLocks noGrp="1"/>
          </p:cNvSpPr>
          <p:nvPr>
            <p:ph type="body" sz="quarter" idx="15"/>
          </p:nvPr>
        </p:nvSpPr>
        <p:spPr/>
        <p:txBody>
          <a:bodyPr/>
          <a:lstStyle/>
          <a:p>
            <a:r>
              <a:rPr lang="en-US" dirty="0"/>
              <a:t>Legislative Election</a:t>
            </a:r>
          </a:p>
          <a:p>
            <a:pPr lvl="1"/>
            <a:r>
              <a:rPr lang="en-US" dirty="0"/>
              <a:t>Used in South Carolina and Virginia</a:t>
            </a:r>
          </a:p>
          <a:p>
            <a:pPr lvl="1"/>
            <a:r>
              <a:rPr lang="en-US" dirty="0"/>
              <a:t>Choose former legislators most often</a:t>
            </a:r>
          </a:p>
          <a:p>
            <a:pPr lvl="1"/>
            <a:r>
              <a:rPr lang="en-US" dirty="0"/>
              <a:t>Not a popular method</a:t>
            </a:r>
          </a:p>
        </p:txBody>
      </p:sp>
    </p:spTree>
    <p:extLst>
      <p:ext uri="{BB962C8B-B14F-4D97-AF65-F5344CB8AC3E}">
        <p14:creationId xmlns:p14="http://schemas.microsoft.com/office/powerpoint/2010/main" val="3475263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1465F-640B-42A7-B3E7-37ABAA0B07F4}"/>
              </a:ext>
            </a:extLst>
          </p:cNvPr>
          <p:cNvSpPr>
            <a:spLocks noGrp="1"/>
          </p:cNvSpPr>
          <p:nvPr>
            <p:ph type="title"/>
          </p:nvPr>
        </p:nvSpPr>
        <p:spPr/>
        <p:txBody>
          <a:bodyPr/>
          <a:lstStyle/>
          <a:p>
            <a:r>
              <a:rPr lang="en-US" dirty="0"/>
              <a:t>How Judges Are Selected (3 of 5)</a:t>
            </a:r>
            <a:endParaRPr lang="en-IN" dirty="0"/>
          </a:p>
        </p:txBody>
      </p:sp>
      <p:sp>
        <p:nvSpPr>
          <p:cNvPr id="3" name="Text Placeholder 2">
            <a:extLst>
              <a:ext uri="{FF2B5EF4-FFF2-40B4-BE49-F238E27FC236}">
                <a16:creationId xmlns:a16="http://schemas.microsoft.com/office/drawing/2014/main" id="{30158F6E-0CD1-43A3-9FDD-7B17622A77E6}"/>
              </a:ext>
            </a:extLst>
          </p:cNvPr>
          <p:cNvSpPr>
            <a:spLocks noGrp="1"/>
          </p:cNvSpPr>
          <p:nvPr>
            <p:ph type="body" sz="quarter" idx="15"/>
          </p:nvPr>
        </p:nvSpPr>
        <p:spPr/>
        <p:txBody>
          <a:bodyPr/>
          <a:lstStyle/>
          <a:p>
            <a:r>
              <a:rPr lang="en-US" dirty="0"/>
              <a:t>Popular Election</a:t>
            </a:r>
          </a:p>
          <a:p>
            <a:r>
              <a:rPr lang="en-US" dirty="0"/>
              <a:t>Partisan Popular Election</a:t>
            </a:r>
          </a:p>
          <a:p>
            <a:r>
              <a:rPr lang="en-US" dirty="0"/>
              <a:t>Nonpartisan Popular Election</a:t>
            </a:r>
          </a:p>
          <a:p>
            <a:r>
              <a:rPr lang="en-US" dirty="0"/>
              <a:t>The Problems with Popular Elections</a:t>
            </a:r>
          </a:p>
        </p:txBody>
      </p:sp>
    </p:spTree>
    <p:extLst>
      <p:ext uri="{BB962C8B-B14F-4D97-AF65-F5344CB8AC3E}">
        <p14:creationId xmlns:p14="http://schemas.microsoft.com/office/powerpoint/2010/main" val="1516606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14B32-7640-4ECF-82B8-B6C1005D1400}"/>
              </a:ext>
            </a:extLst>
          </p:cNvPr>
          <p:cNvSpPr>
            <a:spLocks noGrp="1"/>
          </p:cNvSpPr>
          <p:nvPr>
            <p:ph type="title"/>
          </p:nvPr>
        </p:nvSpPr>
        <p:spPr/>
        <p:txBody>
          <a:bodyPr/>
          <a:lstStyle/>
          <a:p>
            <a:r>
              <a:rPr lang="en-US" dirty="0"/>
              <a:t>How Judges Are Selected (4 of 5)</a:t>
            </a:r>
            <a:endParaRPr lang="en-IN" dirty="0"/>
          </a:p>
        </p:txBody>
      </p:sp>
      <p:sp>
        <p:nvSpPr>
          <p:cNvPr id="3" name="Text Placeholder 2">
            <a:extLst>
              <a:ext uri="{FF2B5EF4-FFF2-40B4-BE49-F238E27FC236}">
                <a16:creationId xmlns:a16="http://schemas.microsoft.com/office/drawing/2014/main" id="{6BD38673-9338-4CA1-9350-C844B43EE3BB}"/>
              </a:ext>
            </a:extLst>
          </p:cNvPr>
          <p:cNvSpPr>
            <a:spLocks noGrp="1"/>
          </p:cNvSpPr>
          <p:nvPr>
            <p:ph type="body" sz="quarter" idx="15"/>
          </p:nvPr>
        </p:nvSpPr>
        <p:spPr/>
        <p:txBody>
          <a:bodyPr/>
          <a:lstStyle/>
          <a:p>
            <a:r>
              <a:rPr lang="en-US" dirty="0"/>
              <a:t>Merit Plan</a:t>
            </a:r>
          </a:p>
          <a:p>
            <a:r>
              <a:rPr lang="en-US" dirty="0"/>
              <a:t>Three Steps</a:t>
            </a:r>
          </a:p>
          <a:p>
            <a:pPr lvl="1"/>
            <a:r>
              <a:rPr lang="en-US" dirty="0"/>
              <a:t>A judicial nominating commission meets and recommends three or more names of prospective judges to the governor.</a:t>
            </a:r>
          </a:p>
          <a:p>
            <a:pPr lvl="1"/>
            <a:r>
              <a:rPr lang="en-US" dirty="0"/>
              <a:t>The governor appoints the preferred candidate to the vacant judgeship.</a:t>
            </a:r>
          </a:p>
          <a:p>
            <a:pPr lvl="1"/>
            <a:r>
              <a:rPr lang="en-US" dirty="0"/>
              <a:t>A retention election is held.</a:t>
            </a:r>
          </a:p>
          <a:p>
            <a:r>
              <a:rPr lang="en-US" dirty="0"/>
              <a:t>The Politics of Merit Selection</a:t>
            </a:r>
          </a:p>
        </p:txBody>
      </p:sp>
    </p:spTree>
    <p:extLst>
      <p:ext uri="{BB962C8B-B14F-4D97-AF65-F5344CB8AC3E}">
        <p14:creationId xmlns:p14="http://schemas.microsoft.com/office/powerpoint/2010/main" val="2421368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262D4-9FFF-45E5-9484-83410D4965FE}"/>
              </a:ext>
            </a:extLst>
          </p:cNvPr>
          <p:cNvSpPr>
            <a:spLocks noGrp="1"/>
          </p:cNvSpPr>
          <p:nvPr>
            <p:ph type="title"/>
          </p:nvPr>
        </p:nvSpPr>
        <p:spPr/>
        <p:txBody>
          <a:bodyPr/>
          <a:lstStyle/>
          <a:p>
            <a:r>
              <a:rPr lang="en-US" dirty="0"/>
              <a:t>How Judges Are Selected (5 of 5)</a:t>
            </a:r>
            <a:endParaRPr lang="en-IN" dirty="0"/>
          </a:p>
        </p:txBody>
      </p:sp>
      <p:sp>
        <p:nvSpPr>
          <p:cNvPr id="3" name="Text Placeholder 2">
            <a:extLst>
              <a:ext uri="{FF2B5EF4-FFF2-40B4-BE49-F238E27FC236}">
                <a16:creationId xmlns:a16="http://schemas.microsoft.com/office/drawing/2014/main" id="{BC33066C-2500-491B-AA18-52DC1EE11673}"/>
              </a:ext>
            </a:extLst>
          </p:cNvPr>
          <p:cNvSpPr>
            <a:spLocks noGrp="1"/>
          </p:cNvSpPr>
          <p:nvPr>
            <p:ph type="body" sz="quarter" idx="15"/>
          </p:nvPr>
        </p:nvSpPr>
        <p:spPr/>
        <p:txBody>
          <a:bodyPr/>
          <a:lstStyle/>
          <a:p>
            <a:r>
              <a:rPr lang="en-US" dirty="0"/>
              <a:t>Gubernatorial Appointment</a:t>
            </a:r>
          </a:p>
          <a:p>
            <a:r>
              <a:rPr lang="en-US" dirty="0"/>
              <a:t>Which Selection Plan Is Best?</a:t>
            </a:r>
          </a:p>
          <a:p>
            <a:pPr lvl="1"/>
            <a:r>
              <a:rPr lang="en-US" dirty="0"/>
              <a:t>No consensus</a:t>
            </a:r>
          </a:p>
          <a:p>
            <a:pPr lvl="1"/>
            <a:r>
              <a:rPr lang="en-US" dirty="0"/>
              <a:t>Politics in all systems</a:t>
            </a:r>
          </a:p>
          <a:p>
            <a:pPr lvl="1"/>
            <a:r>
              <a:rPr lang="en-US" dirty="0"/>
              <a:t>No one system produces superior judges</a:t>
            </a:r>
          </a:p>
          <a:p>
            <a:r>
              <a:rPr lang="en-US" dirty="0"/>
              <a:t>Removal of Judges</a:t>
            </a:r>
          </a:p>
          <a:p>
            <a:pPr lvl="1"/>
            <a:r>
              <a:rPr lang="en-US" dirty="0"/>
              <a:t>Impeachment is the most popular method</a:t>
            </a:r>
          </a:p>
        </p:txBody>
      </p:sp>
    </p:spTree>
    <p:extLst>
      <p:ext uri="{BB962C8B-B14F-4D97-AF65-F5344CB8AC3E}">
        <p14:creationId xmlns:p14="http://schemas.microsoft.com/office/powerpoint/2010/main" val="446197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C42305A-AAE1-4EFA-9C70-3599FCF46BEB}"/>
              </a:ext>
            </a:extLst>
          </p:cNvPr>
          <p:cNvSpPr>
            <a:spLocks noGrp="1"/>
          </p:cNvSpPr>
          <p:nvPr>
            <p:ph type="title"/>
          </p:nvPr>
        </p:nvSpPr>
        <p:spPr/>
        <p:txBody>
          <a:bodyPr/>
          <a:lstStyle/>
          <a:p>
            <a:r>
              <a:rPr lang="en-US" dirty="0"/>
              <a:t>It’s Your Turn</a:t>
            </a:r>
          </a:p>
        </p:txBody>
      </p:sp>
      <p:sp>
        <p:nvSpPr>
          <p:cNvPr id="9" name="Text Placeholder 8">
            <a:extLst>
              <a:ext uri="{FF2B5EF4-FFF2-40B4-BE49-F238E27FC236}">
                <a16:creationId xmlns:a16="http://schemas.microsoft.com/office/drawing/2014/main" id="{F965A050-DC7A-4147-8138-9EF7FBEF9F16}"/>
              </a:ext>
            </a:extLst>
          </p:cNvPr>
          <p:cNvSpPr>
            <a:spLocks noGrp="1"/>
          </p:cNvSpPr>
          <p:nvPr>
            <p:ph type="body" sz="quarter" idx="15"/>
          </p:nvPr>
        </p:nvSpPr>
        <p:spPr>
          <a:xfrm>
            <a:off x="743577" y="1289683"/>
            <a:ext cx="5352424" cy="4543558"/>
          </a:xfrm>
        </p:spPr>
        <p:txBody>
          <a:bodyPr/>
          <a:lstStyle/>
          <a:p>
            <a:pPr marL="0" indent="0">
              <a:buNone/>
            </a:pPr>
            <a:r>
              <a:rPr lang="en-US" dirty="0"/>
              <a:t>Judges: Elected, Appointed, or Merit-Selected?</a:t>
            </a:r>
          </a:p>
          <a:p>
            <a:pPr marL="0" indent="0">
              <a:buNone/>
            </a:pPr>
            <a:r>
              <a:rPr lang="en-US" dirty="0"/>
              <a:t>Select a state—any one except the state in which you currently reside. Determine how judges are selected for the appellate and trial courts. Based on what you have read in this chapter and other materials you can access, answer the following questions:</a:t>
            </a:r>
          </a:p>
        </p:txBody>
      </p:sp>
      <p:sp>
        <p:nvSpPr>
          <p:cNvPr id="2" name="Text Placeholder 1">
            <a:extLst>
              <a:ext uri="{FF2B5EF4-FFF2-40B4-BE49-F238E27FC236}">
                <a16:creationId xmlns:a16="http://schemas.microsoft.com/office/drawing/2014/main" id="{4FCCEAA0-8E99-44EA-A13F-B05775DCD347}"/>
              </a:ext>
            </a:extLst>
          </p:cNvPr>
          <p:cNvSpPr>
            <a:spLocks noGrp="1"/>
          </p:cNvSpPr>
          <p:nvPr>
            <p:ph type="body" sz="quarter" idx="16"/>
          </p:nvPr>
        </p:nvSpPr>
        <p:spPr>
          <a:xfrm>
            <a:off x="6516414" y="2157386"/>
            <a:ext cx="5255171" cy="3822999"/>
          </a:xfrm>
        </p:spPr>
        <p:txBody>
          <a:bodyPr/>
          <a:lstStyle/>
          <a:p>
            <a:r>
              <a:rPr lang="en-US" dirty="0"/>
              <a:t>What are the pros and cons of the judicial selection process in the state you have chosen?</a:t>
            </a:r>
          </a:p>
          <a:p>
            <a:r>
              <a:rPr lang="en-US" dirty="0"/>
              <a:t>Is this the “best” or most appropriate system for this</a:t>
            </a:r>
            <a:br>
              <a:rPr lang="en-US" dirty="0"/>
            </a:br>
            <a:r>
              <a:rPr lang="en-US" dirty="0"/>
              <a:t>particular state? Why or why not?</a:t>
            </a:r>
          </a:p>
        </p:txBody>
      </p:sp>
    </p:spTree>
    <p:extLst>
      <p:ext uri="{BB962C8B-B14F-4D97-AF65-F5344CB8AC3E}">
        <p14:creationId xmlns:p14="http://schemas.microsoft.com/office/powerpoint/2010/main" val="640551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B4CD5-0DE3-4D9D-8824-9AC487D26CB1}"/>
              </a:ext>
            </a:extLst>
          </p:cNvPr>
          <p:cNvSpPr>
            <a:spLocks noGrp="1"/>
          </p:cNvSpPr>
          <p:nvPr>
            <p:ph type="title"/>
          </p:nvPr>
        </p:nvSpPr>
        <p:spPr/>
        <p:txBody>
          <a:bodyPr/>
          <a:lstStyle/>
          <a:p>
            <a:r>
              <a:rPr lang="en-US" dirty="0"/>
              <a:t>Judicial Decision Making (1 of 3)</a:t>
            </a:r>
            <a:endParaRPr lang="en-IN" dirty="0"/>
          </a:p>
        </p:txBody>
      </p:sp>
      <p:sp>
        <p:nvSpPr>
          <p:cNvPr id="3" name="Text Placeholder 2">
            <a:extLst>
              <a:ext uri="{FF2B5EF4-FFF2-40B4-BE49-F238E27FC236}">
                <a16:creationId xmlns:a16="http://schemas.microsoft.com/office/drawing/2014/main" id="{D653F688-6391-4E04-B67E-49194556E623}"/>
              </a:ext>
            </a:extLst>
          </p:cNvPr>
          <p:cNvSpPr>
            <a:spLocks noGrp="1"/>
          </p:cNvSpPr>
          <p:nvPr>
            <p:ph type="body" sz="quarter" idx="15"/>
          </p:nvPr>
        </p:nvSpPr>
        <p:spPr/>
        <p:txBody>
          <a:bodyPr/>
          <a:lstStyle/>
          <a:p>
            <a:r>
              <a:rPr lang="en-US" dirty="0"/>
              <a:t>In and Out of the Trial Court</a:t>
            </a:r>
          </a:p>
          <a:p>
            <a:pPr lvl="1"/>
            <a:r>
              <a:rPr lang="en-US" dirty="0"/>
              <a:t>Almost all cases (civil and criminal) are decided outside of court.</a:t>
            </a:r>
          </a:p>
          <a:p>
            <a:pPr lvl="1"/>
            <a:r>
              <a:rPr lang="en-US" b="1" dirty="0"/>
              <a:t>Plea bargaining </a:t>
            </a:r>
            <a:r>
              <a:rPr lang="en-US" dirty="0"/>
              <a:t>is a commonly used method.</a:t>
            </a:r>
          </a:p>
          <a:p>
            <a:pPr lvl="1"/>
            <a:r>
              <a:rPr lang="en-US" dirty="0"/>
              <a:t>If a case is not plea bargained, then it goes to either </a:t>
            </a:r>
            <a:r>
              <a:rPr lang="en-US" b="1" dirty="0"/>
              <a:t>bench trial </a:t>
            </a:r>
            <a:r>
              <a:rPr lang="en-US" dirty="0"/>
              <a:t>or a </a:t>
            </a:r>
            <a:r>
              <a:rPr lang="en-US" b="1" dirty="0"/>
              <a:t>trial by jury.</a:t>
            </a:r>
          </a:p>
        </p:txBody>
      </p:sp>
    </p:spTree>
    <p:extLst>
      <p:ext uri="{BB962C8B-B14F-4D97-AF65-F5344CB8AC3E}">
        <p14:creationId xmlns:p14="http://schemas.microsoft.com/office/powerpoint/2010/main" val="1652943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11F90-DCCB-4140-B0AC-3BBE86C9DA3D}"/>
              </a:ext>
            </a:extLst>
          </p:cNvPr>
          <p:cNvSpPr>
            <a:spLocks noGrp="1"/>
          </p:cNvSpPr>
          <p:nvPr>
            <p:ph type="title"/>
          </p:nvPr>
        </p:nvSpPr>
        <p:spPr/>
        <p:txBody>
          <a:bodyPr/>
          <a:lstStyle/>
          <a:p>
            <a:r>
              <a:rPr lang="en-US" dirty="0"/>
              <a:t>Judicial Decision Making (2 of 3)</a:t>
            </a:r>
            <a:endParaRPr lang="en-IN" dirty="0"/>
          </a:p>
        </p:txBody>
      </p:sp>
      <p:sp>
        <p:nvSpPr>
          <p:cNvPr id="3" name="Text Placeholder 2">
            <a:extLst>
              <a:ext uri="{FF2B5EF4-FFF2-40B4-BE49-F238E27FC236}">
                <a16:creationId xmlns:a16="http://schemas.microsoft.com/office/drawing/2014/main" id="{FC2F230C-22F5-46D5-A9F6-7A838939FB87}"/>
              </a:ext>
            </a:extLst>
          </p:cNvPr>
          <p:cNvSpPr>
            <a:spLocks noGrp="1"/>
          </p:cNvSpPr>
          <p:nvPr>
            <p:ph type="body" sz="quarter" idx="15"/>
          </p:nvPr>
        </p:nvSpPr>
        <p:spPr/>
        <p:txBody>
          <a:bodyPr/>
          <a:lstStyle/>
          <a:p>
            <a:r>
              <a:rPr lang="en-US" dirty="0"/>
              <a:t>Inside the Appellate Court</a:t>
            </a:r>
          </a:p>
          <a:p>
            <a:pPr lvl="1"/>
            <a:r>
              <a:rPr lang="en-US" dirty="0"/>
              <a:t>Operates differently; ten trial courts</a:t>
            </a:r>
          </a:p>
          <a:p>
            <a:pPr lvl="1"/>
            <a:r>
              <a:rPr lang="en-US" dirty="0"/>
              <a:t>Reviews records of low courts</a:t>
            </a:r>
          </a:p>
          <a:p>
            <a:pPr lvl="1"/>
            <a:r>
              <a:rPr lang="en-US" dirty="0"/>
              <a:t>Decides by majority rule</a:t>
            </a:r>
          </a:p>
        </p:txBody>
      </p:sp>
    </p:spTree>
    <p:extLst>
      <p:ext uri="{BB962C8B-B14F-4D97-AF65-F5344CB8AC3E}">
        <p14:creationId xmlns:p14="http://schemas.microsoft.com/office/powerpoint/2010/main" val="3274161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11F90-DCCB-4140-B0AC-3BBE86C9DA3D}"/>
              </a:ext>
            </a:extLst>
          </p:cNvPr>
          <p:cNvSpPr>
            <a:spLocks noGrp="1"/>
          </p:cNvSpPr>
          <p:nvPr>
            <p:ph type="title"/>
          </p:nvPr>
        </p:nvSpPr>
        <p:spPr/>
        <p:txBody>
          <a:bodyPr/>
          <a:lstStyle/>
          <a:p>
            <a:r>
              <a:rPr lang="en-US" dirty="0"/>
              <a:t>Judicial Decision Making (3 of 3)</a:t>
            </a:r>
            <a:endParaRPr lang="en-IN" dirty="0"/>
          </a:p>
        </p:txBody>
      </p:sp>
      <p:sp>
        <p:nvSpPr>
          <p:cNvPr id="5" name="Text Placeholder 4">
            <a:extLst>
              <a:ext uri="{FF2B5EF4-FFF2-40B4-BE49-F238E27FC236}">
                <a16:creationId xmlns:a16="http://schemas.microsoft.com/office/drawing/2014/main" id="{37FE1913-A6D4-4D85-A85F-9C0CFBFF9E38}"/>
              </a:ext>
            </a:extLst>
          </p:cNvPr>
          <p:cNvSpPr>
            <a:spLocks noGrp="1"/>
          </p:cNvSpPr>
          <p:nvPr>
            <p:ph type="body" sz="quarter" idx="15"/>
          </p:nvPr>
        </p:nvSpPr>
        <p:spPr/>
        <p:txBody>
          <a:bodyPr/>
          <a:lstStyle/>
          <a:p>
            <a:r>
              <a:rPr lang="en-US" dirty="0"/>
              <a:t>Influences of the Legal System</a:t>
            </a:r>
          </a:p>
          <a:p>
            <a:pPr lvl="1"/>
            <a:r>
              <a:rPr lang="en-US" dirty="0"/>
              <a:t>Institutional Arrangements</a:t>
            </a:r>
          </a:p>
          <a:p>
            <a:pPr lvl="1"/>
            <a:r>
              <a:rPr lang="en-US" dirty="0"/>
              <a:t>Legal Procedures and Precedent</a:t>
            </a:r>
          </a:p>
          <a:p>
            <a:pPr lvl="1"/>
            <a:r>
              <a:rPr lang="en-US" dirty="0"/>
              <a:t>Caseload Pressures</a:t>
            </a:r>
          </a:p>
          <a:p>
            <a:pPr lvl="1"/>
            <a:r>
              <a:rPr lang="en-US" dirty="0"/>
              <a:t>Access to the System</a:t>
            </a:r>
          </a:p>
          <a:p>
            <a:r>
              <a:rPr lang="en-US" dirty="0"/>
              <a:t>Personal Values, Attitudes, and Characteristics of Judges</a:t>
            </a:r>
          </a:p>
        </p:txBody>
      </p:sp>
    </p:spTree>
    <p:extLst>
      <p:ext uri="{BB962C8B-B14F-4D97-AF65-F5344CB8AC3E}">
        <p14:creationId xmlns:p14="http://schemas.microsoft.com/office/powerpoint/2010/main" val="3972768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815F23-2299-4BDF-94A8-00E963CF1BA8}"/>
              </a:ext>
            </a:extLst>
          </p:cNvPr>
          <p:cNvSpPr>
            <a:spLocks noGrp="1"/>
          </p:cNvSpPr>
          <p:nvPr>
            <p:ph type="title"/>
          </p:nvPr>
        </p:nvSpPr>
        <p:spPr>
          <a:xfrm>
            <a:off x="838200" y="365125"/>
            <a:ext cx="10515600" cy="900112"/>
          </a:xfrm>
        </p:spPr>
        <p:txBody>
          <a:bodyPr/>
          <a:lstStyle/>
          <a:p>
            <a:r>
              <a:rPr lang="en-US" dirty="0"/>
              <a:t>A state trial court judge questions </a:t>
            </a:r>
            <a:br>
              <a:rPr lang="en-US" dirty="0"/>
            </a:br>
            <a:r>
              <a:rPr lang="en-US" dirty="0"/>
              <a:t>the prosecuting attorney</a:t>
            </a:r>
            <a:endParaRPr lang="en-IN" dirty="0"/>
          </a:p>
        </p:txBody>
      </p:sp>
      <p:pic>
        <p:nvPicPr>
          <p:cNvPr id="3" name="Picture Placeholder 2" descr="A photo of a state trial court judge speaking during a trial. Two more judges sit on either side of him.">
            <a:extLst>
              <a:ext uri="{FF2B5EF4-FFF2-40B4-BE49-F238E27FC236}">
                <a16:creationId xmlns:a16="http://schemas.microsoft.com/office/drawing/2014/main" id="{8BFBF4A6-319E-44ED-B5B4-2D5F9450416D}"/>
              </a:ext>
            </a:extLst>
          </p:cNvPr>
          <p:cNvPicPr>
            <a:picLocks noGrp="1" noChangeAspect="1"/>
          </p:cNvPicPr>
          <p:nvPr>
            <p:ph type="pic" sz="quarter" idx="10"/>
          </p:nvPr>
        </p:nvPicPr>
        <p:blipFill>
          <a:blip r:embed="rId3"/>
          <a:stretch>
            <a:fillRect/>
          </a:stretch>
        </p:blipFill>
        <p:spPr>
          <a:xfrm>
            <a:off x="3661862" y="1675482"/>
            <a:ext cx="4868276" cy="3990511"/>
          </a:xfrm>
        </p:spPr>
      </p:pic>
    </p:spTree>
    <p:extLst>
      <p:ext uri="{BB962C8B-B14F-4D97-AF65-F5344CB8AC3E}">
        <p14:creationId xmlns:p14="http://schemas.microsoft.com/office/powerpoint/2010/main" val="37771370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5AB99-00E2-421A-8F34-BEAE4DE2AA4D}"/>
              </a:ext>
            </a:extLst>
          </p:cNvPr>
          <p:cNvSpPr>
            <a:spLocks noGrp="1"/>
          </p:cNvSpPr>
          <p:nvPr>
            <p:ph type="title"/>
          </p:nvPr>
        </p:nvSpPr>
        <p:spPr/>
        <p:txBody>
          <a:bodyPr/>
          <a:lstStyle/>
          <a:p>
            <a:r>
              <a:rPr lang="en-US" dirty="0"/>
              <a:t>Judicial Federalism (1 of 2)</a:t>
            </a:r>
            <a:endParaRPr lang="en-IN" dirty="0"/>
          </a:p>
        </p:txBody>
      </p:sp>
      <p:sp>
        <p:nvSpPr>
          <p:cNvPr id="3" name="Text Placeholder 2">
            <a:extLst>
              <a:ext uri="{FF2B5EF4-FFF2-40B4-BE49-F238E27FC236}">
                <a16:creationId xmlns:a16="http://schemas.microsoft.com/office/drawing/2014/main" id="{9D601B3A-20A8-4917-B28D-E019C3480B0C}"/>
              </a:ext>
            </a:extLst>
          </p:cNvPr>
          <p:cNvSpPr>
            <a:spLocks noGrp="1"/>
          </p:cNvSpPr>
          <p:nvPr>
            <p:ph type="body" sz="quarter" idx="15"/>
          </p:nvPr>
        </p:nvSpPr>
        <p:spPr/>
        <p:txBody>
          <a:bodyPr/>
          <a:lstStyle/>
          <a:p>
            <a:r>
              <a:rPr lang="en-US" b="1" dirty="0"/>
              <a:t>Judicial federalism</a:t>
            </a:r>
            <a:r>
              <a:rPr lang="en-US" dirty="0"/>
              <a:t>: A trend in which state constitutional and statutory laws are consulted and applied before federal law</a:t>
            </a:r>
          </a:p>
          <a:p>
            <a:r>
              <a:rPr lang="en-US" dirty="0"/>
              <a:t>Judicial Activism in the States</a:t>
            </a:r>
          </a:p>
          <a:p>
            <a:pPr lvl="1"/>
            <a:r>
              <a:rPr lang="en-US" dirty="0"/>
              <a:t>Attempt to make new law</a:t>
            </a:r>
          </a:p>
          <a:p>
            <a:pPr lvl="1"/>
            <a:r>
              <a:rPr lang="en-US" dirty="0"/>
              <a:t>Seen on both sides of ideological spectrum</a:t>
            </a:r>
          </a:p>
          <a:p>
            <a:pPr lvl="1"/>
            <a:r>
              <a:rPr lang="en-US" dirty="0"/>
              <a:t>More prominent in state supreme courts</a:t>
            </a:r>
          </a:p>
        </p:txBody>
      </p:sp>
    </p:spTree>
    <p:extLst>
      <p:ext uri="{BB962C8B-B14F-4D97-AF65-F5344CB8AC3E}">
        <p14:creationId xmlns:p14="http://schemas.microsoft.com/office/powerpoint/2010/main" val="8080187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14C15-06F1-4E23-8B48-6E8DF60E0AA5}"/>
              </a:ext>
            </a:extLst>
          </p:cNvPr>
          <p:cNvSpPr>
            <a:spLocks noGrp="1"/>
          </p:cNvSpPr>
          <p:nvPr>
            <p:ph type="title"/>
          </p:nvPr>
        </p:nvSpPr>
        <p:spPr/>
        <p:txBody>
          <a:bodyPr/>
          <a:lstStyle/>
          <a:p>
            <a:r>
              <a:rPr lang="en-US" dirty="0"/>
              <a:t>Judicial Federalism (2 of 2)</a:t>
            </a:r>
            <a:endParaRPr lang="en-IN" dirty="0"/>
          </a:p>
        </p:txBody>
      </p:sp>
      <p:sp>
        <p:nvSpPr>
          <p:cNvPr id="3" name="Text Placeholder 2">
            <a:extLst>
              <a:ext uri="{FF2B5EF4-FFF2-40B4-BE49-F238E27FC236}">
                <a16:creationId xmlns:a16="http://schemas.microsoft.com/office/drawing/2014/main" id="{5CF80168-37CA-4C77-A7EB-5ADF2B48782A}"/>
              </a:ext>
            </a:extLst>
          </p:cNvPr>
          <p:cNvSpPr>
            <a:spLocks noGrp="1"/>
          </p:cNvSpPr>
          <p:nvPr>
            <p:ph type="body" sz="quarter" idx="15"/>
          </p:nvPr>
        </p:nvSpPr>
        <p:spPr/>
        <p:txBody>
          <a:bodyPr/>
          <a:lstStyle/>
          <a:p>
            <a:r>
              <a:rPr lang="en-US" dirty="0"/>
              <a:t>Current Trends in State Courts</a:t>
            </a:r>
          </a:p>
          <a:p>
            <a:pPr lvl="1"/>
            <a:r>
              <a:rPr lang="en-US" dirty="0"/>
              <a:t>Not all courts are activists.</a:t>
            </a:r>
          </a:p>
          <a:p>
            <a:pPr lvl="1"/>
            <a:r>
              <a:rPr lang="en-US" dirty="0"/>
              <a:t>Judges are unable to be as proactive as legislature.</a:t>
            </a:r>
          </a:p>
          <a:p>
            <a:pPr lvl="1"/>
            <a:r>
              <a:rPr lang="en-US" dirty="0"/>
              <a:t>Activism can have negative effects.</a:t>
            </a:r>
          </a:p>
        </p:txBody>
      </p:sp>
    </p:spTree>
    <p:extLst>
      <p:ext uri="{BB962C8B-B14F-4D97-AF65-F5344CB8AC3E}">
        <p14:creationId xmlns:p14="http://schemas.microsoft.com/office/powerpoint/2010/main" val="13247578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272A6-C2BC-46B8-9443-75057A2C80DA}"/>
              </a:ext>
            </a:extLst>
          </p:cNvPr>
          <p:cNvSpPr>
            <a:spLocks noGrp="1"/>
          </p:cNvSpPr>
          <p:nvPr>
            <p:ph type="title"/>
          </p:nvPr>
        </p:nvSpPr>
        <p:spPr/>
        <p:txBody>
          <a:bodyPr/>
          <a:lstStyle/>
          <a:p>
            <a:r>
              <a:rPr lang="en-US" dirty="0"/>
              <a:t>Administrative and Organizational Improvements (1 of 2)</a:t>
            </a:r>
            <a:endParaRPr lang="en-IN" dirty="0"/>
          </a:p>
        </p:txBody>
      </p:sp>
      <p:sp>
        <p:nvSpPr>
          <p:cNvPr id="3" name="Text Placeholder 2">
            <a:extLst>
              <a:ext uri="{FF2B5EF4-FFF2-40B4-BE49-F238E27FC236}">
                <a16:creationId xmlns:a16="http://schemas.microsoft.com/office/drawing/2014/main" id="{37ECA4C3-FC57-43DD-ACAF-E482A5B97AEF}"/>
              </a:ext>
            </a:extLst>
          </p:cNvPr>
          <p:cNvSpPr>
            <a:spLocks noGrp="1"/>
          </p:cNvSpPr>
          <p:nvPr>
            <p:ph type="body" sz="quarter" idx="15"/>
          </p:nvPr>
        </p:nvSpPr>
        <p:spPr/>
        <p:txBody>
          <a:bodyPr/>
          <a:lstStyle/>
          <a:p>
            <a:r>
              <a:rPr lang="en-US" dirty="0"/>
              <a:t>Financial Improvements and Financial Pressures</a:t>
            </a:r>
          </a:p>
          <a:p>
            <a:pPr lvl="1"/>
            <a:r>
              <a:rPr lang="en-US" dirty="0"/>
              <a:t>Trials are very expensive.</a:t>
            </a:r>
          </a:p>
          <a:p>
            <a:pPr lvl="1"/>
            <a:r>
              <a:rPr lang="en-US" dirty="0"/>
              <a:t>Bad times result in reforms such as evidence-based sentencing (EBS).</a:t>
            </a:r>
          </a:p>
          <a:p>
            <a:r>
              <a:rPr lang="en-US" dirty="0"/>
              <a:t>Dealing with Growing Caseloads</a:t>
            </a:r>
          </a:p>
          <a:p>
            <a:pPr lvl="1"/>
            <a:r>
              <a:rPr lang="en-US" b="1" dirty="0"/>
              <a:t>Tort</a:t>
            </a:r>
            <a:r>
              <a:rPr lang="en-US" dirty="0"/>
              <a:t>: A civil case involving personal injury, misconduct, or negligence</a:t>
            </a:r>
          </a:p>
        </p:txBody>
      </p:sp>
    </p:spTree>
    <p:extLst>
      <p:ext uri="{BB962C8B-B14F-4D97-AF65-F5344CB8AC3E}">
        <p14:creationId xmlns:p14="http://schemas.microsoft.com/office/powerpoint/2010/main" val="1093773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3476A-C5CD-4C91-BF21-E7DDC74C0961}"/>
              </a:ext>
            </a:extLst>
          </p:cNvPr>
          <p:cNvSpPr>
            <a:spLocks noGrp="1"/>
          </p:cNvSpPr>
          <p:nvPr>
            <p:ph type="title"/>
          </p:nvPr>
        </p:nvSpPr>
        <p:spPr/>
        <p:txBody>
          <a:bodyPr/>
          <a:lstStyle/>
          <a:p>
            <a:r>
              <a:rPr lang="en-US" dirty="0"/>
              <a:t>Administrative and Organizational Improvements (2 of 2)</a:t>
            </a:r>
            <a:endParaRPr lang="en-IN" dirty="0"/>
          </a:p>
        </p:txBody>
      </p:sp>
      <p:sp>
        <p:nvSpPr>
          <p:cNvPr id="3" name="Text Placeholder 2">
            <a:extLst>
              <a:ext uri="{FF2B5EF4-FFF2-40B4-BE49-F238E27FC236}">
                <a16:creationId xmlns:a16="http://schemas.microsoft.com/office/drawing/2014/main" id="{B104F2B5-A89D-4FFD-B2F0-D589BEF32C62}"/>
              </a:ext>
            </a:extLst>
          </p:cNvPr>
          <p:cNvSpPr>
            <a:spLocks noGrp="1"/>
          </p:cNvSpPr>
          <p:nvPr>
            <p:ph type="body" sz="quarter" idx="15"/>
          </p:nvPr>
        </p:nvSpPr>
        <p:spPr/>
        <p:txBody>
          <a:bodyPr/>
          <a:lstStyle/>
          <a:p>
            <a:r>
              <a:rPr lang="en-US" dirty="0"/>
              <a:t>Compensating the Judges</a:t>
            </a:r>
          </a:p>
          <a:p>
            <a:r>
              <a:rPr lang="en-US" dirty="0"/>
              <a:t>Judicial Performance Evaluation</a:t>
            </a:r>
          </a:p>
          <a:p>
            <a:r>
              <a:rPr lang="en-US" dirty="0"/>
              <a:t>State Courts Today</a:t>
            </a:r>
          </a:p>
        </p:txBody>
      </p:sp>
    </p:spTree>
    <p:extLst>
      <p:ext uri="{BB962C8B-B14F-4D97-AF65-F5344CB8AC3E}">
        <p14:creationId xmlns:p14="http://schemas.microsoft.com/office/powerpoint/2010/main" val="38483539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4EB27-CAEE-4CCE-8EF3-A5EAEAB45C79}"/>
              </a:ext>
            </a:extLst>
          </p:cNvPr>
          <p:cNvSpPr>
            <a:spLocks noGrp="1"/>
          </p:cNvSpPr>
          <p:nvPr>
            <p:ph type="title"/>
          </p:nvPr>
        </p:nvSpPr>
        <p:spPr/>
        <p:txBody>
          <a:bodyPr/>
          <a:lstStyle/>
          <a:p>
            <a:r>
              <a:rPr lang="en-IN" dirty="0"/>
              <a:t>Internet Resources</a:t>
            </a:r>
          </a:p>
        </p:txBody>
      </p:sp>
      <p:sp>
        <p:nvSpPr>
          <p:cNvPr id="3" name="Text Placeholder 2">
            <a:extLst>
              <a:ext uri="{FF2B5EF4-FFF2-40B4-BE49-F238E27FC236}">
                <a16:creationId xmlns:a16="http://schemas.microsoft.com/office/drawing/2014/main" id="{C8CE6DE1-E6DF-4B9A-A85B-37D859BC2CFD}"/>
              </a:ext>
            </a:extLst>
          </p:cNvPr>
          <p:cNvSpPr>
            <a:spLocks noGrp="1"/>
          </p:cNvSpPr>
          <p:nvPr>
            <p:ph type="body" sz="quarter" idx="15"/>
          </p:nvPr>
        </p:nvSpPr>
        <p:spPr/>
        <p:txBody>
          <a:bodyPr/>
          <a:lstStyle/>
          <a:p>
            <a:r>
              <a:rPr lang="en-IN" dirty="0">
                <a:hlinkClick r:id="rId2" action="ppaction://hlinkpres?slideindex=1&amp;slidetitle="/>
              </a:rPr>
              <a:t>www.ncsc.org</a:t>
            </a:r>
          </a:p>
          <a:p>
            <a:r>
              <a:rPr lang="en-IN" dirty="0">
                <a:hlinkClick r:id="rId2" action="ppaction://hlinkpres?slideindex=1&amp;slidetitle="/>
              </a:rPr>
              <a:t>https://www.courts.ca.gov/</a:t>
            </a:r>
          </a:p>
          <a:p>
            <a:r>
              <a:rPr lang="en-IN" dirty="0">
                <a:hlinkClick r:id="rId2" action="ppaction://hlinkpres?slideindex=1&amp;slidetitle="/>
              </a:rPr>
              <a:t>www.flcourts.org</a:t>
            </a:r>
          </a:p>
          <a:p>
            <a:r>
              <a:rPr lang="en-IN" dirty="0">
                <a:hlinkClick r:id="rId2" action="ppaction://hlinkpres?slideindex=1&amp;slidetitle="/>
              </a:rPr>
              <a:t>http://courts.alaska.gov</a:t>
            </a:r>
          </a:p>
          <a:p>
            <a:r>
              <a:rPr lang="en-IN" dirty="0">
                <a:hlinkClick r:id="rId2" action="ppaction://hlinkpres?slideindex=1&amp;slidetitle="/>
              </a:rPr>
              <a:t>https://www.americanbar.org/</a:t>
            </a:r>
          </a:p>
          <a:p>
            <a:r>
              <a:rPr lang="en-IN" dirty="0">
                <a:hlinkClick r:id="rId2" action="ppaction://hlinkpres?slideindex=1&amp;slidetitle="/>
              </a:rPr>
              <a:t>https://www.thelaw.com/</a:t>
            </a:r>
          </a:p>
          <a:p>
            <a:r>
              <a:rPr lang="en-IN" dirty="0">
                <a:hlinkClick r:id="rId2" action="ppaction://hlinkpres?slideindex=1&amp;slidetitle="/>
              </a:rPr>
              <a:t>www.in.gov/judiciary/webcast</a:t>
            </a:r>
            <a:endParaRPr lang="en-IN" dirty="0"/>
          </a:p>
        </p:txBody>
      </p:sp>
    </p:spTree>
    <p:extLst>
      <p:ext uri="{BB962C8B-B14F-4D97-AF65-F5344CB8AC3E}">
        <p14:creationId xmlns:p14="http://schemas.microsoft.com/office/powerpoint/2010/main" val="404183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99B9B0D-1915-4272-909F-1A568461BFD8}"/>
              </a:ext>
            </a:extLst>
          </p:cNvPr>
          <p:cNvSpPr>
            <a:spLocks noGrp="1"/>
          </p:cNvSpPr>
          <p:nvPr>
            <p:ph type="title"/>
          </p:nvPr>
        </p:nvSpPr>
        <p:spPr/>
        <p:txBody>
          <a:bodyPr/>
          <a:lstStyle/>
          <a:p>
            <a:r>
              <a:rPr lang="en-US" dirty="0"/>
              <a:t>Learning Objectives (1 of 2)</a:t>
            </a:r>
            <a:endParaRPr lang="en-IN" dirty="0"/>
          </a:p>
        </p:txBody>
      </p:sp>
      <p:sp>
        <p:nvSpPr>
          <p:cNvPr id="7" name="Text Placeholder 6">
            <a:extLst>
              <a:ext uri="{FF2B5EF4-FFF2-40B4-BE49-F238E27FC236}">
                <a16:creationId xmlns:a16="http://schemas.microsoft.com/office/drawing/2014/main" id="{9AFF2F59-606B-470B-9159-0855F85EB1C7}"/>
              </a:ext>
            </a:extLst>
          </p:cNvPr>
          <p:cNvSpPr>
            <a:spLocks noGrp="1"/>
          </p:cNvSpPr>
          <p:nvPr>
            <p:ph type="body" sz="quarter" idx="15"/>
          </p:nvPr>
        </p:nvSpPr>
        <p:spPr/>
        <p:txBody>
          <a:bodyPr/>
          <a:lstStyle/>
          <a:p>
            <a:r>
              <a:rPr lang="en-US" b="1" dirty="0"/>
              <a:t>9.1</a:t>
            </a:r>
            <a:r>
              <a:rPr lang="en-US" dirty="0"/>
              <a:t> To demonstrate an understanding of what state courts do, their position within the federal system, and the types of law they address.</a:t>
            </a:r>
          </a:p>
          <a:p>
            <a:r>
              <a:rPr lang="en-US" b="1" dirty="0"/>
              <a:t>9.2</a:t>
            </a:r>
            <a:r>
              <a:rPr lang="en-US" dirty="0"/>
              <a:t> To demonstrate an understanding that state courts are organized into two tiers.</a:t>
            </a:r>
          </a:p>
          <a:p>
            <a:r>
              <a:rPr lang="en-US" b="1" dirty="0"/>
              <a:t>9.3</a:t>
            </a:r>
            <a:r>
              <a:rPr lang="en-US" dirty="0"/>
              <a:t> To describe how structural reforms have been implemented to make the courts more effective.</a:t>
            </a:r>
          </a:p>
          <a:p>
            <a:r>
              <a:rPr lang="en-US" b="1" dirty="0"/>
              <a:t>9.4</a:t>
            </a:r>
            <a:r>
              <a:rPr lang="en-US" dirty="0"/>
              <a:t> To compare and contrast the five methods for selecting judges.</a:t>
            </a:r>
          </a:p>
        </p:txBody>
      </p:sp>
    </p:spTree>
    <p:extLst>
      <p:ext uri="{BB962C8B-B14F-4D97-AF65-F5344CB8AC3E}">
        <p14:creationId xmlns:p14="http://schemas.microsoft.com/office/powerpoint/2010/main" val="2161722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99B9B0D-1915-4272-909F-1A568461BFD8}"/>
              </a:ext>
            </a:extLst>
          </p:cNvPr>
          <p:cNvSpPr>
            <a:spLocks noGrp="1"/>
          </p:cNvSpPr>
          <p:nvPr>
            <p:ph type="title"/>
          </p:nvPr>
        </p:nvSpPr>
        <p:spPr/>
        <p:txBody>
          <a:bodyPr/>
          <a:lstStyle/>
          <a:p>
            <a:r>
              <a:rPr lang="en-US" dirty="0"/>
              <a:t>Learning Objectives (2 of 2)</a:t>
            </a:r>
            <a:endParaRPr lang="en-IN" dirty="0"/>
          </a:p>
        </p:txBody>
      </p:sp>
      <p:sp>
        <p:nvSpPr>
          <p:cNvPr id="7" name="Text Placeholder 6">
            <a:extLst>
              <a:ext uri="{FF2B5EF4-FFF2-40B4-BE49-F238E27FC236}">
                <a16:creationId xmlns:a16="http://schemas.microsoft.com/office/drawing/2014/main" id="{9AFF2F59-606B-470B-9159-0855F85EB1C7}"/>
              </a:ext>
            </a:extLst>
          </p:cNvPr>
          <p:cNvSpPr>
            <a:spLocks noGrp="1"/>
          </p:cNvSpPr>
          <p:nvPr>
            <p:ph type="body" sz="quarter" idx="15"/>
          </p:nvPr>
        </p:nvSpPr>
        <p:spPr/>
        <p:txBody>
          <a:bodyPr/>
          <a:lstStyle/>
          <a:p>
            <a:r>
              <a:rPr lang="en-US" b="1" dirty="0"/>
              <a:t>9.5</a:t>
            </a:r>
            <a:r>
              <a:rPr lang="en-US" dirty="0"/>
              <a:t> To recognize the trade-offs between judicial independence and accountability.</a:t>
            </a:r>
          </a:p>
          <a:p>
            <a:r>
              <a:rPr lang="en-US" b="1" dirty="0"/>
              <a:t>9.6</a:t>
            </a:r>
            <a:r>
              <a:rPr lang="en-US" dirty="0"/>
              <a:t> To describe some of the factors that influence judicial decision making.</a:t>
            </a:r>
          </a:p>
          <a:p>
            <a:r>
              <a:rPr lang="en-US" b="1" dirty="0"/>
              <a:t>9.7</a:t>
            </a:r>
            <a:r>
              <a:rPr lang="en-US" dirty="0"/>
              <a:t> To demonstrate an understanding of how judicial federalism is related to increased capability and judicial activism in many state courts.</a:t>
            </a:r>
          </a:p>
          <a:p>
            <a:r>
              <a:rPr lang="en-US" b="1" dirty="0"/>
              <a:t>9.8</a:t>
            </a:r>
            <a:r>
              <a:rPr lang="en-US" dirty="0"/>
              <a:t> To describe efforts to reform state courts.</a:t>
            </a:r>
          </a:p>
        </p:txBody>
      </p:sp>
    </p:spTree>
    <p:extLst>
      <p:ext uri="{BB962C8B-B14F-4D97-AF65-F5344CB8AC3E}">
        <p14:creationId xmlns:p14="http://schemas.microsoft.com/office/powerpoint/2010/main" val="4245320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99B9B0D-1915-4272-909F-1A568461BFD8}"/>
              </a:ext>
            </a:extLst>
          </p:cNvPr>
          <p:cNvSpPr>
            <a:spLocks noGrp="1"/>
          </p:cNvSpPr>
          <p:nvPr>
            <p:ph type="title"/>
          </p:nvPr>
        </p:nvSpPr>
        <p:spPr/>
        <p:txBody>
          <a:bodyPr/>
          <a:lstStyle/>
          <a:p>
            <a:r>
              <a:rPr lang="en-US" dirty="0"/>
              <a:t>Introduction (1 of 2)</a:t>
            </a:r>
            <a:endParaRPr lang="en-IN" dirty="0"/>
          </a:p>
        </p:txBody>
      </p:sp>
      <p:sp>
        <p:nvSpPr>
          <p:cNvPr id="7" name="Text Placeholder 6">
            <a:extLst>
              <a:ext uri="{FF2B5EF4-FFF2-40B4-BE49-F238E27FC236}">
                <a16:creationId xmlns:a16="http://schemas.microsoft.com/office/drawing/2014/main" id="{9AFF2F59-606B-470B-9159-0855F85EB1C7}"/>
              </a:ext>
            </a:extLst>
          </p:cNvPr>
          <p:cNvSpPr>
            <a:spLocks noGrp="1"/>
          </p:cNvSpPr>
          <p:nvPr>
            <p:ph type="body" sz="quarter" idx="15"/>
          </p:nvPr>
        </p:nvSpPr>
        <p:spPr/>
        <p:txBody>
          <a:bodyPr/>
          <a:lstStyle/>
          <a:p>
            <a:r>
              <a:rPr lang="en-US" dirty="0"/>
              <a:t>State supreme courts are policy makers.</a:t>
            </a:r>
          </a:p>
          <a:p>
            <a:pPr lvl="1"/>
            <a:r>
              <a:rPr lang="en-US" dirty="0"/>
              <a:t>Final authority on laws and constitution</a:t>
            </a:r>
          </a:p>
          <a:p>
            <a:pPr lvl="1"/>
            <a:r>
              <a:rPr lang="en-US" dirty="0"/>
              <a:t>Rule on important questions</a:t>
            </a:r>
          </a:p>
          <a:p>
            <a:pPr lvl="1"/>
            <a:r>
              <a:rPr lang="en-US" dirty="0"/>
              <a:t>Protect minority interest</a:t>
            </a:r>
          </a:p>
        </p:txBody>
      </p:sp>
    </p:spTree>
    <p:extLst>
      <p:ext uri="{BB962C8B-B14F-4D97-AF65-F5344CB8AC3E}">
        <p14:creationId xmlns:p14="http://schemas.microsoft.com/office/powerpoint/2010/main" val="758490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99B9B0D-1915-4272-909F-1A568461BFD8}"/>
              </a:ext>
            </a:extLst>
          </p:cNvPr>
          <p:cNvSpPr>
            <a:spLocks noGrp="1"/>
          </p:cNvSpPr>
          <p:nvPr>
            <p:ph type="title"/>
          </p:nvPr>
        </p:nvSpPr>
        <p:spPr/>
        <p:txBody>
          <a:bodyPr/>
          <a:lstStyle/>
          <a:p>
            <a:r>
              <a:rPr lang="en-US" dirty="0"/>
              <a:t>Introduction (2 of 2)</a:t>
            </a:r>
            <a:endParaRPr lang="en-IN" dirty="0"/>
          </a:p>
        </p:txBody>
      </p:sp>
      <p:sp>
        <p:nvSpPr>
          <p:cNvPr id="7" name="Text Placeholder 6">
            <a:extLst>
              <a:ext uri="{FF2B5EF4-FFF2-40B4-BE49-F238E27FC236}">
                <a16:creationId xmlns:a16="http://schemas.microsoft.com/office/drawing/2014/main" id="{9AFF2F59-606B-470B-9159-0855F85EB1C7}"/>
              </a:ext>
            </a:extLst>
          </p:cNvPr>
          <p:cNvSpPr>
            <a:spLocks noGrp="1"/>
          </p:cNvSpPr>
          <p:nvPr>
            <p:ph type="body" sz="quarter" idx="15"/>
          </p:nvPr>
        </p:nvSpPr>
        <p:spPr/>
        <p:txBody>
          <a:bodyPr/>
          <a:lstStyle/>
          <a:p>
            <a:r>
              <a:rPr lang="en-US" dirty="0"/>
              <a:t>The judiciary deals with three types of cases:</a:t>
            </a:r>
          </a:p>
          <a:p>
            <a:pPr lvl="1"/>
            <a:r>
              <a:rPr lang="en-US" dirty="0"/>
              <a:t>Civil case: Disputes involving individuals</a:t>
            </a:r>
          </a:p>
          <a:p>
            <a:pPr lvl="1"/>
            <a:r>
              <a:rPr lang="en-US" dirty="0"/>
              <a:t>Criminal case: State against a person</a:t>
            </a:r>
          </a:p>
          <a:p>
            <a:pPr lvl="1"/>
            <a:r>
              <a:rPr lang="en-US" dirty="0"/>
              <a:t>Administrative case: Government agency rules challenged</a:t>
            </a:r>
          </a:p>
          <a:p>
            <a:r>
              <a:rPr lang="en-US" dirty="0"/>
              <a:t>State courts interpret state statutes, state and federal constitutions, and common law.</a:t>
            </a:r>
          </a:p>
        </p:txBody>
      </p:sp>
    </p:spTree>
    <p:extLst>
      <p:ext uri="{BB962C8B-B14F-4D97-AF65-F5344CB8AC3E}">
        <p14:creationId xmlns:p14="http://schemas.microsoft.com/office/powerpoint/2010/main" val="1814970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99B9B0D-1915-4272-909F-1A568461BFD8}"/>
              </a:ext>
            </a:extLst>
          </p:cNvPr>
          <p:cNvSpPr>
            <a:spLocks noGrp="1"/>
          </p:cNvSpPr>
          <p:nvPr>
            <p:ph type="title"/>
          </p:nvPr>
        </p:nvSpPr>
        <p:spPr/>
        <p:txBody>
          <a:bodyPr/>
          <a:lstStyle/>
          <a:p>
            <a:r>
              <a:rPr lang="en-US" dirty="0"/>
              <a:t>The Structure of State Court Systems (1 of 2)</a:t>
            </a:r>
            <a:endParaRPr lang="en-IN" dirty="0"/>
          </a:p>
        </p:txBody>
      </p:sp>
      <p:sp>
        <p:nvSpPr>
          <p:cNvPr id="7" name="Text Placeholder 6">
            <a:extLst>
              <a:ext uri="{FF2B5EF4-FFF2-40B4-BE49-F238E27FC236}">
                <a16:creationId xmlns:a16="http://schemas.microsoft.com/office/drawing/2014/main" id="{9AFF2F59-606B-470B-9159-0855F85EB1C7}"/>
              </a:ext>
            </a:extLst>
          </p:cNvPr>
          <p:cNvSpPr>
            <a:spLocks noGrp="1"/>
          </p:cNvSpPr>
          <p:nvPr>
            <p:ph type="body" sz="quarter" idx="15"/>
          </p:nvPr>
        </p:nvSpPr>
        <p:spPr/>
        <p:txBody>
          <a:bodyPr/>
          <a:lstStyle/>
          <a:p>
            <a:r>
              <a:rPr lang="en-US" dirty="0"/>
              <a:t>The Two Tiers of Courts</a:t>
            </a:r>
          </a:p>
          <a:p>
            <a:pPr lvl="1"/>
            <a:r>
              <a:rPr lang="en-US" dirty="0"/>
              <a:t>Trial Courts</a:t>
            </a:r>
          </a:p>
          <a:p>
            <a:pPr lvl="2"/>
            <a:r>
              <a:rPr lang="en-US" dirty="0"/>
              <a:t>Minor—limited jurisdiction trial courts</a:t>
            </a:r>
          </a:p>
          <a:p>
            <a:pPr lvl="2"/>
            <a:r>
              <a:rPr lang="en-US" dirty="0"/>
              <a:t>Major trial courts</a:t>
            </a:r>
          </a:p>
          <a:p>
            <a:pPr lvl="1"/>
            <a:r>
              <a:rPr lang="en-US" dirty="0"/>
              <a:t>Appeals Courts</a:t>
            </a:r>
          </a:p>
          <a:p>
            <a:pPr lvl="2"/>
            <a:r>
              <a:rPr lang="en-US" dirty="0"/>
              <a:t>Supreme court: highest state court</a:t>
            </a:r>
          </a:p>
          <a:p>
            <a:pPr lvl="2"/>
            <a:r>
              <a:rPr lang="en-US" dirty="0"/>
              <a:t>Intermediate appellate courts: first appellate levels</a:t>
            </a:r>
          </a:p>
        </p:txBody>
      </p:sp>
    </p:spTree>
    <p:extLst>
      <p:ext uri="{BB962C8B-B14F-4D97-AF65-F5344CB8AC3E}">
        <p14:creationId xmlns:p14="http://schemas.microsoft.com/office/powerpoint/2010/main" val="1554594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3AF79B-32FD-4B7C-9EC9-D4F1CC403A35}"/>
              </a:ext>
            </a:extLst>
          </p:cNvPr>
          <p:cNvSpPr>
            <a:spLocks noGrp="1"/>
          </p:cNvSpPr>
          <p:nvPr>
            <p:ph type="title"/>
          </p:nvPr>
        </p:nvSpPr>
        <p:spPr>
          <a:xfrm>
            <a:off x="1750711" y="365125"/>
            <a:ext cx="8690578" cy="672105"/>
          </a:xfrm>
        </p:spPr>
        <p:txBody>
          <a:bodyPr/>
          <a:lstStyle/>
          <a:p>
            <a:r>
              <a:rPr lang="en-US" dirty="0"/>
              <a:t>Simplicity and Complexity in State Court Systems</a:t>
            </a:r>
            <a:endParaRPr lang="en-IN" dirty="0"/>
          </a:p>
        </p:txBody>
      </p:sp>
      <p:pic>
        <p:nvPicPr>
          <p:cNvPr id="3" name="Picture Placeholder 2" descr="A chart shows the simple and complex systems in state courts. Simple system (Alaska): Trials Courts, General jurisdiction - Superior Court, Limited (special) jurisdiction - District Court; Appellate Courts, Supreme Court. Complex system (Georgia): Trials Courts, General jurisdiction - Superior Court, Limited (special) jurisdiction - Civil Court, Municipal Court, State Court, County Recorder's Court, Magistrate Court, Probate Court, Municipal Court and the City Court of Atlanta; Appellate Courts, Supreme Court, Court of Appeals.">
            <a:extLst>
              <a:ext uri="{FF2B5EF4-FFF2-40B4-BE49-F238E27FC236}">
                <a16:creationId xmlns:a16="http://schemas.microsoft.com/office/drawing/2014/main" id="{58EE0EFA-3280-4270-A247-AD5028B155F0}"/>
              </a:ext>
            </a:extLst>
          </p:cNvPr>
          <p:cNvPicPr>
            <a:picLocks noGrp="1" noChangeAspect="1"/>
          </p:cNvPicPr>
          <p:nvPr>
            <p:ph type="pic" sz="quarter" idx="10"/>
          </p:nvPr>
        </p:nvPicPr>
        <p:blipFill>
          <a:blip r:embed="rId3"/>
          <a:stretch>
            <a:fillRect/>
          </a:stretch>
        </p:blipFill>
        <p:spPr>
          <a:xfrm>
            <a:off x="3623322" y="1390943"/>
            <a:ext cx="4945357" cy="4685715"/>
          </a:xfrm>
        </p:spPr>
      </p:pic>
    </p:spTree>
    <p:extLst>
      <p:ext uri="{BB962C8B-B14F-4D97-AF65-F5344CB8AC3E}">
        <p14:creationId xmlns:p14="http://schemas.microsoft.com/office/powerpoint/2010/main" val="3405719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3AF79B-32FD-4B7C-9EC9-D4F1CC403A35}"/>
              </a:ext>
            </a:extLst>
          </p:cNvPr>
          <p:cNvSpPr>
            <a:spLocks noGrp="1"/>
          </p:cNvSpPr>
          <p:nvPr>
            <p:ph type="title"/>
          </p:nvPr>
        </p:nvSpPr>
        <p:spPr>
          <a:xfrm>
            <a:off x="2145738" y="365125"/>
            <a:ext cx="7900525" cy="672105"/>
          </a:xfrm>
        </p:spPr>
        <p:txBody>
          <a:bodyPr/>
          <a:lstStyle/>
          <a:p>
            <a:r>
              <a:rPr lang="en-US" dirty="0"/>
              <a:t>State Appellate and Major Trial Court Selection Plans</a:t>
            </a:r>
            <a:endParaRPr lang="en-IN" dirty="0"/>
          </a:p>
        </p:txBody>
      </p:sp>
      <p:pic>
        <p:nvPicPr>
          <p:cNvPr id="3" name="Picture Placeholder 2" descr="A horizontal bar graph shows selection plans in the state appellate courts and major trial courts. The number of states ranges from 0 to 25. The selection plans for appellate courts and major trial courts are as follows: &#10;Legislative Election: Appellate Courts, 2; Major Trial Courts, 2.&#10;Gubernatorial Appointment: Appellate Courts, 4; Major Trial Courts, 2.&#10;Partisan Election: Appellate Courts, 8; Major Trial Courts, 12.&#10;Nonpartisan Election: Appellate Courts, 14; Major Trial Courts, 18.&#10;Merit Plan: Appellate Courts, 21; Major Trial Courts, 15.">
            <a:extLst>
              <a:ext uri="{FF2B5EF4-FFF2-40B4-BE49-F238E27FC236}">
                <a16:creationId xmlns:a16="http://schemas.microsoft.com/office/drawing/2014/main" id="{9C5AC5A2-B36C-4FC0-AB22-0BDCF328AB10}"/>
              </a:ext>
            </a:extLst>
          </p:cNvPr>
          <p:cNvPicPr>
            <a:picLocks noGrp="1" noChangeAspect="1"/>
          </p:cNvPicPr>
          <p:nvPr>
            <p:ph type="pic" sz="quarter" idx="10"/>
          </p:nvPr>
        </p:nvPicPr>
        <p:blipFill>
          <a:blip r:embed="rId3"/>
          <a:stretch>
            <a:fillRect/>
          </a:stretch>
        </p:blipFill>
        <p:spPr>
          <a:xfrm>
            <a:off x="3131354" y="1450519"/>
            <a:ext cx="6234234" cy="4452324"/>
          </a:xfrm>
          <a:prstGeom prst="rect">
            <a:avLst/>
          </a:prstGeom>
        </p:spPr>
      </p:pic>
    </p:spTree>
    <p:extLst>
      <p:ext uri="{BB962C8B-B14F-4D97-AF65-F5344CB8AC3E}">
        <p14:creationId xmlns:p14="http://schemas.microsoft.com/office/powerpoint/2010/main" val="3336890275"/>
      </p:ext>
    </p:extLst>
  </p:cSld>
  <p:clrMapOvr>
    <a:masterClrMapping/>
  </p:clrMapOvr>
</p:sld>
</file>

<file path=ppt/theme/theme1.xml><?xml version="1.0" encoding="utf-8"?>
<a:theme xmlns:a="http://schemas.openxmlformats.org/drawingml/2006/main" name="Office Theme">
  <a:themeElements>
    <a:clrScheme name="Custom 1">
      <a:dk1>
        <a:srgbClr val="011892"/>
      </a:dk1>
      <a:lt1>
        <a:srgbClr val="FFFFFF"/>
      </a:lt1>
      <a:dk2>
        <a:srgbClr val="006198"/>
      </a:dk2>
      <a:lt2>
        <a:srgbClr val="E7E6E6"/>
      </a:lt2>
      <a:accent1>
        <a:srgbClr val="0098D4"/>
      </a:accent1>
      <a:accent2>
        <a:srgbClr val="00B7E6"/>
      </a:accent2>
      <a:accent3>
        <a:srgbClr val="81CFEC"/>
      </a:accent3>
      <a:accent4>
        <a:srgbClr val="E8255F"/>
      </a:accent4>
      <a:accent5>
        <a:srgbClr val="FF6300"/>
      </a:accent5>
      <a:accent6>
        <a:srgbClr val="F5B600"/>
      </a:accent6>
      <a:hlink>
        <a:srgbClr val="00B7E6"/>
      </a:hlink>
      <a:folHlink>
        <a:srgbClr val="0098D4"/>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effectLst/>
      </a:spPr>
      <a:bodyPr wrap="square" lIns="0" tIns="0" rIns="0" rtlCol="0" anchor="b">
        <a:spAutoFit/>
      </a:bodyPr>
      <a:lstStyle>
        <a:defPPr>
          <a:defRPr sz="2000" smtClean="0">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Lst>
    <a:ext uri="{05A4C25C-085E-4340-85A3-A5531E510DB2}">
      <thm15:themeFamily xmlns:thm15="http://schemas.microsoft.com/office/thememl/2012/main" name="Accessible_PPT_Cengage.potx" id="{8657E95E-D601-4622-93AD-E122BF442589}" vid="{BBF71559-ED4F-42B5-98FD-480A317797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66578FED7127B438BD4B919FEF8F8B5" ma:contentTypeVersion="10" ma:contentTypeDescription="Create a new document." ma:contentTypeScope="" ma:versionID="aba16c0a51a85cbd2f590c1b6e74ea17">
  <xsd:schema xmlns:xsd="http://www.w3.org/2001/XMLSchema" xmlns:xs="http://www.w3.org/2001/XMLSchema" xmlns:p="http://schemas.microsoft.com/office/2006/metadata/properties" xmlns:ns3="af916588-b3f5-484d-8e89-b8367ab7f639" targetNamespace="http://schemas.microsoft.com/office/2006/metadata/properties" ma:root="true" ma:fieldsID="22e5a5d1344cb54803b88e3e0e332071" ns3:_="">
    <xsd:import namespace="af916588-b3f5-484d-8e89-b8367ab7f63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916588-b3f5-484d-8e89-b8367ab7f63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2CFAA7-E308-4DCB-89CD-C84C20E90241}">
  <ds:schemaRefs>
    <ds:schemaRef ds:uri="http://schemas.microsoft.com/sharepoint/v3/contenttype/forms"/>
  </ds:schemaRefs>
</ds:datastoreItem>
</file>

<file path=customXml/itemProps2.xml><?xml version="1.0" encoding="utf-8"?>
<ds:datastoreItem xmlns:ds="http://schemas.openxmlformats.org/officeDocument/2006/customXml" ds:itemID="{BA9BA192-EF86-48DF-982C-2C526A268392}">
  <ds:schemaRefs>
    <ds:schemaRef ds:uri="http://purl.org/dc/elements/1.1/"/>
    <ds:schemaRef ds:uri="http://schemas.microsoft.com/office/2006/documentManagement/types"/>
    <ds:schemaRef ds:uri="af916588-b3f5-484d-8e89-b8367ab7f639"/>
    <ds:schemaRef ds:uri="http://purl.org/dc/terms/"/>
    <ds:schemaRef ds:uri="http://schemas.microsoft.com/office/infopath/2007/PartnerControls"/>
    <ds:schemaRef ds:uri="http://purl.org/dc/dcmitype/"/>
    <ds:schemaRef ds:uri="http://www.w3.org/XML/1998/namespace"/>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A6CEF3D4-5566-4FD8-AE18-D59A3B64A4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916588-b3f5-484d-8e89-b8367ab7f6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Accessible_PPT_Template_Cengage (3)</Template>
  <TotalTime>2411</TotalTime>
  <Words>1086</Words>
  <Application>Microsoft Office PowerPoint</Application>
  <PresentationFormat>Widescreen</PresentationFormat>
  <Paragraphs>128</Paragraphs>
  <Slides>24</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arial</vt:lpstr>
      <vt:lpstr>Calibri</vt:lpstr>
      <vt:lpstr>Open Sans</vt:lpstr>
      <vt:lpstr>Summer Font</vt:lpstr>
      <vt:lpstr>Office Theme</vt:lpstr>
      <vt:lpstr>State and Local Government, 11e</vt:lpstr>
      <vt:lpstr>A state trial court judge questions  the prosecuting attorney</vt:lpstr>
      <vt:lpstr>Learning Objectives (1 of 2)</vt:lpstr>
      <vt:lpstr>Learning Objectives (2 of 2)</vt:lpstr>
      <vt:lpstr>Introduction (1 of 2)</vt:lpstr>
      <vt:lpstr>Introduction (2 of 2)</vt:lpstr>
      <vt:lpstr>The Structure of State Court Systems (1 of 2)</vt:lpstr>
      <vt:lpstr>Simplicity and Complexity in State Court Systems</vt:lpstr>
      <vt:lpstr>State Appellate and Major Trial Court Selection Plans</vt:lpstr>
      <vt:lpstr>The Structure of State Court Systems (2 of 2)</vt:lpstr>
      <vt:lpstr>How Judges Are Selected (1 of 5)</vt:lpstr>
      <vt:lpstr>How Judges Are Selected (2 of 5)</vt:lpstr>
      <vt:lpstr>How Judges Are Selected (3 of 5)</vt:lpstr>
      <vt:lpstr>How Judges Are Selected (4 of 5)</vt:lpstr>
      <vt:lpstr>How Judges Are Selected (5 of 5)</vt:lpstr>
      <vt:lpstr>It’s Your Turn</vt:lpstr>
      <vt:lpstr>Judicial Decision Making (1 of 3)</vt:lpstr>
      <vt:lpstr>Judicial Decision Making (2 of 3)</vt:lpstr>
      <vt:lpstr>Judicial Decision Making (3 of 3)</vt:lpstr>
      <vt:lpstr>Judicial Federalism (1 of 2)</vt:lpstr>
      <vt:lpstr>Judicial Federalism (2 of 2)</vt:lpstr>
      <vt:lpstr>Administrative and Organizational Improvements (1 of 2)</vt:lpstr>
      <vt:lpstr>Administrative and Organizational Improvements (2 of 2)</vt:lpstr>
      <vt:lpstr>Internet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Community Health Care</dc:title>
  <dc:creator>Acello</dc:creator>
  <cp:lastModifiedBy>LAVANYA K Kasirajan</cp:lastModifiedBy>
  <cp:revision>892</cp:revision>
  <cp:lastPrinted>2016-10-03T15:29:39Z</cp:lastPrinted>
  <dcterms:created xsi:type="dcterms:W3CDTF">2019-10-30T18:59:02Z</dcterms:created>
  <dcterms:modified xsi:type="dcterms:W3CDTF">2021-01-12T11:06:06Z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0x010100866578FED7127B438BD4B919FEF8F8B5</vt:lpwstr>
  </property>
  <property fmtid="{D5CDD505-2E9C-101B-9397-08002B2CF9AE}" pid="3" name="Order">
    <vt:r8>112600</vt:r8>
  </property>
  <property fmtid="{D5CDD505-2E9C-101B-9397-08002B2CF9AE}" pid="4" name="Category">
    <vt:lpwstr>Accessibility</vt:lpwstr>
  </property>
  <property fmtid="{D5CDD505-2E9C-101B-9397-08002B2CF9AE}" pid="5" name="xd_Signature">
    <vt:bool>false</vt:bool>
  </property>
  <property fmtid="{D5CDD505-2E9C-101B-9397-08002B2CF9AE}" pid="6" name="xd_ProgID">
    <vt:lpwstr/>
  </property>
  <property fmtid="{D5CDD505-2E9C-101B-9397-08002B2CF9AE}" pid="7" name="Document Type">
    <vt:lpwstr>Template</vt:lpwstr>
  </property>
  <property fmtid="{D5CDD505-2E9C-101B-9397-08002B2CF9AE}" pid="8" name="Audience">
    <vt:lpwstr>Content Developer</vt:lpwstr>
  </property>
  <property fmtid="{D5CDD505-2E9C-101B-9397-08002B2CF9AE}" pid="9" name="Department">
    <vt:lpwstr>GPM Training</vt:lpwstr>
  </property>
  <property fmtid="{D5CDD505-2E9C-101B-9397-08002B2CF9AE}" pid="10" name="ComplianceAssetId">
    <vt:lpwstr/>
  </property>
  <property fmtid="{D5CDD505-2E9C-101B-9397-08002B2CF9AE}" pid="11" name="TemplateUrl">
    <vt:lpwstr/>
  </property>
</Properties>
</file>