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82" r:id="rId5"/>
    <p:sldId id="266" r:id="rId6"/>
    <p:sldId id="265" r:id="rId7"/>
    <p:sldId id="300" r:id="rId8"/>
    <p:sldId id="308" r:id="rId9"/>
    <p:sldId id="324" r:id="rId10"/>
    <p:sldId id="333" r:id="rId11"/>
    <p:sldId id="332" r:id="rId12"/>
    <p:sldId id="327" r:id="rId13"/>
    <p:sldId id="317" r:id="rId14"/>
    <p:sldId id="334" r:id="rId15"/>
    <p:sldId id="335" r:id="rId16"/>
    <p:sldId id="336" r:id="rId17"/>
    <p:sldId id="297" r:id="rId18"/>
    <p:sldId id="338" r:id="rId19"/>
    <p:sldId id="339" r:id="rId20"/>
    <p:sldId id="340" r:id="rId21"/>
    <p:sldId id="341" r:id="rId22"/>
    <p:sldId id="343" r:id="rId23"/>
    <p:sldId id="344" r:id="rId24"/>
    <p:sldId id="345" r:id="rId25"/>
    <p:sldId id="299"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Balaji Manikam" initials="BM" lastIdx="2" clrIdx="1">
    <p:extLst>
      <p:ext uri="{19B8F6BF-5375-455C-9EA6-DF929625EA0E}">
        <p15:presenceInfo xmlns:p15="http://schemas.microsoft.com/office/powerpoint/2012/main" userId="S-1-5-21-1185550115-3620728762-1261939324-8848" providerId="AD"/>
      </p:ext>
    </p:extLst>
  </p:cmAuthor>
  <p:cmAuthor id="3" name="Bordeaux, Debbie" initials="BD" lastIdx="2" clrIdx="2">
    <p:extLst>
      <p:ext uri="{19B8F6BF-5375-455C-9EA6-DF929625EA0E}">
        <p15:presenceInfo xmlns:p15="http://schemas.microsoft.com/office/powerpoint/2012/main" userId="S::debbie.bordeaux@cengage.com::571f4fc2-1aa7-4616-81ff-633d8fd3ea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5044"/>
    <a:srgbClr val="00B050"/>
    <a:srgbClr val="E9255F"/>
    <a:srgbClr val="006298"/>
    <a:srgbClr val="004A78"/>
    <a:srgbClr val="FF6300"/>
    <a:srgbClr val="0098D4"/>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6" autoAdjust="0"/>
    <p:restoredTop sz="86375" autoAdjust="0"/>
  </p:normalViewPr>
  <p:slideViewPr>
    <p:cSldViewPr snapToGrid="0" snapToObjects="1">
      <p:cViewPr varScale="1">
        <p:scale>
          <a:sx n="83" d="100"/>
          <a:sy n="83" d="100"/>
        </p:scale>
        <p:origin x="126" y="270"/>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786"/>
    </p:cViewPr>
  </p:sorter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pPr/>
              <a:t>1/12/2021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pPr/>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b="0" i="0" dirty="0">
                <a:solidFill>
                  <a:srgbClr val="FF0000"/>
                </a:solidFill>
                <a:effectLst/>
                <a:latin typeface="UniversLTStd-LightCn"/>
              </a:rPr>
              <a:t>Todd Maisel</a:t>
            </a:r>
            <a:r>
              <a:rPr lang="en-IN" sz="1800" b="0" i="0" dirty="0">
                <a:solidFill>
                  <a:srgbClr val="242021"/>
                </a:solidFill>
                <a:effectLst/>
                <a:latin typeface="UniversLTStd-LightCn"/>
              </a:rPr>
              <a:t>/</a:t>
            </a:r>
            <a:r>
              <a:rPr lang="en-US" dirty="0">
                <a:latin typeface="Calibri" charset="0"/>
              </a:rPr>
              <a:t>New York Daily News Archive/Getty Images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398907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rPr>
              <a:t>S</a:t>
            </a:r>
            <a:r>
              <a:rPr lang="en-US" dirty="0">
                <a:solidFill>
                  <a:srgbClr val="FF0000"/>
                </a:solidFill>
                <a:latin typeface="Calibri" charset="0"/>
              </a:rPr>
              <a:t>ource</a:t>
            </a:r>
            <a:r>
              <a:rPr lang="en-US" dirty="0">
                <a:latin typeface="Calibri" charset="0"/>
              </a:rPr>
              <a:t>: Bureau of Labor Statistics, 20</a:t>
            </a:r>
            <a:r>
              <a:rPr lang="en-US" dirty="0">
                <a:solidFill>
                  <a:srgbClr val="FF0000"/>
                </a:solidFill>
                <a:latin typeface="Calibri" charset="0"/>
              </a:rPr>
              <a:t>20</a:t>
            </a:r>
            <a:r>
              <a:rPr lang="en-US" dirty="0">
                <a:latin typeface="Calibri" charset="0"/>
              </a:rPr>
              <a:t>.</a:t>
            </a:r>
            <a:br>
              <a:rPr lang="en-US" dirty="0">
                <a:latin typeface="Calibri" charset="0"/>
              </a:rPr>
            </a:br>
            <a:br>
              <a:rPr lang="en-US" dirty="0">
                <a:latin typeface="Calibri" charset="0"/>
              </a:rPr>
            </a:br>
            <a:endParaRPr lang="en-US" dirty="0">
              <a:latin typeface="Calibri" charset="0"/>
            </a:endParaRP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203521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194183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latin typeface="Calibri" charset="0"/>
              </a:rPr>
              <a:t>Sources</a:t>
            </a:r>
            <a:r>
              <a:rPr lang="en-US" dirty="0">
                <a:latin typeface="Calibri" charset="0"/>
              </a:rPr>
              <a:t>: Jonathan Walters, </a:t>
            </a:r>
            <a:r>
              <a:rPr lang="ja-JP" altLang="en-US" dirty="0">
                <a:latin typeface="Calibri" charset="0"/>
              </a:rPr>
              <a:t>“</a:t>
            </a:r>
            <a:r>
              <a:rPr lang="en-US" dirty="0">
                <a:latin typeface="Calibri" charset="0"/>
              </a:rPr>
              <a:t>Richard Ravitch: How Budgets Really Work,</a:t>
            </a:r>
            <a:r>
              <a:rPr lang="ja-JP" altLang="en-US" dirty="0">
                <a:latin typeface="Calibri" charset="0"/>
              </a:rPr>
              <a:t>”</a:t>
            </a:r>
            <a:r>
              <a:rPr lang="en-US" dirty="0">
                <a:latin typeface="Calibri" charset="0"/>
              </a:rPr>
              <a:t> www.governing.com (accessed April 28, 2014); Kimberly L. Nelson, </a:t>
            </a:r>
            <a:r>
              <a:rPr lang="ja-JP" altLang="en-US" dirty="0">
                <a:latin typeface="Calibri" charset="0"/>
              </a:rPr>
              <a:t>“</a:t>
            </a:r>
            <a:r>
              <a:rPr lang="en-US" dirty="0">
                <a:latin typeface="Calibri" charset="0"/>
              </a:rPr>
              <a:t>Municipal Choice </a:t>
            </a:r>
            <a:r>
              <a:rPr lang="en-US" dirty="0">
                <a:solidFill>
                  <a:srgbClr val="FF0000"/>
                </a:solidFill>
                <a:latin typeface="Calibri" charset="0"/>
              </a:rPr>
              <a:t>D</a:t>
            </a:r>
            <a:r>
              <a:rPr lang="en-US" dirty="0">
                <a:latin typeface="Calibri" charset="0"/>
              </a:rPr>
              <a:t>uring a Recession: Bounded Rationality and Innovation,</a:t>
            </a:r>
            <a:r>
              <a:rPr lang="ja-JP" altLang="en-US" dirty="0">
                <a:latin typeface="Calibri" charset="0"/>
              </a:rPr>
              <a:t>”</a:t>
            </a:r>
            <a:r>
              <a:rPr lang="en-US" dirty="0">
                <a:latin typeface="Calibri" charset="0"/>
              </a:rPr>
              <a:t> </a:t>
            </a:r>
            <a:r>
              <a:rPr lang="en-US" i="1" dirty="0">
                <a:latin typeface="Calibri" charset="0"/>
              </a:rPr>
              <a:t>State and Local Government Review </a:t>
            </a:r>
            <a:r>
              <a:rPr lang="en-US" dirty="0">
                <a:latin typeface="Calibri" charset="0"/>
              </a:rPr>
              <a:t>44 (July 2012): 44–63; John Goodman, </a:t>
            </a:r>
            <a:r>
              <a:rPr lang="ja-JP" altLang="en-US" dirty="0">
                <a:latin typeface="Calibri" charset="0"/>
              </a:rPr>
              <a:t>“</a:t>
            </a:r>
            <a:r>
              <a:rPr lang="en-US" dirty="0">
                <a:latin typeface="Calibri" charset="0"/>
              </a:rPr>
              <a:t>Budget Gimmicks Explained: Five Ways States Hide Deficits,</a:t>
            </a:r>
            <a:r>
              <a:rPr lang="ja-JP" altLang="en-US" dirty="0">
                <a:latin typeface="Calibri" charset="0"/>
              </a:rPr>
              <a:t>”</a:t>
            </a:r>
            <a:r>
              <a:rPr lang="en-US" dirty="0">
                <a:latin typeface="Calibri" charset="0"/>
              </a:rPr>
              <a:t> www.stateline.org (accessed June 23, 2011).</a:t>
            </a:r>
            <a:br>
              <a:rPr lang="en-US" dirty="0">
                <a:latin typeface="Calibri" charset="0"/>
              </a:rPr>
            </a:br>
            <a:br>
              <a:rPr lang="en-US" dirty="0">
                <a:latin typeface="Calibri" charset="0"/>
              </a:rPr>
            </a:br>
            <a:endParaRPr lang="en-US" dirty="0">
              <a:latin typeface="Calibri" charset="0"/>
            </a:endParaRP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17394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413653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Bettmann</a:t>
            </a:r>
            <a:r>
              <a:rPr lang="en-US" dirty="0"/>
              <a:t>/CORBIS</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57940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159759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lvl1pPr>
              <a:defRPr sz="3600" b="1"/>
            </a:lvl1pPr>
          </a:lstStyle>
          <a:p>
            <a:r>
              <a:rPr lang="en-US" dirty="0"/>
              <a:t>Click to edit Master title style</a:t>
            </a:r>
          </a:p>
        </p:txBody>
      </p:sp>
      <p:sp>
        <p:nvSpPr>
          <p:cNvPr id="6" name="Picture Placeholder 5"/>
          <p:cNvSpPr>
            <a:spLocks noGrp="1"/>
          </p:cNvSpPr>
          <p:nvPr>
            <p:ph type="pic" sz="quarter" idx="10"/>
          </p:nvPr>
        </p:nvSpPr>
        <p:spPr>
          <a:xfrm>
            <a:off x="5848350" y="4070657"/>
            <a:ext cx="1361768" cy="1808163"/>
          </a:xfrm>
        </p:spPr>
        <p:txBody>
          <a:bodyPr/>
          <a:lstStyle/>
          <a:p>
            <a:r>
              <a:rPr lang="en-US" dirty="0"/>
              <a:t>Click icon to add picture</a:t>
            </a:r>
          </a:p>
        </p:txBody>
      </p:sp>
      <p:sp>
        <p:nvSpPr>
          <p:cNvPr id="10" name="Text Placeholder 9"/>
          <p:cNvSpPr>
            <a:spLocks noGrp="1"/>
          </p:cNvSpPr>
          <p:nvPr>
            <p:ph type="body" sz="quarter" idx="11"/>
          </p:nvPr>
        </p:nvSpPr>
        <p:spPr>
          <a:xfrm>
            <a:off x="838199" y="1517957"/>
            <a:ext cx="5705475" cy="4501843"/>
          </a:xfrm>
        </p:spPr>
        <p:txBody>
          <a:bodyPr/>
          <a:lstStyle>
            <a:lvl1pPr marL="0" marR="0" indent="457200" algn="l" defTabSz="914400" rtl="0" eaLnBrk="0" fontAlgn="base" latinLnBrk="0" hangingPunct="0">
              <a:lnSpc>
                <a:spcPct val="100000"/>
              </a:lnSpc>
              <a:spcBef>
                <a:spcPts val="624"/>
              </a:spcBef>
              <a:spcAft>
                <a:spcPct val="0"/>
              </a:spcAft>
              <a:buClr>
                <a:srgbClr val="004A78"/>
              </a:buClr>
              <a:buSzTx/>
              <a:buFont typeface="Arial" pitchFamily="34" charset="0"/>
              <a:buChar char="•"/>
              <a:tabLst/>
              <a:defRPr sz="1600">
                <a:solidFill>
                  <a:srgbClr val="006298"/>
                </a:solidFill>
                <a:latin typeface="Arial" panose="020B0604020202020204" pitchFamily="34" charset="0"/>
                <a:cs typeface="Arial" panose="020B0604020202020204" pitchFamily="34" charset="0"/>
              </a:defRPr>
            </a:lvl1pPr>
            <a:lvl2pPr marL="1371600" indent="-685800">
              <a:spcBef>
                <a:spcPts val="624"/>
              </a:spcBef>
              <a:buClr>
                <a:srgbClr val="004A78"/>
              </a:buClr>
              <a:buFont typeface="Arial" pitchFamily="34" charset="0"/>
              <a:buChar char="–"/>
              <a:defRPr/>
            </a:lvl2pPr>
          </a:lstStyle>
          <a:p>
            <a:pPr marL="0" marR="0" lvl="0"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a:p>
            <a:pPr marL="685800" marR="0" lvl="1"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p:txBody>
      </p:sp>
      <p:sp>
        <p:nvSpPr>
          <p:cNvPr id="4" name="Table Placeholder 3"/>
          <p:cNvSpPr>
            <a:spLocks noGrp="1"/>
          </p:cNvSpPr>
          <p:nvPr>
            <p:ph type="tbl" sz="quarter" idx="12"/>
          </p:nvPr>
        </p:nvSpPr>
        <p:spPr>
          <a:xfrm>
            <a:off x="8520113" y="1814513"/>
            <a:ext cx="2466975" cy="900112"/>
          </a:xfrm>
        </p:spPr>
        <p:txBody>
          <a:bodyPr/>
          <a:lstStyle/>
          <a:p>
            <a:endParaRPr lang="en-US" dirty="0"/>
          </a:p>
        </p:txBody>
      </p:sp>
      <p:sp>
        <p:nvSpPr>
          <p:cNvPr id="5" name="Media Placeholder 4">
            <a:extLst>
              <a:ext uri="{FF2B5EF4-FFF2-40B4-BE49-F238E27FC236}">
                <a16:creationId xmlns:a16="http://schemas.microsoft.com/office/drawing/2014/main" id="{E50D2460-4BD2-4347-9DDD-C23756ECBF9D}"/>
              </a:ext>
            </a:extLst>
          </p:cNvPr>
          <p:cNvSpPr>
            <a:spLocks noGrp="1"/>
          </p:cNvSpPr>
          <p:nvPr>
            <p:ph type="media" sz="quarter" idx="13"/>
          </p:nvPr>
        </p:nvSpPr>
        <p:spPr>
          <a:xfrm>
            <a:off x="8166100" y="2979738"/>
            <a:ext cx="1198563" cy="1163637"/>
          </a:xfrm>
        </p:spPr>
        <p:txBody>
          <a:bodyPr/>
          <a:lstStyle/>
          <a:p>
            <a:endParaRPr lang="en-US" dirty="0"/>
          </a:p>
        </p:txBody>
      </p:sp>
      <p:sp>
        <p:nvSpPr>
          <p:cNvPr id="9" name="Footer">
            <a:extLst>
              <a:ext uri="{FF2B5EF4-FFF2-40B4-BE49-F238E27FC236}">
                <a16:creationId xmlns:a16="http://schemas.microsoft.com/office/drawing/2014/main" id="{B7CC62F0-8982-4757-9CA2-2277D8C6A775}"/>
              </a:ext>
            </a:extLst>
          </p:cNvPr>
          <p:cNvSpPr txBox="1"/>
          <p:nvPr userDrawn="1"/>
        </p:nvSpPr>
        <p:spPr>
          <a:xfrm>
            <a:off x="2436366" y="6422955"/>
            <a:ext cx="9380496"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
        <p:nvSpPr>
          <p:cNvPr id="7" name="Content Placeholder 6">
            <a:extLst>
              <a:ext uri="{FF2B5EF4-FFF2-40B4-BE49-F238E27FC236}">
                <a16:creationId xmlns:a16="http://schemas.microsoft.com/office/drawing/2014/main" id="{5FA3B574-8073-4F2B-838E-BB2F8DA4C5DD}"/>
              </a:ext>
            </a:extLst>
          </p:cNvPr>
          <p:cNvSpPr>
            <a:spLocks noGrp="1"/>
          </p:cNvSpPr>
          <p:nvPr>
            <p:ph sz="quarter" idx="14"/>
          </p:nvPr>
        </p:nvSpPr>
        <p:spPr>
          <a:xfrm>
            <a:off x="7210425" y="4822825"/>
            <a:ext cx="3309938" cy="67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711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p:nvPr>
        </p:nvSpPr>
        <p:spPr>
          <a:xfrm>
            <a:off x="5158065" y="3083849"/>
            <a:ext cx="5943392" cy="1343006"/>
          </a:xfrm>
        </p:spPr>
        <p:txBody>
          <a:bodyPr anchor="ctr">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endParaRPr lang="en-US" dirty="0"/>
          </a:p>
        </p:txBody>
      </p:sp>
      <p:sp>
        <p:nvSpPr>
          <p:cNvPr id="5" name="Title 4"/>
          <p:cNvSpPr>
            <a:spLocks noGrp="1"/>
          </p:cNvSpPr>
          <p:nvPr>
            <p:ph type="title"/>
          </p:nvPr>
        </p:nvSpPr>
        <p:spPr>
          <a:xfrm>
            <a:off x="5158065" y="2006622"/>
            <a:ext cx="5045478" cy="867221"/>
          </a:xfrm>
        </p:spPr>
        <p:txBody>
          <a:bodyPr/>
          <a:lstStyle>
            <a:lvl1pPr algn="l">
              <a:defRPr sz="4000">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
        <p:nvSpPr>
          <p:cNvPr id="4" name="Content Placeholder 3"/>
          <p:cNvSpPr>
            <a:spLocks noGrp="1"/>
          </p:cNvSpPr>
          <p:nvPr>
            <p:ph sz="quarter" idx="13"/>
          </p:nvPr>
        </p:nvSpPr>
        <p:spPr>
          <a:xfrm>
            <a:off x="2909661" y="6356350"/>
            <a:ext cx="8815898" cy="36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b="1"/>
            </a:lvl1pPr>
          </a:lstStyle>
          <a:p>
            <a:r>
              <a:rPr lang="en-US" dirty="0"/>
              <a:t>Click to edit Master title style</a:t>
            </a:r>
          </a:p>
        </p:txBody>
      </p:sp>
      <p:sp>
        <p:nvSpPr>
          <p:cNvPr id="6" name="Text Placeholder 5"/>
          <p:cNvSpPr>
            <a:spLocks noGrp="1"/>
          </p:cNvSpPr>
          <p:nvPr>
            <p:ph type="body" sz="quarter" idx="15"/>
          </p:nvPr>
        </p:nvSpPr>
        <p:spPr>
          <a:xfrm>
            <a:off x="743576" y="1289683"/>
            <a:ext cx="10711543" cy="4872991"/>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5" name="Foote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b="1"/>
            </a:lvl1pPr>
          </a:lstStyle>
          <a:p>
            <a:r>
              <a:rPr lang="en-US" dirty="0"/>
              <a:t>Click to edit Master title style</a:t>
            </a:r>
          </a:p>
        </p:txBody>
      </p:sp>
      <p:sp>
        <p:nvSpPr>
          <p:cNvPr id="6" name="Text Placeholder 5"/>
          <p:cNvSpPr>
            <a:spLocks noGrp="1"/>
          </p:cNvSpPr>
          <p:nvPr>
            <p:ph type="body" sz="quarter" idx="15"/>
          </p:nvPr>
        </p:nvSpPr>
        <p:spPr>
          <a:xfrm>
            <a:off x="743576" y="1289683"/>
            <a:ext cx="10711543" cy="968325"/>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5" name="Foote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
        <p:nvSpPr>
          <p:cNvPr id="7" name="Text Placeholder 5">
            <a:extLst>
              <a:ext uri="{FF2B5EF4-FFF2-40B4-BE49-F238E27FC236}">
                <a16:creationId xmlns:a16="http://schemas.microsoft.com/office/drawing/2014/main" id="{1A8E3AFB-6170-42D2-8052-DB6D1EFBB046}"/>
              </a:ext>
            </a:extLst>
          </p:cNvPr>
          <p:cNvSpPr>
            <a:spLocks noGrp="1"/>
          </p:cNvSpPr>
          <p:nvPr>
            <p:ph type="body" sz="quarter" idx="16"/>
          </p:nvPr>
        </p:nvSpPr>
        <p:spPr>
          <a:xfrm>
            <a:off x="642257" y="2510461"/>
            <a:ext cx="10711543" cy="968325"/>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4" name="Content Placeholder 3">
            <a:extLst>
              <a:ext uri="{FF2B5EF4-FFF2-40B4-BE49-F238E27FC236}">
                <a16:creationId xmlns:a16="http://schemas.microsoft.com/office/drawing/2014/main" id="{E384460B-486C-4384-B0D6-FC40F79E0F0C}"/>
              </a:ext>
            </a:extLst>
          </p:cNvPr>
          <p:cNvSpPr>
            <a:spLocks noGrp="1"/>
          </p:cNvSpPr>
          <p:nvPr>
            <p:ph sz="quarter" idx="17"/>
          </p:nvPr>
        </p:nvSpPr>
        <p:spPr>
          <a:xfrm>
            <a:off x="742950" y="3757613"/>
            <a:ext cx="10610850" cy="968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3213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B2D1ADEF-9C89-46E8-8946-1EA19A5EDD54}"/>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9" name="Footer">
            <a:extLst>
              <a:ext uri="{FF2B5EF4-FFF2-40B4-BE49-F238E27FC236}">
                <a16:creationId xmlns:a16="http://schemas.microsoft.com/office/drawing/2014/main" id="{6D0D21B3-5028-4147-B920-10D4982EDF54}"/>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Footer">
            <a:extLst>
              <a:ext uri="{FF2B5EF4-FFF2-40B4-BE49-F238E27FC236}">
                <a16:creationId xmlns:a16="http://schemas.microsoft.com/office/drawing/2014/main" id="{BCE4E553-DE67-42FA-BF02-82B3401F8BA8}"/>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AA22B80B-F484-41DA-9374-BD2F955786A3}"/>
              </a:ext>
            </a:extLst>
          </p:cNvPr>
          <p:cNvSpPr txBox="1"/>
          <p:nvPr userDrawn="1"/>
        </p:nvSpPr>
        <p:spPr>
          <a:xfrm>
            <a:off x="2436366" y="6422955"/>
            <a:ext cx="9310157" cy="415498"/>
          </a:xfrm>
          <a:prstGeom prst="rect">
            <a:avLst/>
          </a:prstGeom>
          <a:noFill/>
          <a:effectLst/>
        </p:spPr>
        <p:txBody>
          <a:bodyPr wrap="square" lIns="0" tIns="0" rIns="0" rtlCol="0" anchor="ctr">
            <a:spAutoFit/>
          </a:bodyPr>
          <a:lstStyle/>
          <a:p>
            <a:pPr>
              <a:lnSpc>
                <a:spcPct val="100000"/>
              </a:lnSpc>
              <a:spcBef>
                <a:spcPts val="624"/>
              </a:spcBef>
            </a:pPr>
            <a:r>
              <a:rPr lang="en-US" sz="1200" dirty="0">
                <a:solidFill>
                  <a:srgbClr val="006298"/>
                </a:solidFill>
                <a:latin typeface="Arial" pitchFamily="34" charset="0"/>
                <a:cs typeface="Arial" pitchFamily="34" charset="0"/>
              </a:rPr>
              <a:t>Ann O’M, Bowman | Richard C. Kearney | Carmine P. F. </a:t>
            </a:r>
            <a:r>
              <a:rPr lang="en-US" sz="1200" dirty="0" err="1">
                <a:solidFill>
                  <a:srgbClr val="006298"/>
                </a:solidFill>
                <a:latin typeface="Arial" pitchFamily="34" charset="0"/>
                <a:cs typeface="Arial" pitchFamily="34" charset="0"/>
              </a:rPr>
              <a:t>Scavo</a:t>
            </a:r>
            <a:r>
              <a:rPr lang="en-US" sz="1200" dirty="0">
                <a:solidFill>
                  <a:srgbClr val="006298"/>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18" r:id="rId6"/>
    <p:sldLayoutId id="2147483715" r:id="rId7"/>
    <p:sldLayoutId id="2147483716" r:id="rId8"/>
    <p:sldLayoutId id="2147483719" r:id="rId9"/>
    <p:sldLayoutId id="2147483720" r:id="rId10"/>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sample.ppt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3C38B-5A25-46AD-A26F-E8F075E424B8}"/>
              </a:ext>
            </a:extLst>
          </p:cNvPr>
          <p:cNvSpPr>
            <a:spLocks noGrp="1"/>
          </p:cNvSpPr>
          <p:nvPr>
            <p:ph type="title"/>
          </p:nvPr>
        </p:nvSpPr>
        <p:spPr>
          <a:xfrm>
            <a:off x="6195600" y="1008139"/>
            <a:ext cx="5045478" cy="1640468"/>
          </a:xfrm>
        </p:spPr>
        <p:txBody>
          <a:bodyPr/>
          <a:lstStyle/>
          <a:p>
            <a:pPr algn="ctr"/>
            <a:r>
              <a:rPr lang="en-US" b="0" dirty="0"/>
              <a:t>State and Local Government,</a:t>
            </a:r>
            <a:br>
              <a:rPr lang="en-US" b="0" dirty="0"/>
            </a:br>
            <a:r>
              <a:rPr lang="en-US" b="0" dirty="0"/>
              <a:t>11e</a:t>
            </a:r>
            <a:endParaRPr lang="en-IN" dirty="0"/>
          </a:p>
        </p:txBody>
      </p:sp>
      <p:pic>
        <p:nvPicPr>
          <p:cNvPr id="6" name="Picture Placeholder 7" descr="The front cover of the book titled, ‘State and Local Government,’ Eleventh Edition; by Ann O’M. Bowman, Richard C. Kearney, and Dr. Carmine Scavo. A logo of Cengage Mind tap is there at top center of the cover. The cover shows a photo of the U.S. capitol surrounded by trees.">
            <a:extLst>
              <a:ext uri="{FF2B5EF4-FFF2-40B4-BE49-F238E27FC236}">
                <a16:creationId xmlns:a16="http://schemas.microsoft.com/office/drawing/2014/main" id="{2602D0F9-962E-4EC2-A1C3-7E1A32060008}"/>
              </a:ext>
            </a:extLst>
          </p:cNvPr>
          <p:cNvPicPr>
            <a:picLocks noGrp="1" noChangeAspect="1"/>
          </p:cNvPicPr>
          <p:nvPr>
            <p:ph type="pic" sz="quarter" idx="12"/>
          </p:nvPr>
        </p:nvPicPr>
        <p:blipFill>
          <a:blip r:embed="rId2"/>
          <a:stretch>
            <a:fillRect/>
          </a:stretch>
        </p:blipFill>
        <p:spPr>
          <a:xfrm>
            <a:off x="0" y="0"/>
            <a:ext cx="4861352" cy="6011917"/>
          </a:xfrm>
          <a:prstGeom prst="rect">
            <a:avLst/>
          </a:prstGeom>
        </p:spPr>
      </p:pic>
      <p:sp>
        <p:nvSpPr>
          <p:cNvPr id="2" name="Text Placeholder 1">
            <a:extLst>
              <a:ext uri="{FF2B5EF4-FFF2-40B4-BE49-F238E27FC236}">
                <a16:creationId xmlns:a16="http://schemas.microsoft.com/office/drawing/2014/main" id="{8814D87A-A8A5-4573-AC14-676101ECFEA4}"/>
              </a:ext>
            </a:extLst>
          </p:cNvPr>
          <p:cNvSpPr>
            <a:spLocks noGrp="1"/>
          </p:cNvSpPr>
          <p:nvPr>
            <p:ph type="body" sz="quarter" idx="11"/>
          </p:nvPr>
        </p:nvSpPr>
        <p:spPr>
          <a:xfrm>
            <a:off x="5746643" y="3083848"/>
            <a:ext cx="5943392" cy="1640467"/>
          </a:xfrm>
        </p:spPr>
        <p:txBody>
          <a:bodyPr/>
          <a:lstStyle/>
          <a:p>
            <a:pPr algn="ctr"/>
            <a:r>
              <a:rPr lang="en-US" b="1" dirty="0"/>
              <a:t>Chapter 8: </a:t>
            </a:r>
            <a:r>
              <a:rPr lang="en-US" b="1" u="sng" dirty="0"/>
              <a:t>Public Administration: Budgeting and Service Delivery</a:t>
            </a:r>
            <a:endParaRPr lang="en-IN" b="1" dirty="0"/>
          </a:p>
        </p:txBody>
      </p:sp>
      <p:sp>
        <p:nvSpPr>
          <p:cNvPr id="5" name="Content Placeholder 4">
            <a:extLst>
              <a:ext uri="{FF2B5EF4-FFF2-40B4-BE49-F238E27FC236}">
                <a16:creationId xmlns:a16="http://schemas.microsoft.com/office/drawing/2014/main" id="{DC62D536-38EA-44A1-9A5B-82D342BAF382}"/>
              </a:ext>
            </a:extLst>
          </p:cNvPr>
          <p:cNvSpPr>
            <a:spLocks noGrp="1"/>
          </p:cNvSpPr>
          <p:nvPr>
            <p:ph sz="quarter" idx="13"/>
          </p:nvPr>
        </p:nvSpPr>
        <p:spPr>
          <a:xfrm>
            <a:off x="2425700" y="6423442"/>
            <a:ext cx="9282339" cy="365125"/>
          </a:xfrm>
        </p:spPr>
        <p:txBody>
          <a:bodyPr/>
          <a:lstStyle/>
          <a:p>
            <a:pPr>
              <a:lnSpc>
                <a:spcPct val="100000"/>
              </a:lnSpc>
              <a:spcBef>
                <a:spcPts val="624"/>
              </a:spcBef>
            </a:pPr>
            <a:r>
              <a:rPr lang="en-US" sz="1200" dirty="0">
                <a:solidFill>
                  <a:schemeClr val="bg1"/>
                </a:solidFill>
                <a:latin typeface="Arial" pitchFamily="34" charset="0"/>
                <a:cs typeface="Arial" pitchFamily="34" charset="0"/>
              </a:rPr>
              <a:t>Ann O’M, Bowman | Richard C. Kearney | Carmine P. F. </a:t>
            </a:r>
            <a:r>
              <a:rPr lang="en-US" sz="1200" dirty="0" err="1">
                <a:solidFill>
                  <a:schemeClr val="bg1"/>
                </a:solidFill>
                <a:latin typeface="Arial" pitchFamily="34" charset="0"/>
                <a:cs typeface="Arial" pitchFamily="34" charset="0"/>
              </a:rPr>
              <a:t>Scavo</a:t>
            </a:r>
            <a:r>
              <a:rPr lang="en-US" sz="1200" dirty="0">
                <a:solidFill>
                  <a:schemeClr val="bg1"/>
                </a:solidFill>
                <a:latin typeface="Arial" pitchFamily="34" charset="0"/>
                <a:cs typeface="Arial" pitchFamily="34" charset="0"/>
              </a:rPr>
              <a:t> | State and Local Government, Eleventh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1263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42305A-AAE1-4EFA-9C70-3599FCF46BEB}"/>
              </a:ext>
            </a:extLst>
          </p:cNvPr>
          <p:cNvSpPr>
            <a:spLocks noGrp="1"/>
          </p:cNvSpPr>
          <p:nvPr>
            <p:ph type="title"/>
          </p:nvPr>
        </p:nvSpPr>
        <p:spPr>
          <a:xfrm>
            <a:off x="312420" y="365125"/>
            <a:ext cx="11567160" cy="672105"/>
          </a:xfrm>
        </p:spPr>
        <p:txBody>
          <a:bodyPr/>
          <a:lstStyle/>
          <a:p>
            <a:r>
              <a:rPr lang="en-US" dirty="0"/>
              <a:t>Budgeting in State and Local Governments (2 of 4)</a:t>
            </a:r>
            <a:endParaRPr lang="en-IN" dirty="0"/>
          </a:p>
        </p:txBody>
      </p:sp>
      <p:sp>
        <p:nvSpPr>
          <p:cNvPr id="9" name="Text Placeholder 8">
            <a:extLst>
              <a:ext uri="{FF2B5EF4-FFF2-40B4-BE49-F238E27FC236}">
                <a16:creationId xmlns:a16="http://schemas.microsoft.com/office/drawing/2014/main" id="{F965A050-DC7A-4147-8138-9EF7FBEF9F16}"/>
              </a:ext>
            </a:extLst>
          </p:cNvPr>
          <p:cNvSpPr>
            <a:spLocks noGrp="1"/>
          </p:cNvSpPr>
          <p:nvPr>
            <p:ph type="body" sz="quarter" idx="15"/>
          </p:nvPr>
        </p:nvSpPr>
        <p:spPr/>
        <p:txBody>
          <a:bodyPr/>
          <a:lstStyle/>
          <a:p>
            <a:r>
              <a:rPr lang="en-US" dirty="0"/>
              <a:t>Interest groups</a:t>
            </a:r>
          </a:p>
          <a:p>
            <a:pPr lvl="1"/>
            <a:r>
              <a:rPr lang="en-US" dirty="0"/>
              <a:t>Testify and lobby to get what they want</a:t>
            </a:r>
          </a:p>
          <a:p>
            <a:r>
              <a:rPr lang="en-US" dirty="0"/>
              <a:t>Agencies</a:t>
            </a:r>
          </a:p>
          <a:p>
            <a:pPr lvl="1"/>
            <a:r>
              <a:rPr lang="en-US" dirty="0"/>
              <a:t>Seek political strategies, such as always asking for more money</a:t>
            </a:r>
          </a:p>
          <a:p>
            <a:r>
              <a:rPr lang="en-US" dirty="0"/>
              <a:t>The chief executive</a:t>
            </a:r>
          </a:p>
          <a:p>
            <a:pPr lvl="1"/>
            <a:r>
              <a:rPr lang="en-US" dirty="0"/>
              <a:t>Designs budget to fit priorities</a:t>
            </a:r>
          </a:p>
        </p:txBody>
      </p:sp>
    </p:spTree>
    <p:extLst>
      <p:ext uri="{BB962C8B-B14F-4D97-AF65-F5344CB8AC3E}">
        <p14:creationId xmlns:p14="http://schemas.microsoft.com/office/powerpoint/2010/main" val="64055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4CD5-0DE3-4D9D-8824-9AC487D26CB1}"/>
              </a:ext>
            </a:extLst>
          </p:cNvPr>
          <p:cNvSpPr>
            <a:spLocks noGrp="1"/>
          </p:cNvSpPr>
          <p:nvPr>
            <p:ph type="title"/>
          </p:nvPr>
        </p:nvSpPr>
        <p:spPr>
          <a:xfrm>
            <a:off x="312420" y="365125"/>
            <a:ext cx="11567160" cy="672105"/>
          </a:xfrm>
        </p:spPr>
        <p:txBody>
          <a:bodyPr/>
          <a:lstStyle/>
          <a:p>
            <a:r>
              <a:rPr lang="en-US" dirty="0"/>
              <a:t>Budgeting in State and Local Governments (3 of 4)</a:t>
            </a:r>
            <a:endParaRPr lang="en-IN" dirty="0"/>
          </a:p>
        </p:txBody>
      </p:sp>
      <p:sp>
        <p:nvSpPr>
          <p:cNvPr id="3" name="Text Placeholder 2">
            <a:extLst>
              <a:ext uri="{FF2B5EF4-FFF2-40B4-BE49-F238E27FC236}">
                <a16:creationId xmlns:a16="http://schemas.microsoft.com/office/drawing/2014/main" id="{D653F688-6391-4E04-B67E-49194556E623}"/>
              </a:ext>
            </a:extLst>
          </p:cNvPr>
          <p:cNvSpPr>
            <a:spLocks noGrp="1"/>
          </p:cNvSpPr>
          <p:nvPr>
            <p:ph type="body" sz="quarter" idx="15"/>
          </p:nvPr>
        </p:nvSpPr>
        <p:spPr/>
        <p:txBody>
          <a:bodyPr/>
          <a:lstStyle/>
          <a:p>
            <a:r>
              <a:rPr lang="en-US" dirty="0"/>
              <a:t>The legislature</a:t>
            </a:r>
          </a:p>
          <a:p>
            <a:pPr lvl="1"/>
            <a:r>
              <a:rPr lang="en-US" dirty="0"/>
              <a:t>Modifies the initiatives of the chief executive</a:t>
            </a:r>
          </a:p>
          <a:p>
            <a:pPr lvl="1"/>
            <a:r>
              <a:rPr lang="en-US" dirty="0"/>
              <a:t>Reviews agency demands</a:t>
            </a:r>
          </a:p>
          <a:p>
            <a:pPr lvl="1"/>
            <a:r>
              <a:rPr lang="en-US" dirty="0"/>
              <a:t>Responds to constituents’ desires</a:t>
            </a:r>
          </a:p>
        </p:txBody>
      </p:sp>
    </p:spTree>
    <p:extLst>
      <p:ext uri="{BB962C8B-B14F-4D97-AF65-F5344CB8AC3E}">
        <p14:creationId xmlns:p14="http://schemas.microsoft.com/office/powerpoint/2010/main" val="165294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567F-6AE7-45FF-B11E-EB97940918F9}"/>
              </a:ext>
            </a:extLst>
          </p:cNvPr>
          <p:cNvSpPr>
            <a:spLocks noGrp="1"/>
          </p:cNvSpPr>
          <p:nvPr>
            <p:ph type="title"/>
          </p:nvPr>
        </p:nvSpPr>
        <p:spPr>
          <a:xfrm>
            <a:off x="312420" y="365125"/>
            <a:ext cx="11567160" cy="672105"/>
          </a:xfrm>
        </p:spPr>
        <p:txBody>
          <a:bodyPr/>
          <a:lstStyle/>
          <a:p>
            <a:r>
              <a:rPr lang="en-US" dirty="0"/>
              <a:t>Budgeting in State and Local Governments (4 of 4)</a:t>
            </a:r>
            <a:endParaRPr lang="en-IN" dirty="0"/>
          </a:p>
        </p:txBody>
      </p:sp>
      <p:sp>
        <p:nvSpPr>
          <p:cNvPr id="3" name="Text Placeholder 2">
            <a:extLst>
              <a:ext uri="{FF2B5EF4-FFF2-40B4-BE49-F238E27FC236}">
                <a16:creationId xmlns:a16="http://schemas.microsoft.com/office/drawing/2014/main" id="{062F0EE1-F502-4451-9EBF-EE454B462FAF}"/>
              </a:ext>
            </a:extLst>
          </p:cNvPr>
          <p:cNvSpPr>
            <a:spLocks noGrp="1"/>
          </p:cNvSpPr>
          <p:nvPr>
            <p:ph type="body" sz="quarter" idx="15"/>
          </p:nvPr>
        </p:nvSpPr>
        <p:spPr/>
        <p:txBody>
          <a:bodyPr/>
          <a:lstStyle/>
          <a:p>
            <a:r>
              <a:rPr lang="en-US" dirty="0"/>
              <a:t>Pervasive Incrementalism</a:t>
            </a:r>
          </a:p>
          <a:p>
            <a:r>
              <a:rPr lang="en-US" dirty="0"/>
              <a:t>Types of Budgets</a:t>
            </a:r>
          </a:p>
          <a:p>
            <a:pPr lvl="1"/>
            <a:r>
              <a:rPr lang="en-US" dirty="0"/>
              <a:t>Control Through Line Item Budgets</a:t>
            </a:r>
          </a:p>
          <a:p>
            <a:pPr lvl="1"/>
            <a:r>
              <a:rPr lang="en-US" dirty="0"/>
              <a:t>Budgeting for Performance</a:t>
            </a:r>
          </a:p>
          <a:p>
            <a:pPr lvl="2"/>
            <a:r>
              <a:rPr lang="en-US" b="1" dirty="0"/>
              <a:t>Zero-based budgeting</a:t>
            </a:r>
          </a:p>
          <a:p>
            <a:pPr lvl="1"/>
            <a:r>
              <a:rPr lang="en-US" dirty="0"/>
              <a:t>Capital Budgets</a:t>
            </a:r>
          </a:p>
        </p:txBody>
      </p:sp>
    </p:spTree>
    <p:extLst>
      <p:ext uri="{BB962C8B-B14F-4D97-AF65-F5344CB8AC3E}">
        <p14:creationId xmlns:p14="http://schemas.microsoft.com/office/powerpoint/2010/main" val="115229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677E7-2F5D-4937-8E75-699E4062E498}"/>
              </a:ext>
            </a:extLst>
          </p:cNvPr>
          <p:cNvSpPr>
            <a:spLocks noGrp="1"/>
          </p:cNvSpPr>
          <p:nvPr>
            <p:ph type="title"/>
          </p:nvPr>
        </p:nvSpPr>
        <p:spPr/>
        <p:txBody>
          <a:bodyPr/>
          <a:lstStyle/>
          <a:p>
            <a:r>
              <a:rPr lang="en-US" dirty="0"/>
              <a:t>Coping Strategies to Balance</a:t>
            </a:r>
            <a:br>
              <a:rPr lang="en-US" dirty="0"/>
            </a:br>
            <a:r>
              <a:rPr lang="en-US" dirty="0"/>
              <a:t>an Unbalanced Budget</a:t>
            </a:r>
            <a:endParaRPr lang="en-IN" dirty="0"/>
          </a:p>
        </p:txBody>
      </p:sp>
      <p:pic>
        <p:nvPicPr>
          <p:cNvPr id="3" name="Picture Placeholder 2" descr="A column chart shows revenue enhancement and spending reduction strategies.&#10;Revenue Enhancement Strategies&#10;(bullet) Hike taxes or fees.&#10;(bullet) Borrow from employee pension funds.&#10;(bullet) Borrow from next year’s anticipated revenues.&#10;(bullet) Assume extra new revenues from a prosperous tax year.&#10;(bullet) Sell excess land, buildings, or other assets.&#10;(bullet) Aggressively collect delinquent tax payments.&#10;Spending Reductions&#10;(bullet) Postpone infrastructure and equipment maintenance.&#10;(bullet) Exempt certain costs or projects from the operating budget by creating an “off-budget”.&#10;(bullet) Reduce spending across the board.&#10;(bullet) Reduce services.&#10;(bullet) Impose a hiring freeze, unpaid furlough, or travel restrictions.&#10;(bullet) Refuse to transfer promised funds to local governments (a version of “shift-and-shaft federalism” that imposes new and unforeseen costs of local governments).&#10;(bullet) Use volunteers to perform appropriate jobs.&#10;(bullet) Reduce contributions to employee health care or pensions.&#10;(bullet) Shift state expenditures to local governments.&#10;(bullet) Privatize a public service. ">
            <a:extLst>
              <a:ext uri="{FF2B5EF4-FFF2-40B4-BE49-F238E27FC236}">
                <a16:creationId xmlns:a16="http://schemas.microsoft.com/office/drawing/2014/main" id="{BDC5876F-8EDB-4D0F-B0BA-5E06F9507F3A}"/>
              </a:ext>
            </a:extLst>
          </p:cNvPr>
          <p:cNvPicPr>
            <a:picLocks noGrp="1" noChangeAspect="1"/>
          </p:cNvPicPr>
          <p:nvPr>
            <p:ph type="pic" sz="quarter" idx="10"/>
          </p:nvPr>
        </p:nvPicPr>
        <p:blipFill>
          <a:blip r:embed="rId3"/>
          <a:stretch>
            <a:fillRect/>
          </a:stretch>
        </p:blipFill>
        <p:spPr>
          <a:xfrm>
            <a:off x="2002655" y="1362078"/>
            <a:ext cx="8186691" cy="4743446"/>
          </a:xfrm>
        </p:spPr>
      </p:pic>
    </p:spTree>
    <p:extLst>
      <p:ext uri="{BB962C8B-B14F-4D97-AF65-F5344CB8AC3E}">
        <p14:creationId xmlns:p14="http://schemas.microsoft.com/office/powerpoint/2010/main" val="66436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Human Resource Policy in State and Local Governments (1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The Merit System</a:t>
            </a:r>
          </a:p>
          <a:p>
            <a:pPr lvl="1"/>
            <a:r>
              <a:rPr lang="en-US" b="1" dirty="0"/>
              <a:t>Neutral competence</a:t>
            </a:r>
            <a:r>
              <a:rPr lang="en-US" dirty="0"/>
              <a:t>: Primary criterion for obtaining government jobs</a:t>
            </a:r>
          </a:p>
          <a:p>
            <a:pPr lvl="1"/>
            <a:r>
              <a:rPr lang="en-US" b="1" dirty="0"/>
              <a:t>Merit system </a:t>
            </a:r>
            <a:r>
              <a:rPr lang="en-US" dirty="0"/>
              <a:t>has had mixed results</a:t>
            </a:r>
          </a:p>
          <a:p>
            <a:r>
              <a:rPr lang="en-US" dirty="0"/>
              <a:t>The Merit System</a:t>
            </a:r>
          </a:p>
          <a:p>
            <a:r>
              <a:rPr lang="en-US" dirty="0"/>
              <a:t>State and Local Advances</a:t>
            </a:r>
          </a:p>
          <a:p>
            <a:pPr lvl="1"/>
            <a:r>
              <a:rPr lang="en-US" dirty="0"/>
              <a:t>State and local personnel systems are improving</a:t>
            </a:r>
          </a:p>
          <a:p>
            <a:pPr lvl="1"/>
            <a:r>
              <a:rPr lang="en-US" dirty="0"/>
              <a:t>Making executive branch more efficient</a:t>
            </a:r>
          </a:p>
          <a:p>
            <a:pPr lvl="1"/>
            <a:r>
              <a:rPr lang="en-US" dirty="0"/>
              <a:t>Using new methods</a:t>
            </a:r>
          </a:p>
        </p:txBody>
      </p:sp>
    </p:spTree>
    <p:extLst>
      <p:ext uri="{BB962C8B-B14F-4D97-AF65-F5344CB8AC3E}">
        <p14:creationId xmlns:p14="http://schemas.microsoft.com/office/powerpoint/2010/main" val="142516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152F-A174-4209-AAB0-612DA83FBEDB}"/>
              </a:ext>
            </a:extLst>
          </p:cNvPr>
          <p:cNvSpPr>
            <a:spLocks noGrp="1"/>
          </p:cNvSpPr>
          <p:nvPr>
            <p:ph type="title"/>
          </p:nvPr>
        </p:nvSpPr>
        <p:spPr/>
        <p:txBody>
          <a:bodyPr/>
          <a:lstStyle/>
          <a:p>
            <a:r>
              <a:rPr lang="en-US" dirty="0"/>
              <a:t>Human Resource Policy in State </a:t>
            </a:r>
            <a:br>
              <a:rPr lang="en-US" dirty="0"/>
            </a:br>
            <a:r>
              <a:rPr lang="en-US" dirty="0"/>
              <a:t>and Local Governments (2 of 2)</a:t>
            </a:r>
            <a:endParaRPr lang="en-IN" dirty="0"/>
          </a:p>
        </p:txBody>
      </p:sp>
      <p:sp>
        <p:nvSpPr>
          <p:cNvPr id="3" name="Text Placeholder 2">
            <a:extLst>
              <a:ext uri="{FF2B5EF4-FFF2-40B4-BE49-F238E27FC236}">
                <a16:creationId xmlns:a16="http://schemas.microsoft.com/office/drawing/2014/main" id="{C5555FA4-31CF-4C70-BFD1-18F5FD8F7B75}"/>
              </a:ext>
            </a:extLst>
          </p:cNvPr>
          <p:cNvSpPr>
            <a:spLocks noGrp="1"/>
          </p:cNvSpPr>
          <p:nvPr>
            <p:ph type="body" sz="quarter" idx="15"/>
          </p:nvPr>
        </p:nvSpPr>
        <p:spPr/>
        <p:txBody>
          <a:bodyPr/>
          <a:lstStyle/>
          <a:p>
            <a:r>
              <a:rPr lang="en-US" dirty="0"/>
              <a:t>The Merit System (cont.)</a:t>
            </a:r>
          </a:p>
          <a:p>
            <a:r>
              <a:rPr lang="en-US" dirty="0"/>
              <a:t>Merit System Controversies</a:t>
            </a:r>
          </a:p>
          <a:p>
            <a:pPr lvl="1"/>
            <a:r>
              <a:rPr lang="en-US" dirty="0"/>
              <a:t>Representative Bureaucracy</a:t>
            </a:r>
          </a:p>
          <a:p>
            <a:pPr lvl="1"/>
            <a:r>
              <a:rPr lang="en-US" dirty="0"/>
              <a:t>Sexual Harassment</a:t>
            </a:r>
          </a:p>
          <a:p>
            <a:pPr lvl="1"/>
            <a:r>
              <a:rPr lang="en-US" dirty="0"/>
              <a:t>Unions</a:t>
            </a:r>
          </a:p>
        </p:txBody>
      </p:sp>
    </p:spTree>
    <p:extLst>
      <p:ext uri="{BB962C8B-B14F-4D97-AF65-F5344CB8AC3E}">
        <p14:creationId xmlns:p14="http://schemas.microsoft.com/office/powerpoint/2010/main" val="184168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3C6941-8E3A-41A9-8DB1-73D07156137F}"/>
              </a:ext>
            </a:extLst>
          </p:cNvPr>
          <p:cNvSpPr>
            <a:spLocks noGrp="1"/>
          </p:cNvSpPr>
          <p:nvPr>
            <p:ph type="title"/>
          </p:nvPr>
        </p:nvSpPr>
        <p:spPr>
          <a:xfrm>
            <a:off x="1316182" y="365125"/>
            <a:ext cx="9559636" cy="672105"/>
          </a:xfrm>
        </p:spPr>
        <p:txBody>
          <a:bodyPr/>
          <a:lstStyle/>
          <a:p>
            <a:r>
              <a:rPr lang="en-US" dirty="0"/>
              <a:t>Public Employee Collective Bargaining Rights in the States</a:t>
            </a:r>
            <a:endParaRPr lang="en-IN" dirty="0"/>
          </a:p>
        </p:txBody>
      </p:sp>
      <p:pic>
        <p:nvPicPr>
          <p:cNvPr id="3" name="Picture Placeholder 2" descr="A map of the United States shows collective bargaining policy. The data are as follows:&#10;No Collective Bargaining: Arizona, Oklahoma, Arkansas, Louisiana, Mississippi, Tennessee, Virginia, North Carolina, and South Carolina.&#10;Partial: Idaho, Wyoming, Nevada, Utah, Colorado, Texas, Wisconsin, Indiana, Kentucky, Alabama, Georgia, Washington D C, and Maryland.&#10;Comprehensive: Washington, Oregon, California, Montana, New Mexico, North Dakota, South Dakota, Nebraska, Kansas, Minnesota, Iowa, Missouri, Illinois, Michigan, Ohio, West Virginia, Pennsylvania, New York, Delaware, New Jersey, Cincinnati, Rhode Island, Massachusetts, Vermont, New Hampshire, Maine, Florida, Alaska, and Hawaii.">
            <a:extLst>
              <a:ext uri="{FF2B5EF4-FFF2-40B4-BE49-F238E27FC236}">
                <a16:creationId xmlns:a16="http://schemas.microsoft.com/office/drawing/2014/main" id="{6C20BF6D-FADD-45F2-BE64-97F1747A78CD}"/>
              </a:ext>
            </a:extLst>
          </p:cNvPr>
          <p:cNvPicPr>
            <a:picLocks noGrp="1" noChangeAspect="1"/>
          </p:cNvPicPr>
          <p:nvPr>
            <p:ph type="pic" sz="quarter" idx="10"/>
          </p:nvPr>
        </p:nvPicPr>
        <p:blipFill>
          <a:blip r:embed="rId2"/>
          <a:stretch>
            <a:fillRect/>
          </a:stretch>
        </p:blipFill>
        <p:spPr>
          <a:xfrm>
            <a:off x="2470149" y="1354656"/>
            <a:ext cx="7251702" cy="4632163"/>
          </a:xfrm>
        </p:spPr>
      </p:pic>
    </p:spTree>
    <p:extLst>
      <p:ext uri="{BB962C8B-B14F-4D97-AF65-F5344CB8AC3E}">
        <p14:creationId xmlns:p14="http://schemas.microsoft.com/office/powerpoint/2010/main" val="360154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3C6941-8E3A-41A9-8DB1-73D07156137F}"/>
              </a:ext>
            </a:extLst>
          </p:cNvPr>
          <p:cNvSpPr>
            <a:spLocks noGrp="1"/>
          </p:cNvSpPr>
          <p:nvPr>
            <p:ph type="title"/>
          </p:nvPr>
        </p:nvSpPr>
        <p:spPr/>
        <p:txBody>
          <a:bodyPr/>
          <a:lstStyle/>
          <a:p>
            <a:r>
              <a:rPr lang="en-US" dirty="0"/>
              <a:t>Local sanitation workers on strike in Illinois</a:t>
            </a:r>
            <a:endParaRPr lang="en-IN" dirty="0"/>
          </a:p>
        </p:txBody>
      </p:sp>
      <p:pic>
        <p:nvPicPr>
          <p:cNvPr id="3" name="Picture Placeholder 2" descr="A photo shows a group of sanitation workers holding placards during a protest in Illinois.">
            <a:extLst>
              <a:ext uri="{FF2B5EF4-FFF2-40B4-BE49-F238E27FC236}">
                <a16:creationId xmlns:a16="http://schemas.microsoft.com/office/drawing/2014/main" id="{2DA15061-259C-4E6B-B516-2CE4D7058D09}"/>
              </a:ext>
            </a:extLst>
          </p:cNvPr>
          <p:cNvPicPr>
            <a:picLocks noGrp="1" noChangeAspect="1"/>
          </p:cNvPicPr>
          <p:nvPr>
            <p:ph type="pic" sz="quarter" idx="10"/>
          </p:nvPr>
        </p:nvPicPr>
        <p:blipFill>
          <a:blip r:embed="rId3"/>
          <a:stretch>
            <a:fillRect/>
          </a:stretch>
        </p:blipFill>
        <p:spPr>
          <a:xfrm>
            <a:off x="2483076" y="1343476"/>
            <a:ext cx="7225849" cy="4885751"/>
          </a:xfrm>
        </p:spPr>
      </p:pic>
    </p:spTree>
    <p:extLst>
      <p:ext uri="{BB962C8B-B14F-4D97-AF65-F5344CB8AC3E}">
        <p14:creationId xmlns:p14="http://schemas.microsoft.com/office/powerpoint/2010/main" val="26778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4F524-E8E5-4149-876F-894F09E6A22A}"/>
              </a:ext>
            </a:extLst>
          </p:cNvPr>
          <p:cNvSpPr>
            <a:spLocks noGrp="1"/>
          </p:cNvSpPr>
          <p:nvPr>
            <p:ph type="title"/>
          </p:nvPr>
        </p:nvSpPr>
        <p:spPr/>
        <p:txBody>
          <a:bodyPr/>
          <a:lstStyle/>
          <a:p>
            <a:r>
              <a:rPr lang="en-US" dirty="0"/>
              <a:t>The Politics of Bureaucracy</a:t>
            </a:r>
            <a:endParaRPr lang="en-IN" dirty="0"/>
          </a:p>
        </p:txBody>
      </p:sp>
      <p:sp>
        <p:nvSpPr>
          <p:cNvPr id="9" name="Text Placeholder 8">
            <a:extLst>
              <a:ext uri="{FF2B5EF4-FFF2-40B4-BE49-F238E27FC236}">
                <a16:creationId xmlns:a16="http://schemas.microsoft.com/office/drawing/2014/main" id="{E1AA386E-684C-4C77-AF9D-49CD38265541}"/>
              </a:ext>
            </a:extLst>
          </p:cNvPr>
          <p:cNvSpPr>
            <a:spLocks noGrp="1"/>
          </p:cNvSpPr>
          <p:nvPr>
            <p:ph type="body" sz="quarter" idx="15"/>
          </p:nvPr>
        </p:nvSpPr>
        <p:spPr/>
        <p:txBody>
          <a:bodyPr/>
          <a:lstStyle/>
          <a:p>
            <a:r>
              <a:rPr lang="en-US" dirty="0"/>
              <a:t>Joining Administration and Politics</a:t>
            </a:r>
          </a:p>
          <a:p>
            <a:pPr lvl="1"/>
            <a:r>
              <a:rPr lang="en-US" dirty="0"/>
              <a:t>Bureaucrats are involved in public policy making.</a:t>
            </a:r>
          </a:p>
          <a:p>
            <a:pPr lvl="1"/>
            <a:r>
              <a:rPr lang="en-US" dirty="0"/>
              <a:t>Civil servants have considerable </a:t>
            </a:r>
            <a:r>
              <a:rPr lang="en-US" b="1" dirty="0"/>
              <a:t>bureaucratic discretion.</a:t>
            </a:r>
          </a:p>
          <a:p>
            <a:pPr lvl="1"/>
            <a:r>
              <a:rPr lang="en-US" dirty="0"/>
              <a:t>Success of public policy depends on administrators.</a:t>
            </a:r>
          </a:p>
          <a:p>
            <a:pPr lvl="1"/>
            <a:r>
              <a:rPr lang="en-US" dirty="0"/>
              <a:t>Power is derived from knowledge, expertise, information, and discretionary authority.</a:t>
            </a:r>
          </a:p>
        </p:txBody>
      </p:sp>
    </p:spTree>
    <p:extLst>
      <p:ext uri="{BB962C8B-B14F-4D97-AF65-F5344CB8AC3E}">
        <p14:creationId xmlns:p14="http://schemas.microsoft.com/office/powerpoint/2010/main" val="393955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FB52-72E3-4A72-87C1-A550A095DFDB}"/>
              </a:ext>
            </a:extLst>
          </p:cNvPr>
          <p:cNvSpPr>
            <a:spLocks noGrp="1"/>
          </p:cNvSpPr>
          <p:nvPr>
            <p:ph type="title"/>
          </p:nvPr>
        </p:nvSpPr>
        <p:spPr/>
        <p:txBody>
          <a:bodyPr/>
          <a:lstStyle/>
          <a:p>
            <a:r>
              <a:rPr lang="en-US" dirty="0"/>
              <a:t>New Public Management (1 of 2)</a:t>
            </a:r>
            <a:endParaRPr lang="en-IN" dirty="0"/>
          </a:p>
        </p:txBody>
      </p:sp>
      <p:sp>
        <p:nvSpPr>
          <p:cNvPr id="3" name="Text Placeholder 2">
            <a:extLst>
              <a:ext uri="{FF2B5EF4-FFF2-40B4-BE49-F238E27FC236}">
                <a16:creationId xmlns:a16="http://schemas.microsoft.com/office/drawing/2014/main" id="{0A868A16-7847-43D5-9E36-A5BB22F98BA3}"/>
              </a:ext>
            </a:extLst>
          </p:cNvPr>
          <p:cNvSpPr>
            <a:spLocks noGrp="1"/>
          </p:cNvSpPr>
          <p:nvPr>
            <p:ph type="body" sz="quarter" idx="15"/>
          </p:nvPr>
        </p:nvSpPr>
        <p:spPr/>
        <p:txBody>
          <a:bodyPr/>
          <a:lstStyle/>
          <a:p>
            <a:r>
              <a:rPr lang="en-US" b="1" dirty="0"/>
              <a:t>New Public Management (NPM)</a:t>
            </a:r>
            <a:r>
              <a:rPr lang="en-US" dirty="0"/>
              <a:t>: The argument that government should manage for results, through entrepreneurial activity, privatization, and improvements in efficiency and effectiveness.</a:t>
            </a:r>
          </a:p>
        </p:txBody>
      </p:sp>
    </p:spTree>
    <p:extLst>
      <p:ext uri="{BB962C8B-B14F-4D97-AF65-F5344CB8AC3E}">
        <p14:creationId xmlns:p14="http://schemas.microsoft.com/office/powerpoint/2010/main" val="232083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815F23-2299-4BDF-94A8-00E963CF1BA8}"/>
              </a:ext>
            </a:extLst>
          </p:cNvPr>
          <p:cNvSpPr>
            <a:spLocks noGrp="1"/>
          </p:cNvSpPr>
          <p:nvPr>
            <p:ph type="title"/>
          </p:nvPr>
        </p:nvSpPr>
        <p:spPr>
          <a:xfrm>
            <a:off x="838200" y="365125"/>
            <a:ext cx="10515600" cy="900112"/>
          </a:xfrm>
        </p:spPr>
        <p:txBody>
          <a:bodyPr/>
          <a:lstStyle/>
          <a:p>
            <a:r>
              <a:rPr lang="en-US" dirty="0"/>
              <a:t>A firefighter rescues a boy after an auto accident</a:t>
            </a:r>
            <a:endParaRPr lang="en-IN" dirty="0"/>
          </a:p>
        </p:txBody>
      </p:sp>
      <p:pic>
        <p:nvPicPr>
          <p:cNvPr id="3" name="Picture Placeholder 2" descr="A photo shows a firefighter carrying a toddler, who is still in his car seat, at a scene of an accident.">
            <a:extLst>
              <a:ext uri="{FF2B5EF4-FFF2-40B4-BE49-F238E27FC236}">
                <a16:creationId xmlns:a16="http://schemas.microsoft.com/office/drawing/2014/main" id="{4E5EDE5E-635F-418B-9EDF-2707B5255BD5}"/>
              </a:ext>
            </a:extLst>
          </p:cNvPr>
          <p:cNvPicPr>
            <a:picLocks noGrp="1" noChangeAspect="1"/>
          </p:cNvPicPr>
          <p:nvPr>
            <p:ph type="pic" sz="quarter" idx="10"/>
          </p:nvPr>
        </p:nvPicPr>
        <p:blipFill>
          <a:blip r:embed="rId3"/>
          <a:stretch>
            <a:fillRect/>
          </a:stretch>
        </p:blipFill>
        <p:spPr>
          <a:xfrm>
            <a:off x="3660018" y="1455873"/>
            <a:ext cx="4871964" cy="3946254"/>
          </a:xfrm>
        </p:spPr>
      </p:pic>
    </p:spTree>
    <p:extLst>
      <p:ext uri="{BB962C8B-B14F-4D97-AF65-F5344CB8AC3E}">
        <p14:creationId xmlns:p14="http://schemas.microsoft.com/office/powerpoint/2010/main" val="3777137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D917-1F72-4844-8962-1EE987027424}"/>
              </a:ext>
            </a:extLst>
          </p:cNvPr>
          <p:cNvSpPr>
            <a:spLocks noGrp="1"/>
          </p:cNvSpPr>
          <p:nvPr>
            <p:ph type="title"/>
          </p:nvPr>
        </p:nvSpPr>
        <p:spPr/>
        <p:txBody>
          <a:bodyPr/>
          <a:lstStyle/>
          <a:p>
            <a:r>
              <a:rPr lang="en-US" dirty="0"/>
              <a:t>New Public Management (2 of 2)</a:t>
            </a:r>
            <a:endParaRPr lang="en-IN" dirty="0"/>
          </a:p>
        </p:txBody>
      </p:sp>
      <p:sp>
        <p:nvSpPr>
          <p:cNvPr id="3" name="Text Placeholder 2">
            <a:extLst>
              <a:ext uri="{FF2B5EF4-FFF2-40B4-BE49-F238E27FC236}">
                <a16:creationId xmlns:a16="http://schemas.microsoft.com/office/drawing/2014/main" id="{0EB10462-D020-4AA5-9E4C-96B35931ADB0}"/>
              </a:ext>
            </a:extLst>
          </p:cNvPr>
          <p:cNvSpPr>
            <a:spLocks noGrp="1"/>
          </p:cNvSpPr>
          <p:nvPr>
            <p:ph type="body" sz="quarter" idx="15"/>
          </p:nvPr>
        </p:nvSpPr>
        <p:spPr/>
        <p:txBody>
          <a:bodyPr/>
          <a:lstStyle/>
          <a:p>
            <a:r>
              <a:rPr lang="en-US" dirty="0"/>
              <a:t>Alternative Service Delivery Mechanisms</a:t>
            </a:r>
          </a:p>
          <a:p>
            <a:pPr lvl="1"/>
            <a:r>
              <a:rPr lang="en-US" dirty="0"/>
              <a:t>Intergovernmental Cooperation</a:t>
            </a:r>
          </a:p>
          <a:p>
            <a:pPr lvl="1"/>
            <a:r>
              <a:rPr lang="en-US" dirty="0"/>
              <a:t>Coproduction</a:t>
            </a:r>
          </a:p>
          <a:p>
            <a:pPr lvl="1"/>
            <a:r>
              <a:rPr lang="en-US" dirty="0"/>
              <a:t>Privatization</a:t>
            </a:r>
          </a:p>
          <a:p>
            <a:pPr lvl="2"/>
            <a:r>
              <a:rPr lang="en-US" dirty="0"/>
              <a:t>Shift state and local services to the private sector.</a:t>
            </a:r>
          </a:p>
          <a:p>
            <a:pPr lvl="2"/>
            <a:r>
              <a:rPr lang="en-US" dirty="0"/>
              <a:t>The belief is that privatization will save money.</a:t>
            </a:r>
          </a:p>
          <a:p>
            <a:pPr lvl="2"/>
            <a:r>
              <a:rPr lang="en-US" dirty="0"/>
              <a:t>Some state and local governments attempt competition among private businesses.</a:t>
            </a:r>
          </a:p>
          <a:p>
            <a:pPr lvl="2"/>
            <a:r>
              <a:rPr lang="en-US" dirty="0"/>
              <a:t>Results have been mixed.</a:t>
            </a:r>
          </a:p>
        </p:txBody>
      </p:sp>
    </p:spTree>
    <p:extLst>
      <p:ext uri="{BB962C8B-B14F-4D97-AF65-F5344CB8AC3E}">
        <p14:creationId xmlns:p14="http://schemas.microsoft.com/office/powerpoint/2010/main" val="198316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371E-B2C1-4905-B21D-32557D317377}"/>
              </a:ext>
            </a:extLst>
          </p:cNvPr>
          <p:cNvSpPr>
            <a:spLocks noGrp="1"/>
          </p:cNvSpPr>
          <p:nvPr>
            <p:ph type="title"/>
          </p:nvPr>
        </p:nvSpPr>
        <p:spPr/>
        <p:txBody>
          <a:bodyPr/>
          <a:lstStyle/>
          <a:p>
            <a:r>
              <a:rPr lang="en-US" dirty="0"/>
              <a:t>The Quality of Public Administration</a:t>
            </a:r>
            <a:endParaRPr lang="en-IN" dirty="0"/>
          </a:p>
        </p:txBody>
      </p:sp>
      <p:sp>
        <p:nvSpPr>
          <p:cNvPr id="3" name="Text Placeholder 2">
            <a:extLst>
              <a:ext uri="{FF2B5EF4-FFF2-40B4-BE49-F238E27FC236}">
                <a16:creationId xmlns:a16="http://schemas.microsoft.com/office/drawing/2014/main" id="{CFB5783C-8F5C-4E5F-A26C-C4D1DDD4421D}"/>
              </a:ext>
            </a:extLst>
          </p:cNvPr>
          <p:cNvSpPr>
            <a:spLocks noGrp="1"/>
          </p:cNvSpPr>
          <p:nvPr>
            <p:ph type="body" sz="quarter" idx="15"/>
          </p:nvPr>
        </p:nvSpPr>
        <p:spPr/>
        <p:txBody>
          <a:bodyPr/>
          <a:lstStyle/>
          <a:p>
            <a:r>
              <a:rPr lang="en-US" dirty="0"/>
              <a:t>Quality has improved</a:t>
            </a:r>
          </a:p>
          <a:p>
            <a:r>
              <a:rPr lang="en-US" dirty="0"/>
              <a:t>Doing better at managing money, people, infrastructure, and information</a:t>
            </a:r>
          </a:p>
          <a:p>
            <a:r>
              <a:rPr lang="en-US" dirty="0"/>
              <a:t>In partnership with private sector, able to achieve more</a:t>
            </a:r>
          </a:p>
        </p:txBody>
      </p:sp>
    </p:spTree>
    <p:extLst>
      <p:ext uri="{BB962C8B-B14F-4D97-AF65-F5344CB8AC3E}">
        <p14:creationId xmlns:p14="http://schemas.microsoft.com/office/powerpoint/2010/main" val="2833631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Internet Resources</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hlinkClick r:id="rId3" action="ppaction://hlinkpres?slideindex=1&amp;slidetitle="/>
              </a:rPr>
              <a:t>www.indygov.org</a:t>
            </a:r>
          </a:p>
          <a:p>
            <a:r>
              <a:rPr lang="en-US" dirty="0">
                <a:hlinkClick r:id="rId3" action="ppaction://hlinkpres?slideindex=1&amp;slidetitle="/>
              </a:rPr>
              <a:t>http://servicearizona.com</a:t>
            </a:r>
          </a:p>
          <a:p>
            <a:r>
              <a:rPr lang="en-US" dirty="0">
                <a:hlinkClick r:id="rId3" action="ppaction://hlinkpres?slideindex=1&amp;slidetitle="/>
              </a:rPr>
              <a:t>www.ncgov.com</a:t>
            </a:r>
          </a:p>
          <a:p>
            <a:r>
              <a:rPr lang="en-US" dirty="0">
                <a:hlinkClick r:id="rId3" action="ppaction://hlinkpres?slideindex=1&amp;slidetitle="/>
              </a:rPr>
              <a:t>www.access.wa.gov</a:t>
            </a:r>
          </a:p>
          <a:p>
            <a:r>
              <a:rPr lang="en-US" dirty="0">
                <a:hlinkClick r:id="rId3" action="ppaction://hlinkpres?slideindex=1&amp;slidetitle="/>
              </a:rPr>
              <a:t>www.afscme.org</a:t>
            </a:r>
          </a:p>
          <a:p>
            <a:r>
              <a:rPr lang="en-US" dirty="0">
                <a:hlinkClick r:id="rId3" action="ppaction://hlinkpres?slideindex=1&amp;slidetitle="/>
              </a:rPr>
              <a:t>www.govtech.com</a:t>
            </a:r>
            <a:endParaRPr lang="en-US" dirty="0"/>
          </a:p>
        </p:txBody>
      </p:sp>
    </p:spTree>
    <p:extLst>
      <p:ext uri="{BB962C8B-B14F-4D97-AF65-F5344CB8AC3E}">
        <p14:creationId xmlns:p14="http://schemas.microsoft.com/office/powerpoint/2010/main" val="426332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Learning Objectives (1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b="1" dirty="0"/>
              <a:t>8.1</a:t>
            </a:r>
            <a:r>
              <a:rPr lang="en-US" dirty="0"/>
              <a:t> To identify the size, scope, and characteristics of state and local government employment.</a:t>
            </a:r>
          </a:p>
          <a:p>
            <a:r>
              <a:rPr lang="en-US" b="1" dirty="0"/>
              <a:t>8.2</a:t>
            </a:r>
            <a:r>
              <a:rPr lang="en-US" dirty="0"/>
              <a:t> To summarize the state government budgetary process, including key actors and critical processes. </a:t>
            </a:r>
          </a:p>
          <a:p>
            <a:r>
              <a:rPr lang="en-US" b="1" dirty="0"/>
              <a:t>8.3</a:t>
            </a:r>
            <a:r>
              <a:rPr lang="en-US" dirty="0"/>
              <a:t> To describe the components of merit systems.</a:t>
            </a:r>
          </a:p>
        </p:txBody>
      </p:sp>
    </p:spTree>
    <p:extLst>
      <p:ext uri="{BB962C8B-B14F-4D97-AF65-F5344CB8AC3E}">
        <p14:creationId xmlns:p14="http://schemas.microsoft.com/office/powerpoint/2010/main" val="216172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Learning Objectives (2 of 2)</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b="1" dirty="0"/>
              <a:t>8.4</a:t>
            </a:r>
            <a:r>
              <a:rPr lang="en-US" dirty="0"/>
              <a:t> To explain the challenges of representative bureaucracy and affirmative action, sexual harassment, and public employee unionization and collective bargaining. </a:t>
            </a:r>
          </a:p>
          <a:p>
            <a:r>
              <a:rPr lang="en-US" b="1" dirty="0"/>
              <a:t>8.5</a:t>
            </a:r>
            <a:r>
              <a:rPr lang="en-US" dirty="0"/>
              <a:t> To explain the clash of politics and bureaucracy.</a:t>
            </a:r>
          </a:p>
          <a:p>
            <a:r>
              <a:rPr lang="en-US" b="1" dirty="0"/>
              <a:t>8.6</a:t>
            </a:r>
            <a:r>
              <a:rPr lang="en-US" dirty="0"/>
              <a:t> To describe new public management, its strategies, and its pros and cons.</a:t>
            </a:r>
          </a:p>
        </p:txBody>
      </p:sp>
    </p:spTree>
    <p:extLst>
      <p:ext uri="{BB962C8B-B14F-4D97-AF65-F5344CB8AC3E}">
        <p14:creationId xmlns:p14="http://schemas.microsoft.com/office/powerpoint/2010/main" val="114552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B9B0D-1915-4272-909F-1A568461BFD8}"/>
              </a:ext>
            </a:extLst>
          </p:cNvPr>
          <p:cNvSpPr>
            <a:spLocks noGrp="1"/>
          </p:cNvSpPr>
          <p:nvPr>
            <p:ph type="title"/>
          </p:nvPr>
        </p:nvSpPr>
        <p:spPr/>
        <p:txBody>
          <a:bodyPr/>
          <a:lstStyle/>
          <a:p>
            <a:r>
              <a:rPr lang="en-US" dirty="0"/>
              <a:t>Public Employees in State and Local Governments (1 of 3)</a:t>
            </a:r>
            <a:endParaRPr lang="en-IN" dirty="0"/>
          </a:p>
        </p:txBody>
      </p:sp>
      <p:sp>
        <p:nvSpPr>
          <p:cNvPr id="7" name="Text Placeholder 6">
            <a:extLst>
              <a:ext uri="{FF2B5EF4-FFF2-40B4-BE49-F238E27FC236}">
                <a16:creationId xmlns:a16="http://schemas.microsoft.com/office/drawing/2014/main" id="{9AFF2F59-606B-470B-9159-0855F85EB1C7}"/>
              </a:ext>
            </a:extLst>
          </p:cNvPr>
          <p:cNvSpPr>
            <a:spLocks noGrp="1"/>
          </p:cNvSpPr>
          <p:nvPr>
            <p:ph type="body" sz="quarter" idx="15"/>
          </p:nvPr>
        </p:nvSpPr>
        <p:spPr/>
        <p:txBody>
          <a:bodyPr/>
          <a:lstStyle/>
          <a:p>
            <a:r>
              <a:rPr lang="en-US" dirty="0"/>
              <a:t>Bureaucracy is paradoxical.</a:t>
            </a:r>
          </a:p>
          <a:p>
            <a:pPr lvl="1"/>
            <a:r>
              <a:rPr lang="en-US" dirty="0"/>
              <a:t>Bureaucracy is often viewed negatively.</a:t>
            </a:r>
          </a:p>
          <a:p>
            <a:pPr lvl="1"/>
            <a:r>
              <a:rPr lang="en-US" dirty="0"/>
              <a:t>Public employees often do an outstanding job of enacting public policy.</a:t>
            </a:r>
          </a:p>
          <a:p>
            <a:pPr lvl="1"/>
            <a:r>
              <a:rPr lang="en-US" dirty="0"/>
              <a:t>Public employees should not be seen as scapegoats for all that is wrong with government.</a:t>
            </a:r>
          </a:p>
        </p:txBody>
      </p:sp>
    </p:spTree>
    <p:extLst>
      <p:ext uri="{BB962C8B-B14F-4D97-AF65-F5344CB8AC3E}">
        <p14:creationId xmlns:p14="http://schemas.microsoft.com/office/powerpoint/2010/main" val="75849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A654-84B3-4A5E-BF1D-8B1CB1170149}"/>
              </a:ext>
            </a:extLst>
          </p:cNvPr>
          <p:cNvSpPr>
            <a:spLocks noGrp="1"/>
          </p:cNvSpPr>
          <p:nvPr>
            <p:ph type="title"/>
          </p:nvPr>
        </p:nvSpPr>
        <p:spPr/>
        <p:txBody>
          <a:bodyPr/>
          <a:lstStyle/>
          <a:p>
            <a:r>
              <a:rPr lang="en-US" dirty="0"/>
              <a:t>Public Employees in State and Local Governments (2 of 3)</a:t>
            </a:r>
            <a:endParaRPr lang="en-IN" dirty="0"/>
          </a:p>
        </p:txBody>
      </p:sp>
      <p:sp>
        <p:nvSpPr>
          <p:cNvPr id="3" name="Text Placeholder 2">
            <a:extLst>
              <a:ext uri="{FF2B5EF4-FFF2-40B4-BE49-F238E27FC236}">
                <a16:creationId xmlns:a16="http://schemas.microsoft.com/office/drawing/2014/main" id="{AC21B1FE-18B8-4310-9879-2B8825C121AE}"/>
              </a:ext>
            </a:extLst>
          </p:cNvPr>
          <p:cNvSpPr>
            <a:spLocks noGrp="1"/>
          </p:cNvSpPr>
          <p:nvPr>
            <p:ph type="body" sz="quarter" idx="15"/>
          </p:nvPr>
        </p:nvSpPr>
        <p:spPr/>
        <p:txBody>
          <a:bodyPr/>
          <a:lstStyle/>
          <a:p>
            <a:r>
              <a:rPr lang="en-US" dirty="0"/>
              <a:t>Facts about bureaucracy</a:t>
            </a:r>
          </a:p>
          <a:p>
            <a:pPr lvl="1"/>
            <a:r>
              <a:rPr lang="en-US" dirty="0"/>
              <a:t>Just over 20 million people are employed by state and local governments.</a:t>
            </a:r>
          </a:p>
          <a:p>
            <a:pPr lvl="1"/>
            <a:r>
              <a:rPr lang="en-US" dirty="0"/>
              <a:t>The number of bureaucrats varies from state to state.</a:t>
            </a:r>
          </a:p>
          <a:p>
            <a:pPr lvl="1"/>
            <a:r>
              <a:rPr lang="en-US" dirty="0"/>
              <a:t>Occupations are widespread, from police to doctors.</a:t>
            </a:r>
          </a:p>
          <a:p>
            <a:pPr lvl="1"/>
            <a:r>
              <a:rPr lang="en-US" dirty="0"/>
              <a:t>One out of six Americans is a state and local government worker.</a:t>
            </a:r>
          </a:p>
        </p:txBody>
      </p:sp>
    </p:spTree>
    <p:extLst>
      <p:ext uri="{BB962C8B-B14F-4D97-AF65-F5344CB8AC3E}">
        <p14:creationId xmlns:p14="http://schemas.microsoft.com/office/powerpoint/2010/main" val="170157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48C23F-886F-4AF3-BB1F-9AE4B510072E}"/>
              </a:ext>
            </a:extLst>
          </p:cNvPr>
          <p:cNvSpPr>
            <a:spLocks noGrp="1"/>
          </p:cNvSpPr>
          <p:nvPr>
            <p:ph type="title"/>
          </p:nvPr>
        </p:nvSpPr>
        <p:spPr/>
        <p:txBody>
          <a:bodyPr/>
          <a:lstStyle/>
          <a:p>
            <a:r>
              <a:rPr lang="en-US" dirty="0"/>
              <a:t>Public Employees in State and Local Governments (3 of 3)</a:t>
            </a:r>
            <a:endParaRPr lang="en-IN" dirty="0"/>
          </a:p>
        </p:txBody>
      </p:sp>
      <p:sp>
        <p:nvSpPr>
          <p:cNvPr id="3" name="Text Placeholder 2">
            <a:extLst>
              <a:ext uri="{FF2B5EF4-FFF2-40B4-BE49-F238E27FC236}">
                <a16:creationId xmlns:a16="http://schemas.microsoft.com/office/drawing/2014/main" id="{55977DB4-37BC-4EE1-8ED2-F9D520FF30AC}"/>
              </a:ext>
            </a:extLst>
          </p:cNvPr>
          <p:cNvSpPr>
            <a:spLocks noGrp="1"/>
          </p:cNvSpPr>
          <p:nvPr>
            <p:ph type="body" sz="quarter" idx="11"/>
          </p:nvPr>
        </p:nvSpPr>
        <p:spPr>
          <a:xfrm>
            <a:off x="838199" y="1517958"/>
            <a:ext cx="10515600" cy="415946"/>
          </a:xfrm>
        </p:spPr>
        <p:txBody>
          <a:bodyPr/>
          <a:lstStyle/>
          <a:p>
            <a:pPr indent="0">
              <a:buNone/>
            </a:pPr>
            <a:r>
              <a:rPr lang="en-US" sz="2600" b="1" dirty="0">
                <a:solidFill>
                  <a:srgbClr val="000000"/>
                </a:solidFill>
              </a:rPr>
              <a:t>Distinctions between Public and Private Management</a:t>
            </a:r>
          </a:p>
        </p:txBody>
      </p:sp>
      <p:graphicFrame>
        <p:nvGraphicFramePr>
          <p:cNvPr id="10" name="Table 4">
            <a:extLst>
              <a:ext uri="{FF2B5EF4-FFF2-40B4-BE49-F238E27FC236}">
                <a16:creationId xmlns:a16="http://schemas.microsoft.com/office/drawing/2014/main" id="{529D8917-0216-41E5-842E-DAD2EC57991E}"/>
              </a:ext>
            </a:extLst>
          </p:cNvPr>
          <p:cNvGraphicFramePr>
            <a:graphicFrameLocks noGrp="1"/>
          </p:cNvGraphicFramePr>
          <p:nvPr>
            <p:ph type="tbl" sz="quarter" idx="12"/>
            <p:extLst>
              <p:ext uri="{D42A27DB-BD31-4B8C-83A1-F6EECF244321}">
                <p14:modId xmlns:p14="http://schemas.microsoft.com/office/powerpoint/2010/main" val="459027616"/>
              </p:ext>
            </p:extLst>
          </p:nvPr>
        </p:nvGraphicFramePr>
        <p:xfrm>
          <a:off x="770622" y="2140333"/>
          <a:ext cx="10650756" cy="2788920"/>
        </p:xfrm>
        <a:graphic>
          <a:graphicData uri="http://schemas.openxmlformats.org/drawingml/2006/table">
            <a:tbl>
              <a:tblPr firstRow="1" bandRow="1">
                <a:tableStyleId>{5940675A-B579-460E-94D1-54222C63F5DA}</a:tableStyleId>
              </a:tblPr>
              <a:tblGrid>
                <a:gridCol w="1656080">
                  <a:extLst>
                    <a:ext uri="{9D8B030D-6E8A-4147-A177-3AD203B41FA5}">
                      <a16:colId xmlns:a16="http://schemas.microsoft.com/office/drawing/2014/main" val="4175169564"/>
                    </a:ext>
                  </a:extLst>
                </a:gridCol>
                <a:gridCol w="4367236">
                  <a:extLst>
                    <a:ext uri="{9D8B030D-6E8A-4147-A177-3AD203B41FA5}">
                      <a16:colId xmlns:a16="http://schemas.microsoft.com/office/drawing/2014/main" val="903824197"/>
                    </a:ext>
                  </a:extLst>
                </a:gridCol>
                <a:gridCol w="4627440">
                  <a:extLst>
                    <a:ext uri="{9D8B030D-6E8A-4147-A177-3AD203B41FA5}">
                      <a16:colId xmlns:a16="http://schemas.microsoft.com/office/drawing/2014/main" val="3424151466"/>
                    </a:ext>
                  </a:extLst>
                </a:gridCol>
              </a:tblGrid>
              <a:tr h="0">
                <a:tc>
                  <a:txBody>
                    <a:bodyPr/>
                    <a:lstStyle/>
                    <a:p>
                      <a:pPr algn="ctr"/>
                      <a:endParaRPr lang="en-US" sz="18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000000"/>
                          </a:solidFill>
                          <a:latin typeface="Arial" panose="020B0604020202020204" pitchFamily="34" charset="0"/>
                          <a:cs typeface="Arial" panose="020B0604020202020204" pitchFamily="34" charset="0"/>
                        </a:rPr>
                        <a:t>Public Management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dirty="0">
                          <a:solidFill>
                            <a:srgbClr val="000000"/>
                          </a:solidFill>
                          <a:latin typeface="Arial" panose="020B0604020202020204" pitchFamily="34" charset="0"/>
                          <a:cs typeface="Arial" panose="020B0604020202020204" pitchFamily="34" charset="0"/>
                        </a:rPr>
                        <a:t>Private Management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575744"/>
                  </a:ext>
                </a:extLst>
              </a:tr>
              <a:tr h="0">
                <a:tc>
                  <a:txBody>
                    <a:bodyPr/>
                    <a:lstStyle/>
                    <a:p>
                      <a:pPr algn="ctr"/>
                      <a:r>
                        <a:rPr lang="en-US" sz="1800" dirty="0">
                          <a:solidFill>
                            <a:srgbClr val="000000"/>
                          </a:solidFill>
                          <a:latin typeface="Arial" panose="020B0604020202020204" pitchFamily="34" charset="0"/>
                          <a:cs typeface="Arial" panose="020B0604020202020204" pitchFamily="34" charset="0"/>
                        </a:rPr>
                        <a:t>Constraints</a:t>
                      </a:r>
                      <a:endParaRPr lang="en-US" sz="1800" b="1"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000000"/>
                          </a:solidFill>
                          <a:latin typeface="Arial" panose="020B0604020202020204" pitchFamily="34" charset="0"/>
                          <a:cs typeface="Arial" panose="020B0604020202020204" pitchFamily="34" charset="0"/>
                        </a:rPr>
                        <a:t>Politics, public opinion, resources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000000"/>
                          </a:solidFill>
                          <a:latin typeface="Arial" panose="020B0604020202020204" pitchFamily="34" charset="0"/>
                          <a:cs typeface="Arial" panose="020B0604020202020204" pitchFamily="34" charset="0"/>
                        </a:rPr>
                        <a:t>Markets, competitors, resources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193698"/>
                  </a:ext>
                </a:extLst>
              </a:tr>
              <a:tr h="0">
                <a:tc>
                  <a:txBody>
                    <a:bodyPr/>
                    <a:lstStyle/>
                    <a:p>
                      <a:pPr algn="ctr"/>
                      <a:r>
                        <a:rPr lang="en-US" sz="1800" dirty="0">
                          <a:solidFill>
                            <a:srgbClr val="000000"/>
                          </a:solidFill>
                          <a:latin typeface="Arial" panose="020B0604020202020204" pitchFamily="34" charset="0"/>
                          <a:cs typeface="Arial" panose="020B0604020202020204" pitchFamily="34" charset="0"/>
                        </a:rPr>
                        <a:t>Clients</a:t>
                      </a:r>
                      <a:endParaRPr lang="en-US" sz="1800" b="1"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000000"/>
                          </a:solidFill>
                          <a:latin typeface="Arial" panose="020B0604020202020204" pitchFamily="34" charset="0"/>
                          <a:cs typeface="Arial" panose="020B0604020202020204" pitchFamily="34" charset="0"/>
                        </a:rPr>
                        <a:t>Citizens, legislatures, chief executives, interest groups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000000"/>
                          </a:solidFill>
                          <a:latin typeface="Arial" panose="020B0604020202020204" pitchFamily="34" charset="0"/>
                          <a:cs typeface="Arial" panose="020B0604020202020204" pitchFamily="34" charset="0"/>
                        </a:rPr>
                        <a:t>Customers who purchase products or services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540264"/>
                  </a:ext>
                </a:extLst>
              </a:tr>
              <a:tr h="0">
                <a:tc>
                  <a:txBody>
                    <a:bodyPr/>
                    <a:lstStyle/>
                    <a:p>
                      <a:pPr algn="ctr"/>
                      <a:r>
                        <a:rPr lang="en-US" sz="1800" dirty="0">
                          <a:solidFill>
                            <a:srgbClr val="000000"/>
                          </a:solidFill>
                          <a:latin typeface="Arial" panose="020B0604020202020204" pitchFamily="34" charset="0"/>
                          <a:cs typeface="Arial" panose="020B0604020202020204" pitchFamily="34" charset="0"/>
                        </a:rPr>
                        <a:t>Accountability</a:t>
                      </a:r>
                      <a:endParaRPr lang="en-US" sz="1800" b="1"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000000"/>
                          </a:solidFill>
                          <a:latin typeface="Arial" panose="020B0604020202020204" pitchFamily="34" charset="0"/>
                          <a:cs typeface="Arial" panose="020B0604020202020204" pitchFamily="34" charset="0"/>
                        </a:rPr>
                        <a:t>To citizens and elected and appointed officials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000000"/>
                          </a:solidFill>
                          <a:latin typeface="Arial" panose="020B0604020202020204" pitchFamily="34" charset="0"/>
                          <a:cs typeface="Arial" panose="020B0604020202020204" pitchFamily="34" charset="0"/>
                        </a:rPr>
                        <a:t>To customers, boards of directors, and shareholders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131668"/>
                  </a:ext>
                </a:extLst>
              </a:tr>
              <a:tr h="777240">
                <a:tc>
                  <a:txBody>
                    <a:bodyPr/>
                    <a:lstStyle/>
                    <a:p>
                      <a:pPr algn="ctr"/>
                      <a:r>
                        <a:rPr lang="en-US" sz="1800" dirty="0">
                          <a:solidFill>
                            <a:srgbClr val="000000"/>
                          </a:solidFill>
                          <a:latin typeface="Arial" panose="020B0604020202020204" pitchFamily="34" charset="0"/>
                          <a:cs typeface="Arial" panose="020B0604020202020204" pitchFamily="34" charset="0"/>
                        </a:rPr>
                        <a:t>Purpose</a:t>
                      </a:r>
                      <a:endParaRPr lang="en-US" sz="1800" b="1"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000000"/>
                          </a:solidFill>
                          <a:latin typeface="Arial" panose="020B0604020202020204" pitchFamily="34" charset="0"/>
                          <a:cs typeface="Arial" panose="020B0604020202020204" pitchFamily="34" charset="0"/>
                        </a:rPr>
                        <a:t>To serve the public interest and the common good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000000"/>
                          </a:solidFill>
                          <a:latin typeface="Arial" panose="020B0604020202020204" pitchFamily="34" charset="0"/>
                          <a:cs typeface="Arial" panose="020B0604020202020204" pitchFamily="34" charset="0"/>
                        </a:rPr>
                        <a:t>To make profits and grow the organization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338287"/>
                  </a:ext>
                </a:extLst>
              </a:tr>
            </a:tbl>
          </a:graphicData>
        </a:graphic>
      </p:graphicFrame>
    </p:spTree>
    <p:extLst>
      <p:ext uri="{BB962C8B-B14F-4D97-AF65-F5344CB8AC3E}">
        <p14:creationId xmlns:p14="http://schemas.microsoft.com/office/powerpoint/2010/main" val="258974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AF79B-32FD-4B7C-9EC9-D4F1CC403A35}"/>
              </a:ext>
            </a:extLst>
          </p:cNvPr>
          <p:cNvSpPr>
            <a:spLocks noGrp="1"/>
          </p:cNvSpPr>
          <p:nvPr>
            <p:ph type="title"/>
          </p:nvPr>
        </p:nvSpPr>
        <p:spPr/>
        <p:txBody>
          <a:bodyPr/>
          <a:lstStyle/>
          <a:p>
            <a:r>
              <a:rPr lang="en-US" dirty="0"/>
              <a:t>Distribution of Full-Time Equivalent Employment</a:t>
            </a:r>
            <a:endParaRPr lang="en-IN" dirty="0"/>
          </a:p>
        </p:txBody>
      </p:sp>
      <p:pic>
        <p:nvPicPr>
          <p:cNvPr id="3" name="Picture Placeholder 2" descr="An area graph shows the full-time equivalent employment distribution in local, state, and national from 1929 to 2019. The vertical axis shows the percentage from 0 to 100, and the horizontal axis shows the years from 1929 to 2019. The approximate data are as follows: &#10;Local: 1929, 61 percent; 1939, 59 percent; 1944, 39 percent; 1949, 45 percent; 1959, 52 percent; 1969, 53 percent; 1979, 56 percent; 1989, 58 percent; 2003, 60 percent; 2006, 61 percent; 2010, 61 percent; 2015, 61 percent; 2019, 61 percent.&#10;State: 1929, 19 percent; 1939, 18 percent; 1944, 10 percent; 1949, 15 percent; 1959, 18 percent; 1969, 22 percent; 1979, 22 percent; 1989, 23 percent; 2003, 25 percent; 2006, 25 percent; 2010, 24 percent; 2015, 25 percent; 2019, 25 percent.&#10;National: 1929, 20 percent; 1939, 23 percent; 1944, 51 percent; 1949, 40 percent; 1959, 30 percent; 1969, 25 percent; 1979, 22 percent; 1989, 19 percent; 2003, 15 percent; 2006, 14 percent; 2010, 15 percent; 2015, 14 percent; 2019, 14 percent.&#10;The curve for state and local combined includes the area depicted for both local and state.">
            <a:extLst>
              <a:ext uri="{FF2B5EF4-FFF2-40B4-BE49-F238E27FC236}">
                <a16:creationId xmlns:a16="http://schemas.microsoft.com/office/drawing/2014/main" id="{CEDECFF3-1C86-42BA-99A7-1868B40BB2AB}"/>
              </a:ext>
            </a:extLst>
          </p:cNvPr>
          <p:cNvPicPr>
            <a:picLocks noGrp="1" noChangeAspect="1"/>
          </p:cNvPicPr>
          <p:nvPr>
            <p:ph type="pic" sz="quarter" idx="10"/>
          </p:nvPr>
        </p:nvPicPr>
        <p:blipFill>
          <a:blip r:embed="rId3"/>
          <a:stretch>
            <a:fillRect/>
          </a:stretch>
        </p:blipFill>
        <p:spPr>
          <a:xfrm>
            <a:off x="2195699" y="1385136"/>
            <a:ext cx="7800602" cy="4087729"/>
          </a:xfrm>
        </p:spPr>
      </p:pic>
    </p:spTree>
    <p:extLst>
      <p:ext uri="{BB962C8B-B14F-4D97-AF65-F5344CB8AC3E}">
        <p14:creationId xmlns:p14="http://schemas.microsoft.com/office/powerpoint/2010/main" val="340571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9D6709-66F2-420E-99F5-0D6327D9C6AC}"/>
              </a:ext>
            </a:extLst>
          </p:cNvPr>
          <p:cNvSpPr>
            <a:spLocks noGrp="1"/>
          </p:cNvSpPr>
          <p:nvPr>
            <p:ph type="title"/>
          </p:nvPr>
        </p:nvSpPr>
        <p:spPr>
          <a:xfrm>
            <a:off x="312420" y="365125"/>
            <a:ext cx="11567160" cy="672105"/>
          </a:xfrm>
        </p:spPr>
        <p:txBody>
          <a:bodyPr/>
          <a:lstStyle/>
          <a:p>
            <a:r>
              <a:rPr lang="en-US" dirty="0"/>
              <a:t>Budgeting in State and Local Governments (1 of 4)</a:t>
            </a:r>
            <a:endParaRPr lang="en-IN" dirty="0"/>
          </a:p>
        </p:txBody>
      </p:sp>
      <p:sp>
        <p:nvSpPr>
          <p:cNvPr id="6" name="Text Placeholder 5">
            <a:extLst>
              <a:ext uri="{FF2B5EF4-FFF2-40B4-BE49-F238E27FC236}">
                <a16:creationId xmlns:a16="http://schemas.microsoft.com/office/drawing/2014/main" id="{045E7A64-9CDC-4CA6-85CD-B30D9A9BA7D9}"/>
              </a:ext>
            </a:extLst>
          </p:cNvPr>
          <p:cNvSpPr>
            <a:spLocks noGrp="1"/>
          </p:cNvSpPr>
          <p:nvPr>
            <p:ph type="body" sz="quarter" idx="11"/>
          </p:nvPr>
        </p:nvSpPr>
        <p:spPr>
          <a:xfrm>
            <a:off x="838199" y="1517958"/>
            <a:ext cx="3488872" cy="555772"/>
          </a:xfrm>
        </p:spPr>
        <p:txBody>
          <a:bodyPr/>
          <a:lstStyle/>
          <a:p>
            <a:r>
              <a:rPr lang="en-US" sz="2400" dirty="0">
                <a:solidFill>
                  <a:srgbClr val="000000"/>
                </a:solidFill>
              </a:rPr>
              <a:t>The Budget Cycle</a:t>
            </a:r>
          </a:p>
        </p:txBody>
      </p:sp>
      <p:pic>
        <p:nvPicPr>
          <p:cNvPr id="3" name="Picture Placeholder 2" descr="A chart shows the budget process cycle. The five stages in the cycle are Preparation, Formulation, Adoption, Execution, and Audit. The steps in the stages are as follows:&#10;Preparation: Expression of citizen and group interests; Revenue estimates by budget office; Spending requests by agencies and departments.&#10;Formulation: Executive budget assembled; Public hearings; Legislative budget review (asterisk); Legislative debate.&#10;Adoption: Passed by legislative body; Signed by chief executive.&#10;Execution: Transfers of funds to government units; Funds expended; Financial management; Revenue or expenditure adjustments.&#10;Audit: Review and evaluation of financial records, program performance, operations, and management.&#10;Asterisk. It is not uncommon for legislatures to develop their own budgets independent of the executive budget.">
            <a:extLst>
              <a:ext uri="{FF2B5EF4-FFF2-40B4-BE49-F238E27FC236}">
                <a16:creationId xmlns:a16="http://schemas.microsoft.com/office/drawing/2014/main" id="{0D200997-7349-4AA8-B099-10744442075B}"/>
              </a:ext>
            </a:extLst>
          </p:cNvPr>
          <p:cNvPicPr>
            <a:picLocks noGrp="1" noChangeAspect="1"/>
          </p:cNvPicPr>
          <p:nvPr>
            <p:ph type="pic" sz="quarter" idx="10"/>
          </p:nvPr>
        </p:nvPicPr>
        <p:blipFill>
          <a:blip r:embed="rId3"/>
          <a:stretch>
            <a:fillRect/>
          </a:stretch>
        </p:blipFill>
        <p:spPr>
          <a:xfrm>
            <a:off x="5803049" y="1473654"/>
            <a:ext cx="4853523" cy="4503156"/>
          </a:xfrm>
        </p:spPr>
      </p:pic>
    </p:spTree>
    <p:extLst>
      <p:ext uri="{BB962C8B-B14F-4D97-AF65-F5344CB8AC3E}">
        <p14:creationId xmlns:p14="http://schemas.microsoft.com/office/powerpoint/2010/main" val="92156575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6578FED7127B438BD4B919FEF8F8B5" ma:contentTypeVersion="10" ma:contentTypeDescription="Create a new document." ma:contentTypeScope="" ma:versionID="aba16c0a51a85cbd2f590c1b6e74ea17">
  <xsd:schema xmlns:xsd="http://www.w3.org/2001/XMLSchema" xmlns:xs="http://www.w3.org/2001/XMLSchema" xmlns:p="http://schemas.microsoft.com/office/2006/metadata/properties" xmlns:ns3="af916588-b3f5-484d-8e89-b8367ab7f639" targetNamespace="http://schemas.microsoft.com/office/2006/metadata/properties" ma:root="true" ma:fieldsID="22e5a5d1344cb54803b88e3e0e332071" ns3:_="">
    <xsd:import namespace="af916588-b3f5-484d-8e89-b8367ab7f6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16588-b3f5-484d-8e89-b8367ab7f63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BA9BA192-EF86-48DF-982C-2C526A268392}">
  <ds:schemaRefs>
    <ds:schemaRef ds:uri="http://purl.org/dc/elements/1.1/"/>
    <ds:schemaRef ds:uri="http://purl.org/dc/dcmitype/"/>
    <ds:schemaRef ds:uri="af916588-b3f5-484d-8e89-b8367ab7f639"/>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6CEF3D4-5566-4FD8-AE18-D59A3B64A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16588-b3f5-484d-8e89-b8367ab7f6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Accessible_PPT_Template_Cengage (3)</Template>
  <TotalTime>2459</TotalTime>
  <Words>915</Words>
  <Application>Microsoft Office PowerPoint</Application>
  <PresentationFormat>Widescreen</PresentationFormat>
  <Paragraphs>118</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vt:lpstr>
      <vt:lpstr>Calibri</vt:lpstr>
      <vt:lpstr>Open Sans</vt:lpstr>
      <vt:lpstr>Summer Font</vt:lpstr>
      <vt:lpstr>UniversLTStd-LightCn</vt:lpstr>
      <vt:lpstr>Office Theme</vt:lpstr>
      <vt:lpstr>State and Local Government, 11e</vt:lpstr>
      <vt:lpstr>A firefighter rescues a boy after an auto accident</vt:lpstr>
      <vt:lpstr>Learning Objectives (1 of 2)</vt:lpstr>
      <vt:lpstr>Learning Objectives (2 of 2)</vt:lpstr>
      <vt:lpstr>Public Employees in State and Local Governments (1 of 3)</vt:lpstr>
      <vt:lpstr>Public Employees in State and Local Governments (2 of 3)</vt:lpstr>
      <vt:lpstr>Public Employees in State and Local Governments (3 of 3)</vt:lpstr>
      <vt:lpstr>Distribution of Full-Time Equivalent Employment</vt:lpstr>
      <vt:lpstr>Budgeting in State and Local Governments (1 of 4)</vt:lpstr>
      <vt:lpstr>Budgeting in State and Local Governments (2 of 4)</vt:lpstr>
      <vt:lpstr>Budgeting in State and Local Governments (3 of 4)</vt:lpstr>
      <vt:lpstr>Budgeting in State and Local Governments (4 of 4)</vt:lpstr>
      <vt:lpstr>Coping Strategies to Balance an Unbalanced Budget</vt:lpstr>
      <vt:lpstr>Human Resource Policy in State and Local Governments (1 of 2)</vt:lpstr>
      <vt:lpstr>Human Resource Policy in State  and Local Governments (2 of 2)</vt:lpstr>
      <vt:lpstr>Public Employee Collective Bargaining Rights in the States</vt:lpstr>
      <vt:lpstr>Local sanitation workers on strike in Illinois</vt:lpstr>
      <vt:lpstr>The Politics of Bureaucracy</vt:lpstr>
      <vt:lpstr>New Public Management (1 of 2)</vt:lpstr>
      <vt:lpstr>New Public Management (2 of 2)</vt:lpstr>
      <vt:lpstr>The Quality of Public Administration</vt:lpstr>
      <vt:lpstr>Internet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Community Health Care</dc:title>
  <dc:creator>Acello</dc:creator>
  <cp:lastModifiedBy>LAVANYA K Kasirajan</cp:lastModifiedBy>
  <cp:revision>885</cp:revision>
  <cp:lastPrinted>2016-10-03T15:29:39Z</cp:lastPrinted>
  <dcterms:created xsi:type="dcterms:W3CDTF">2019-10-30T18:59:02Z</dcterms:created>
  <dcterms:modified xsi:type="dcterms:W3CDTF">2021-01-12T11:06:47Z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0x010100866578FED7127B438BD4B919FEF8F8B5</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ies>
</file>