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82" r:id="rId5"/>
    <p:sldId id="266" r:id="rId6"/>
    <p:sldId id="265" r:id="rId7"/>
    <p:sldId id="300" r:id="rId8"/>
    <p:sldId id="308" r:id="rId9"/>
    <p:sldId id="325" r:id="rId10"/>
    <p:sldId id="326" r:id="rId11"/>
    <p:sldId id="327" r:id="rId12"/>
    <p:sldId id="309" r:id="rId13"/>
    <p:sldId id="311" r:id="rId14"/>
    <p:sldId id="312" r:id="rId15"/>
    <p:sldId id="328" r:id="rId16"/>
    <p:sldId id="313" r:id="rId17"/>
    <p:sldId id="314" r:id="rId18"/>
    <p:sldId id="317" r:id="rId19"/>
    <p:sldId id="329" r:id="rId20"/>
    <p:sldId id="319" r:id="rId21"/>
    <p:sldId id="331" r:id="rId22"/>
    <p:sldId id="297" r:id="rId23"/>
    <p:sldId id="299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>
      <p:ext uri="{19B8F6BF-5375-455C-9EA6-DF929625EA0E}">
        <p15:presenceInfo xmlns:p15="http://schemas.microsoft.com/office/powerpoint/2012/main" userId="S-1-5-21-4027829005-1107895287-290554039-156439" providerId="AD"/>
      </p:ext>
    </p:extLst>
  </p:cmAuthor>
  <p:cmAuthor id="2" name="Balaji Manikam" initials="BM" lastIdx="2" clrIdx="1">
    <p:extLst>
      <p:ext uri="{19B8F6BF-5375-455C-9EA6-DF929625EA0E}">
        <p15:presenceInfo xmlns:p15="http://schemas.microsoft.com/office/powerpoint/2012/main" userId="S-1-5-21-1185550115-3620728762-1261939324-8848" providerId="AD"/>
      </p:ext>
    </p:extLst>
  </p:cmAuthor>
  <p:cmAuthor id="3" name="Bordeaux, Debbie" initials="BD" lastIdx="2" clrIdx="2">
    <p:extLst>
      <p:ext uri="{19B8F6BF-5375-455C-9EA6-DF929625EA0E}">
        <p15:presenceInfo xmlns:p15="http://schemas.microsoft.com/office/powerpoint/2012/main" userId="S::debbie.bordeaux@cengage.com::571f4fc2-1aa7-4616-81ff-633d8fd3ea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5044"/>
    <a:srgbClr val="00B050"/>
    <a:srgbClr val="E9255F"/>
    <a:srgbClr val="006298"/>
    <a:srgbClr val="004A78"/>
    <a:srgbClr val="FF6300"/>
    <a:srgbClr val="0098D4"/>
    <a:srgbClr val="00B8E7"/>
    <a:srgbClr val="81D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7" autoAdjust="0"/>
    <p:restoredTop sz="86375" autoAdjust="0"/>
  </p:normalViewPr>
  <p:slideViewPr>
    <p:cSldViewPr snapToGrid="0" snapToObjects="1">
      <p:cViewPr varScale="1">
        <p:scale>
          <a:sx n="83" d="100"/>
          <a:sy n="83" d="100"/>
        </p:scale>
        <p:origin x="102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786"/>
    </p:cViewPr>
  </p:sorterViewPr>
  <p:notesViewPr>
    <p:cSldViewPr snapToGrid="0" snapToObject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A413-85C6-40F2-B867-268CAAA7E37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80D68-05FF-7942-990A-B21BB8E6CE33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AE60C-72A0-D14D-8733-C13212F69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800" b="0" i="0" dirty="0">
                <a:solidFill>
                  <a:srgbClr val="FF0000"/>
                </a:solidFill>
                <a:effectLst/>
                <a:latin typeface="UniversLTStd-LightCn"/>
              </a:rPr>
              <a:t>Angus Mordant</a:t>
            </a:r>
            <a:r>
              <a:rPr lang="en-IN" sz="1800" b="0" i="0" dirty="0">
                <a:solidFill>
                  <a:srgbClr val="242021"/>
                </a:solidFill>
                <a:effectLst/>
                <a:latin typeface="UniversLTStd-LightCn"/>
              </a:rPr>
              <a:t>/</a:t>
            </a:r>
            <a:r>
              <a:rPr lang="en-US" dirty="0">
                <a:latin typeface="Calibri" charset="0"/>
              </a:rPr>
              <a:t>Bloomberg/Getty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7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charset="0"/>
              </a:rPr>
              <a:t>Rhode Island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g</a:t>
            </a:r>
            <a:r>
              <a:rPr lang="en-US" dirty="0">
                <a:latin typeface="Calibri" charset="0"/>
              </a:rPr>
              <a:t>overnor Gina Raimondo addresses a crowd on a cold day in the Ocean State. (AP Images/Stew Milne)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3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3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1187"/>
            <a:ext cx="105156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619985"/>
            <a:ext cx="2457450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48350" y="4070657"/>
            <a:ext cx="1361768" cy="18081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8199" y="1517957"/>
            <a:ext cx="5705475" cy="4501843"/>
          </a:xfrm>
        </p:spPr>
        <p:txBody>
          <a:bodyPr/>
          <a:lstStyle>
            <a:lvl1pPr marL="0" marR="0" indent="457200" algn="l" defTabSz="914400" rtl="0" eaLnBrk="0" fontAlgn="base" latinLnBrk="0" hangingPunct="0">
              <a:lnSpc>
                <a:spcPct val="100000"/>
              </a:lnSpc>
              <a:spcBef>
                <a:spcPts val="624"/>
              </a:spcBef>
              <a:spcAft>
                <a:spcPct val="0"/>
              </a:spcAft>
              <a:buClr>
                <a:srgbClr val="004A78"/>
              </a:buClr>
              <a:buSzTx/>
              <a:buFont typeface="Arial" pitchFamily="34" charset="0"/>
              <a:buChar char="•"/>
              <a:tabLst/>
              <a:defRPr sz="16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685800"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–"/>
              <a:defRPr/>
            </a:lvl2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29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6858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29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8520113" y="1814513"/>
            <a:ext cx="2466975" cy="9001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50D2460-4BD2-4347-9DDD-C23756ECB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166100" y="2979738"/>
            <a:ext cx="1198563" cy="11636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7CC62F0-8982-4757-9CA2-2277D8C6A775}"/>
              </a:ext>
            </a:extLst>
          </p:cNvPr>
          <p:cNvSpPr txBox="1"/>
          <p:nvPr userDrawn="1"/>
        </p:nvSpPr>
        <p:spPr>
          <a:xfrm>
            <a:off x="2436366" y="6422955"/>
            <a:ext cx="9380496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A3B574-8073-4F2B-838E-BB2F8DA4C5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10425" y="4822825"/>
            <a:ext cx="3309938" cy="67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11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74574" y="2193424"/>
            <a:ext cx="9642852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6122"/>
            <a:ext cx="105156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381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58065" y="3083849"/>
            <a:ext cx="5943392" cy="134300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8065" y="2006622"/>
            <a:ext cx="5045478" cy="867221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6063" y="314482"/>
            <a:ext cx="3343275" cy="431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909661" y="6356350"/>
            <a:ext cx="8815898" cy="365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78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43576" y="1289683"/>
            <a:ext cx="10711543" cy="4872991"/>
          </a:xfrm>
        </p:spPr>
        <p:txBody>
          <a:bodyPr>
            <a:noAutofit/>
          </a:bodyPr>
          <a:lstStyle>
            <a:lvl1pPr marL="457200" indent="-457200" algn="l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•"/>
              <a:defRPr sz="2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371600" indent="-457200">
              <a:defRPr sz="2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43576" y="1289683"/>
            <a:ext cx="10711543" cy="968325"/>
          </a:xfrm>
        </p:spPr>
        <p:txBody>
          <a:bodyPr>
            <a:noAutofit/>
          </a:bodyPr>
          <a:lstStyle>
            <a:lvl1pPr marL="457200" indent="-457200" algn="l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•"/>
              <a:defRPr sz="2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371600" indent="-457200">
              <a:defRPr sz="2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A8E3AFB-6170-42D2-8052-DB6D1EFBB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257" y="2510461"/>
            <a:ext cx="10711543" cy="968325"/>
          </a:xfrm>
        </p:spPr>
        <p:txBody>
          <a:bodyPr>
            <a:noAutofit/>
          </a:bodyPr>
          <a:lstStyle>
            <a:lvl1pPr marL="457200" indent="-457200" algn="l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•"/>
              <a:defRPr sz="2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371600" indent="-457200">
              <a:defRPr sz="2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4460B-486C-4384-B0D6-FC40F79E0F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2950" y="3757613"/>
            <a:ext cx="10610850" cy="968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213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4" y="1290690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3572" y="1737343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3" y="3389727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3572" y="3856204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B2D1ADEF-9C89-46E8-8946-1EA19A5EDD54}"/>
              </a:ext>
            </a:extLst>
          </p:cNvPr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793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5084468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70651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70651" y="2202774"/>
            <a:ext cx="5084468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6D0D21B3-5028-4147-B920-10D4982EDF54}"/>
              </a:ext>
            </a:extLst>
          </p:cNvPr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4445799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799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8145953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54717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BCE4E553-DE67-42FA-BF02-82B3401F8BA8}"/>
              </a:ext>
            </a:extLst>
          </p:cNvPr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4846655"/>
            <a:ext cx="10711543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A22B80B-F484-41DA-9374-BD2F955786A3}"/>
              </a:ext>
            </a:extLst>
          </p:cNvPr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748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268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1" r:id="rId2"/>
    <p:sldLayoutId id="2147483722" r:id="rId3"/>
    <p:sldLayoutId id="2147483714" r:id="rId4"/>
    <p:sldLayoutId id="2147483725" r:id="rId5"/>
    <p:sldLayoutId id="2147483718" r:id="rId6"/>
    <p:sldLayoutId id="2147483715" r:id="rId7"/>
    <p:sldLayoutId id="2147483716" r:id="rId8"/>
    <p:sldLayoutId id="2147483719" r:id="rId9"/>
    <p:sldLayoutId id="2147483720" r:id="rId10"/>
  </p:sldLayoutIdLst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sample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sample.pptx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43C38B-5A25-46AD-A26F-E8F075E4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600" y="1008139"/>
            <a:ext cx="5045478" cy="1640468"/>
          </a:xfrm>
        </p:spPr>
        <p:txBody>
          <a:bodyPr/>
          <a:lstStyle/>
          <a:p>
            <a:pPr algn="ctr"/>
            <a:r>
              <a:rPr lang="en-US" b="0" dirty="0"/>
              <a:t>State and Local Government,</a:t>
            </a:r>
            <a:br>
              <a:rPr lang="en-US" b="0" dirty="0"/>
            </a:br>
            <a:r>
              <a:rPr lang="en-US" b="0" dirty="0"/>
              <a:t>11e</a:t>
            </a:r>
            <a:endParaRPr lang="en-IN" dirty="0"/>
          </a:p>
        </p:txBody>
      </p:sp>
      <p:pic>
        <p:nvPicPr>
          <p:cNvPr id="6" name="Picture Placeholder 7" descr="The front cover of the book titled, ‘State and Local Government,’ Eleventh Edition; by Ann O’M. Bowman, Richard C. Kearney, and Dr. Carmine Scavo. A logo of Cengage Mind tap is there at top center of the cover. The cover shows a photo of the U.S. capitol surrounded by trees.">
            <a:extLst>
              <a:ext uri="{FF2B5EF4-FFF2-40B4-BE49-F238E27FC236}">
                <a16:creationId xmlns:a16="http://schemas.microsoft.com/office/drawing/2014/main" id="{2602D0F9-962E-4EC2-A1C3-7E1A32060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61352" cy="601191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4D87A-A8A5-4573-AC14-676101ECF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6643" y="3083848"/>
            <a:ext cx="5943392" cy="1640467"/>
          </a:xfrm>
        </p:spPr>
        <p:txBody>
          <a:bodyPr/>
          <a:lstStyle/>
          <a:p>
            <a:pPr algn="ctr"/>
            <a:r>
              <a:rPr lang="en-US" b="1" dirty="0"/>
              <a:t>Chapter 7: </a:t>
            </a:r>
            <a:r>
              <a:rPr lang="en-US" b="1" u="sng" dirty="0"/>
              <a:t>Governors: Power, Politics, and Executive Leadership</a:t>
            </a:r>
            <a:endParaRPr lang="en-IN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62D536-38EA-44A1-9A5B-82D342BAF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25700" y="6423442"/>
            <a:ext cx="9282339" cy="365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1263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7FC8-3A85-429C-9941-11F7A6C0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5"/>
            <a:ext cx="11567160" cy="672105"/>
          </a:xfrm>
        </p:spPr>
        <p:txBody>
          <a:bodyPr/>
          <a:lstStyle/>
          <a:p>
            <a:r>
              <a:rPr lang="en-US" dirty="0"/>
              <a:t>Being Governor: Duties and Responsibilities (2 of 2)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C9B2B-7421-4BDD-A940-97CE756D2B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Master of Ceremonies</a:t>
            </a:r>
          </a:p>
          <a:p>
            <a:r>
              <a:rPr lang="en-US" dirty="0"/>
              <a:t>Coordinating Intergovernmental Relations</a:t>
            </a:r>
          </a:p>
          <a:p>
            <a:r>
              <a:rPr lang="en-US" dirty="0"/>
              <a:t>Promoting Economic Development</a:t>
            </a:r>
          </a:p>
          <a:p>
            <a:r>
              <a:rPr lang="en-US" dirty="0"/>
              <a:t>Leading the Political Party</a:t>
            </a:r>
          </a:p>
        </p:txBody>
      </p:sp>
    </p:spTree>
    <p:extLst>
      <p:ext uri="{BB962C8B-B14F-4D97-AF65-F5344CB8AC3E}">
        <p14:creationId xmlns:p14="http://schemas.microsoft.com/office/powerpoint/2010/main" val="264750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7FC8-3A85-429C-9941-11F7A6C0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Powers of the Governor (1 of 3)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C9B2B-7421-4BDD-A940-97CE756D2B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Formal powers: Powers of the governor derived from the state constitution or statute</a:t>
            </a:r>
          </a:p>
          <a:p>
            <a:r>
              <a:rPr lang="en-US" dirty="0"/>
              <a:t>Informal powers: Powers of the governor not derived from constitutional or statutory law</a:t>
            </a:r>
          </a:p>
        </p:txBody>
      </p:sp>
    </p:spTree>
    <p:extLst>
      <p:ext uri="{BB962C8B-B14F-4D97-AF65-F5344CB8AC3E}">
        <p14:creationId xmlns:p14="http://schemas.microsoft.com/office/powerpoint/2010/main" val="314028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02609-D791-4CB9-9F81-89DEC0E5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Powers of the Governor (2 of 3)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75F89-2542-4D79-8FD3-8063F65094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Tenure</a:t>
            </a:r>
          </a:p>
          <a:p>
            <a:r>
              <a:rPr lang="en-US" dirty="0"/>
              <a:t>Appointment Power</a:t>
            </a:r>
          </a:p>
          <a:p>
            <a:r>
              <a:rPr lang="en-US" dirty="0"/>
              <a:t>Veto Power</a:t>
            </a:r>
          </a:p>
          <a:p>
            <a:pPr lvl="1"/>
            <a:r>
              <a:rPr lang="en-US" b="1" dirty="0"/>
              <a:t>Package veto</a:t>
            </a:r>
            <a:r>
              <a:rPr lang="en-US" dirty="0"/>
              <a:t>: Reject entire bill.</a:t>
            </a:r>
          </a:p>
          <a:p>
            <a:pPr lvl="1"/>
            <a:r>
              <a:rPr lang="en-US" b="1" dirty="0"/>
              <a:t>Line item veto</a:t>
            </a:r>
            <a:r>
              <a:rPr lang="en-US" dirty="0"/>
              <a:t>: Reject parts of a bill.</a:t>
            </a:r>
          </a:p>
          <a:p>
            <a:pPr lvl="1"/>
            <a:r>
              <a:rPr lang="en-US" b="1" dirty="0"/>
              <a:t>Pocket veto</a:t>
            </a:r>
            <a:r>
              <a:rPr lang="en-US" dirty="0"/>
              <a:t>: Refuse to sign bill when legislature adjourned.</a:t>
            </a:r>
          </a:p>
          <a:p>
            <a:pPr lvl="1"/>
            <a:r>
              <a:rPr lang="en-US" b="1" dirty="0"/>
              <a:t>Executive amendment</a:t>
            </a:r>
            <a:r>
              <a:rPr lang="en-US" dirty="0"/>
              <a:t>: Veto and recommend changes.</a:t>
            </a:r>
          </a:p>
        </p:txBody>
      </p:sp>
    </p:spTree>
    <p:extLst>
      <p:ext uri="{BB962C8B-B14F-4D97-AF65-F5344CB8AC3E}">
        <p14:creationId xmlns:p14="http://schemas.microsoft.com/office/powerpoint/2010/main" val="3416497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7FC8-3A85-429C-9941-11F7A6C0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Powers of the Governor (3 of 3)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C9B2B-7421-4BDD-A940-97CE756D2B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Budgetary Power</a:t>
            </a:r>
          </a:p>
          <a:p>
            <a:r>
              <a:rPr lang="en-US" dirty="0"/>
              <a:t>Reorganization Power</a:t>
            </a:r>
          </a:p>
          <a:p>
            <a:pPr lvl="1"/>
            <a:r>
              <a:rPr lang="en-US" dirty="0"/>
              <a:t>The Politics of Reorganization</a:t>
            </a:r>
          </a:p>
          <a:p>
            <a:r>
              <a:rPr lang="en-US" dirty="0"/>
              <a:t>Staffing Power</a:t>
            </a:r>
          </a:p>
          <a:p>
            <a:r>
              <a:rPr lang="en-US" dirty="0"/>
              <a:t>The Relevance of the Formal Powers</a:t>
            </a:r>
          </a:p>
        </p:txBody>
      </p:sp>
    </p:spTree>
    <p:extLst>
      <p:ext uri="{BB962C8B-B14F-4D97-AF65-F5344CB8AC3E}">
        <p14:creationId xmlns:p14="http://schemas.microsoft.com/office/powerpoint/2010/main" val="71035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7FC8-3A85-429C-9941-11F7A6C0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Powers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C9B2B-7421-4BDD-A940-97CE756D2B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Tools of Persuasion and Leadership</a:t>
            </a:r>
          </a:p>
          <a:p>
            <a:r>
              <a:rPr lang="en-US" dirty="0"/>
              <a:t>Characteristics of a Successful Governor</a:t>
            </a:r>
          </a:p>
        </p:txBody>
      </p:sp>
    </p:spTree>
    <p:extLst>
      <p:ext uri="{BB962C8B-B14F-4D97-AF65-F5344CB8AC3E}">
        <p14:creationId xmlns:p14="http://schemas.microsoft.com/office/powerpoint/2010/main" val="18762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42305A-AAE1-4EFA-9C70-3599FCF4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Leaving Office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5A050-DC7A-4147-8138-9EF7FBEF9F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Impeachment</a:t>
            </a:r>
          </a:p>
          <a:p>
            <a:r>
              <a:rPr lang="en-US" dirty="0"/>
              <a:t>Die in office</a:t>
            </a:r>
          </a:p>
          <a:p>
            <a:r>
              <a:rPr lang="en-US" dirty="0"/>
              <a:t>Forced to resign for misconduct</a:t>
            </a:r>
          </a:p>
          <a:p>
            <a:r>
              <a:rPr lang="en-US" dirty="0"/>
              <a:t>Take another position, such as one at national level</a:t>
            </a:r>
          </a:p>
        </p:txBody>
      </p:sp>
    </p:spTree>
    <p:extLst>
      <p:ext uri="{BB962C8B-B14F-4D97-AF65-F5344CB8AC3E}">
        <p14:creationId xmlns:p14="http://schemas.microsoft.com/office/powerpoint/2010/main" val="64055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42305A-AAE1-4EFA-9C70-3599FCF4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Executive Branch Officials (1 of 3)</a:t>
            </a:r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5A050-DC7A-4147-8138-9EF7FBEF9F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Lieutenant Governor</a:t>
            </a:r>
          </a:p>
          <a:p>
            <a:pPr lvl="1"/>
            <a:r>
              <a:rPr lang="en-US" dirty="0"/>
              <a:t>The office was created for two reasons:</a:t>
            </a:r>
          </a:p>
          <a:p>
            <a:pPr lvl="2"/>
            <a:r>
              <a:rPr lang="en-US" dirty="0"/>
              <a:t>to provide orderly succession to a governor who is unable to fulfill a term because of death or other reasons, and</a:t>
            </a:r>
          </a:p>
          <a:p>
            <a:pPr lvl="2"/>
            <a:r>
              <a:rPr lang="en-US" dirty="0"/>
              <a:t>to provide for an official to assume the responsibilities of the governor when the incumbent is temporarily out of state or incapacitated.</a:t>
            </a:r>
          </a:p>
          <a:p>
            <a:pPr lvl="1"/>
            <a:r>
              <a:rPr lang="en-US" dirty="0"/>
              <a:t>In many states, Lieutenant Governor presides over state senate.</a:t>
            </a:r>
          </a:p>
          <a:p>
            <a:pPr lvl="1"/>
            <a:r>
              <a:rPr lang="en-US" dirty="0"/>
              <a:t>This office can sometimes be a “springboard” to the governor’s office.</a:t>
            </a:r>
          </a:p>
          <a:p>
            <a:pPr lvl="1"/>
            <a:r>
              <a:rPr lang="en-US" dirty="0"/>
              <a:t>Confrontation can result when this office is elected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164590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Executive Branch Officials (2 of 3)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Attorney General (AG)</a:t>
            </a:r>
          </a:p>
          <a:p>
            <a:pPr lvl="1"/>
            <a:r>
              <a:rPr lang="en-US" dirty="0"/>
              <a:t>Responsibilities:</a:t>
            </a:r>
          </a:p>
          <a:p>
            <a:pPr lvl="2"/>
            <a:r>
              <a:rPr lang="en-US" dirty="0"/>
              <a:t>Chief legal officer of state</a:t>
            </a:r>
          </a:p>
          <a:p>
            <a:pPr lvl="2"/>
            <a:r>
              <a:rPr lang="en-US" dirty="0"/>
              <a:t>Renders written opinions</a:t>
            </a:r>
          </a:p>
          <a:p>
            <a:pPr lvl="2"/>
            <a:r>
              <a:rPr lang="en-US" dirty="0"/>
              <a:t>Represents state in cases where the state is a party</a:t>
            </a:r>
          </a:p>
          <a:p>
            <a:r>
              <a:rPr lang="en-US" dirty="0"/>
              <a:t>Treasurer</a:t>
            </a:r>
          </a:p>
          <a:p>
            <a:pPr lvl="1"/>
            <a:r>
              <a:rPr lang="en-US" dirty="0"/>
              <a:t>Responsibilities:</a:t>
            </a:r>
          </a:p>
          <a:p>
            <a:pPr lvl="2"/>
            <a:r>
              <a:rPr lang="en-US" dirty="0"/>
              <a:t>Chief financial officer of state</a:t>
            </a:r>
          </a:p>
          <a:p>
            <a:pPr lvl="2"/>
            <a:r>
              <a:rPr lang="en-US" dirty="0"/>
              <a:t>Collects and distributes state funds</a:t>
            </a:r>
          </a:p>
          <a:p>
            <a:pPr lvl="2"/>
            <a:r>
              <a:rPr lang="en-US" dirty="0"/>
              <a:t>Signs state employee paychecks</a:t>
            </a:r>
          </a:p>
        </p:txBody>
      </p:sp>
    </p:spTree>
    <p:extLst>
      <p:ext uri="{BB962C8B-B14F-4D97-AF65-F5344CB8AC3E}">
        <p14:creationId xmlns:p14="http://schemas.microsoft.com/office/powerpoint/2010/main" val="268423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A038-AC2E-48B7-8B76-A651B112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Executive Branch Officials (3 of 3)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6FEAE-FD4B-4153-A5BF-B669007535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Secretary of State</a:t>
            </a:r>
          </a:p>
          <a:p>
            <a:pPr lvl="1"/>
            <a:r>
              <a:rPr lang="en-US" dirty="0"/>
              <a:t>Responsibilities:</a:t>
            </a:r>
          </a:p>
          <a:p>
            <a:pPr lvl="2"/>
            <a:r>
              <a:rPr lang="en-US" dirty="0"/>
              <a:t>Record keeper of state</a:t>
            </a:r>
          </a:p>
          <a:p>
            <a:pPr lvl="2"/>
            <a:r>
              <a:rPr lang="en-US" dirty="0"/>
              <a:t>Administers elections</a:t>
            </a:r>
          </a:p>
          <a:p>
            <a:pPr lvl="2"/>
            <a:r>
              <a:rPr lang="en-US" dirty="0"/>
              <a:t>Registers corporations, securities, trademarks</a:t>
            </a:r>
          </a:p>
        </p:txBody>
      </p:sp>
    </p:spTree>
    <p:extLst>
      <p:ext uri="{BB962C8B-B14F-4D97-AF65-F5344CB8AC3E}">
        <p14:creationId xmlns:p14="http://schemas.microsoft.com/office/powerpoint/2010/main" val="423552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Capability of U.S. Governors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Performance has increased governor’s power.</a:t>
            </a:r>
          </a:p>
          <a:p>
            <a:r>
              <a:rPr lang="en-US" dirty="0"/>
              <a:t>Office is becoming more efficient, effective, accountable, and responsible.</a:t>
            </a:r>
          </a:p>
          <a:p>
            <a:r>
              <a:rPr lang="en-US" dirty="0"/>
              <a:t>Reforms have extended the formal powers and improved the performance of office.</a:t>
            </a:r>
          </a:p>
          <a:p>
            <a:r>
              <a:rPr lang="en-US" dirty="0"/>
              <a:t>Personal profile of the governor is improving in areas, such as level of education and political experience.</a:t>
            </a:r>
          </a:p>
        </p:txBody>
      </p:sp>
    </p:spTree>
    <p:extLst>
      <p:ext uri="{BB962C8B-B14F-4D97-AF65-F5344CB8AC3E}">
        <p14:creationId xmlns:p14="http://schemas.microsoft.com/office/powerpoint/2010/main" val="142516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815F23-2299-4BDF-94A8-00E963CF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12"/>
          </a:xfrm>
        </p:spPr>
        <p:txBody>
          <a:bodyPr/>
          <a:lstStyle/>
          <a:p>
            <a:r>
              <a:rPr lang="en-US" dirty="0"/>
              <a:t>New York Governor Andrew Cuomo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3" name="Picture Placeholder 2" descr="A photo of Governor Andrew Cuomo speaking at a conference.">
            <a:extLst>
              <a:ext uri="{FF2B5EF4-FFF2-40B4-BE49-F238E27FC236}">
                <a16:creationId xmlns:a16="http://schemas.microsoft.com/office/drawing/2014/main" id="{A1EBD22C-A2A0-4B57-98A2-DB087B26E9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3416420" y="1484616"/>
            <a:ext cx="5359160" cy="4519383"/>
          </a:xfrm>
        </p:spPr>
      </p:pic>
    </p:spTree>
    <p:extLst>
      <p:ext uri="{BB962C8B-B14F-4D97-AF65-F5344CB8AC3E}">
        <p14:creationId xmlns:p14="http://schemas.microsoft.com/office/powerpoint/2010/main" val="377713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Resources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www.nga.org</a:t>
            </a:r>
          </a:p>
          <a:p>
            <a:r>
              <a:rPr lang="en-US" dirty="0">
                <a:hlinkClick r:id="rId3" action="ppaction://hlinkpres?slideindex=1&amp;slidetitle="/>
              </a:rPr>
              <a:t>www.nlga.us</a:t>
            </a:r>
          </a:p>
          <a:p>
            <a:r>
              <a:rPr lang="en-US" dirty="0">
                <a:hlinkClick r:id="rId3" action="ppaction://hlinkpres?slideindex=1&amp;slidetitle="/>
              </a:rPr>
              <a:t>www.naag.org</a:t>
            </a:r>
          </a:p>
          <a:p>
            <a:r>
              <a:rPr lang="en-US" dirty="0">
                <a:hlinkClick r:id="rId3" action="ppaction://hlinkpres?slideindex=1&amp;slidetitle="/>
              </a:rPr>
              <a:t>www.nast.org</a:t>
            </a:r>
          </a:p>
          <a:p>
            <a:r>
              <a:rPr lang="en-US" dirty="0">
                <a:hlinkClick r:id="rId3" action="ppaction://hlinkpres?slideindex=1&amp;slidetitle="/>
              </a:rPr>
              <a:t>www.nass.org/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2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(1 of 2)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7.1</a:t>
            </a:r>
            <a:r>
              <a:rPr lang="en-US" dirty="0"/>
              <a:t> To describe the evolution in powers of the governor from postcolonial days to the present.</a:t>
            </a:r>
          </a:p>
          <a:p>
            <a:r>
              <a:rPr lang="en-US" b="1" dirty="0"/>
              <a:t>7.2</a:t>
            </a:r>
            <a:r>
              <a:rPr lang="en-US" dirty="0"/>
              <a:t> To discuss the diverse roles of the governor.</a:t>
            </a:r>
          </a:p>
          <a:p>
            <a:r>
              <a:rPr lang="en-US" b="1" dirty="0"/>
              <a:t>7.3</a:t>
            </a:r>
            <a:r>
              <a:rPr lang="en-US" dirty="0"/>
              <a:t> To appraise the dynamics of working with the legislature to enact policy.</a:t>
            </a:r>
          </a:p>
        </p:txBody>
      </p:sp>
    </p:spTree>
    <p:extLst>
      <p:ext uri="{BB962C8B-B14F-4D97-AF65-F5344CB8AC3E}">
        <p14:creationId xmlns:p14="http://schemas.microsoft.com/office/powerpoint/2010/main" val="216172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(2 of 2)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7.4</a:t>
            </a:r>
            <a:r>
              <a:rPr lang="en-US" dirty="0"/>
              <a:t> To explain the formal powers of the office today and how they are used.</a:t>
            </a:r>
          </a:p>
          <a:p>
            <a:r>
              <a:rPr lang="en-US" b="1" dirty="0"/>
              <a:t>7.5</a:t>
            </a:r>
            <a:r>
              <a:rPr lang="en-US" dirty="0"/>
              <a:t> To analyze the informal powers of the office, their importance, and how they can enhance the formal powers.</a:t>
            </a:r>
          </a:p>
          <a:p>
            <a:r>
              <a:rPr lang="en-US" b="1" dirty="0"/>
              <a:t>7.6</a:t>
            </a:r>
            <a:r>
              <a:rPr lang="en-US" dirty="0"/>
              <a:t> To explain the responsibilities of the other elective statewide executive branch offices.</a:t>
            </a:r>
          </a:p>
        </p:txBody>
      </p:sp>
    </p:spTree>
    <p:extLst>
      <p:ext uri="{BB962C8B-B14F-4D97-AF65-F5344CB8AC3E}">
        <p14:creationId xmlns:p14="http://schemas.microsoft.com/office/powerpoint/2010/main" val="114552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Office of Governor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History of the Office</a:t>
            </a:r>
          </a:p>
          <a:p>
            <a:pPr lvl="1"/>
            <a:r>
              <a:rPr lang="en-US" dirty="0"/>
              <a:t>Originally elected by the legislature</a:t>
            </a:r>
          </a:p>
          <a:p>
            <a:pPr lvl="1"/>
            <a:r>
              <a:rPr lang="en-US" dirty="0"/>
              <a:t>Plural executive in Pennsylvania and Georgia</a:t>
            </a:r>
          </a:p>
          <a:p>
            <a:pPr lvl="1"/>
            <a:r>
              <a:rPr lang="en-US" dirty="0"/>
              <a:t>Office strengthened by:</a:t>
            </a:r>
          </a:p>
          <a:p>
            <a:pPr lvl="2"/>
            <a:r>
              <a:rPr lang="en-US" dirty="0"/>
              <a:t>Longer term</a:t>
            </a:r>
          </a:p>
          <a:p>
            <a:pPr lvl="2"/>
            <a:r>
              <a:rPr lang="en-US" dirty="0"/>
              <a:t>Popular vote</a:t>
            </a:r>
          </a:p>
          <a:p>
            <a:pPr lvl="2"/>
            <a:r>
              <a:rPr lang="en-US" dirty="0"/>
              <a:t>Veto power</a:t>
            </a:r>
          </a:p>
          <a:p>
            <a:r>
              <a:rPr lang="en-US" dirty="0"/>
              <a:t>Today’s Governors</a:t>
            </a:r>
          </a:p>
          <a:p>
            <a:r>
              <a:rPr lang="en-US" dirty="0"/>
              <a:t>Getting There: Gubernatorial Campaigns</a:t>
            </a:r>
          </a:p>
        </p:txBody>
      </p:sp>
    </p:spTree>
    <p:extLst>
      <p:ext uri="{BB962C8B-B14F-4D97-AF65-F5344CB8AC3E}">
        <p14:creationId xmlns:p14="http://schemas.microsoft.com/office/powerpoint/2010/main" val="75849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3F8A-8387-413F-8387-AC82EEFF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Traditional View of Governor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2320A-FDE1-4E77-8F74-B48DF19C7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i="1" dirty="0"/>
              <a:t>Mr. Smith Goes to Washington</a:t>
            </a:r>
          </a:p>
          <a:p>
            <a:pPr lvl="1"/>
            <a:r>
              <a:rPr lang="en-US" dirty="0">
                <a:hlinkClick r:id="rId2" action="ppaction://hlinkpres?slideindex=1&amp;slidetitle="/>
              </a:rPr>
              <a:t>https://www.youtube.com/watch?v=lJ6uEort8_s  </a:t>
            </a:r>
            <a:endParaRPr lang="en-US" dirty="0"/>
          </a:p>
          <a:p>
            <a:pPr lvl="1"/>
            <a:r>
              <a:rPr lang="en-US" dirty="0"/>
              <a:t>Minute 1:00 to 6:01 shows Governor Happy Hopper being told whom to choose as a replacement senator after the sitting senator passes away</a:t>
            </a:r>
          </a:p>
        </p:txBody>
      </p:sp>
    </p:spTree>
    <p:extLst>
      <p:ext uri="{BB962C8B-B14F-4D97-AF65-F5344CB8AC3E}">
        <p14:creationId xmlns:p14="http://schemas.microsoft.com/office/powerpoint/2010/main" val="150782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465F-640B-42A7-B3E7-37ABAA0B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Getting There: Campaigns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58F6E-0CD1-43A3-9FDD-7B17622A77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Oddball candidates</a:t>
            </a:r>
          </a:p>
          <a:p>
            <a:r>
              <a:rPr lang="en-US" dirty="0"/>
              <a:t>Campaigning is expensive</a:t>
            </a:r>
          </a:p>
          <a:p>
            <a:r>
              <a:rPr lang="en-US" dirty="0"/>
              <a:t>Role of incumbency</a:t>
            </a:r>
          </a:p>
        </p:txBody>
      </p:sp>
    </p:spTree>
    <p:extLst>
      <p:ext uri="{BB962C8B-B14F-4D97-AF65-F5344CB8AC3E}">
        <p14:creationId xmlns:p14="http://schemas.microsoft.com/office/powerpoint/2010/main" val="3793247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D6709-66F2-420E-99F5-0D6327D9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Controversies in States and Localities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5E7A64-9CDC-4CA6-85CD-B30D9A9BA7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1517958"/>
            <a:ext cx="11016344" cy="555772"/>
          </a:xfrm>
        </p:spPr>
        <p:txBody>
          <a:bodyPr/>
          <a:lstStyle/>
          <a:p>
            <a:pPr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Is Private Sector Experience the Best Preparation for the Governorship?</a:t>
            </a:r>
            <a:endParaRPr lang="en-IN" sz="2400" dirty="0">
              <a:solidFill>
                <a:srgbClr val="000000"/>
              </a:solidFill>
            </a:endParaRPr>
          </a:p>
        </p:txBody>
      </p:sp>
      <p:pic>
        <p:nvPicPr>
          <p:cNvPr id="3" name="Picture Placeholder 2" descr="A photo of Governor Gina Raimondo wearing a scarf, addressing the public.">
            <a:extLst>
              <a:ext uri="{FF2B5EF4-FFF2-40B4-BE49-F238E27FC236}">
                <a16:creationId xmlns:a16="http://schemas.microsoft.com/office/drawing/2014/main" id="{C802DEB8-5DEA-4C24-BB98-C6F22AA2F4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3319189" y="2072505"/>
            <a:ext cx="5553623" cy="4063945"/>
          </a:xfrm>
        </p:spPr>
      </p:pic>
    </p:spTree>
    <p:extLst>
      <p:ext uri="{BB962C8B-B14F-4D97-AF65-F5344CB8AC3E}">
        <p14:creationId xmlns:p14="http://schemas.microsoft.com/office/powerpoint/2010/main" val="92156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5"/>
            <a:ext cx="11567160" cy="672105"/>
          </a:xfrm>
        </p:spPr>
        <p:txBody>
          <a:bodyPr/>
          <a:lstStyle/>
          <a:p>
            <a:r>
              <a:rPr lang="en-US" dirty="0"/>
              <a:t>Being Governor: Duties and Responsibilities (1 of 2)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Developing and Making Policy</a:t>
            </a:r>
          </a:p>
          <a:p>
            <a:r>
              <a:rPr lang="en-US" dirty="0"/>
              <a:t>Marshaling Legislative Action</a:t>
            </a:r>
          </a:p>
          <a:p>
            <a:pPr lvl="1"/>
            <a:r>
              <a:rPr lang="en-US" dirty="0"/>
              <a:t>Relationship with the Legislature</a:t>
            </a:r>
          </a:p>
          <a:p>
            <a:pPr lvl="1"/>
            <a:r>
              <a:rPr lang="en-US" dirty="0"/>
              <a:t>Executive Influence on the Legislative Agenda</a:t>
            </a:r>
          </a:p>
          <a:p>
            <a:r>
              <a:rPr lang="en-US" dirty="0"/>
              <a:t>Governors and the Courts</a:t>
            </a:r>
          </a:p>
          <a:p>
            <a:r>
              <a:rPr lang="en-US" dirty="0"/>
              <a:t>Administering the Executive Branch</a:t>
            </a:r>
          </a:p>
          <a:p>
            <a:pPr lvl="1"/>
            <a:r>
              <a:rPr lang="en-US" dirty="0"/>
              <a:t>Restraints on Management</a:t>
            </a:r>
          </a:p>
          <a:p>
            <a:pPr lvl="1"/>
            <a:r>
              <a:rPr lang="en-US" dirty="0"/>
              <a:t>Governors as Managers</a:t>
            </a:r>
          </a:p>
        </p:txBody>
      </p:sp>
    </p:spTree>
    <p:extLst>
      <p:ext uri="{BB962C8B-B14F-4D97-AF65-F5344CB8AC3E}">
        <p14:creationId xmlns:p14="http://schemas.microsoft.com/office/powerpoint/2010/main" val="114699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cessible_PPT_Cengage.potx" id="{8657E95E-D601-4622-93AD-E122BF442589}" vid="{BBF71559-ED4F-42B5-98FD-480A317797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6578FED7127B438BD4B919FEF8F8B5" ma:contentTypeVersion="10" ma:contentTypeDescription="Create a new document." ma:contentTypeScope="" ma:versionID="aba16c0a51a85cbd2f590c1b6e74ea17">
  <xsd:schema xmlns:xsd="http://www.w3.org/2001/XMLSchema" xmlns:xs="http://www.w3.org/2001/XMLSchema" xmlns:p="http://schemas.microsoft.com/office/2006/metadata/properties" xmlns:ns3="af916588-b3f5-484d-8e89-b8367ab7f639" targetNamespace="http://schemas.microsoft.com/office/2006/metadata/properties" ma:root="true" ma:fieldsID="22e5a5d1344cb54803b88e3e0e332071" ns3:_="">
    <xsd:import namespace="af916588-b3f5-484d-8e89-b8367ab7f6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16588-b3f5-484d-8e89-b8367ab7f6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9BA192-EF86-48DF-982C-2C526A268392}">
  <ds:schemaRefs>
    <ds:schemaRef ds:uri="http://purl.org/dc/terms/"/>
    <ds:schemaRef ds:uri="http://schemas.microsoft.com/office/infopath/2007/PartnerControls"/>
    <ds:schemaRef ds:uri="http://purl.org/dc/elements/1.1/"/>
    <ds:schemaRef ds:uri="af916588-b3f5-484d-8e89-b8367ab7f639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6CEF3D4-5566-4FD8-AE18-D59A3B64A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16588-b3f5-484d-8e89-b8367ab7f6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Accessible_PPT_Template_Cengage (3)</Template>
  <TotalTime>2429</TotalTime>
  <Words>811</Words>
  <Application>Microsoft Office PowerPoint</Application>
  <PresentationFormat>Widescreen</PresentationFormat>
  <Paragraphs>113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</vt:lpstr>
      <vt:lpstr>Calibri</vt:lpstr>
      <vt:lpstr>Open Sans</vt:lpstr>
      <vt:lpstr>Summer Font</vt:lpstr>
      <vt:lpstr>UniversLTStd-LightCn</vt:lpstr>
      <vt:lpstr>Office Theme</vt:lpstr>
      <vt:lpstr>State and Local Government, 11e</vt:lpstr>
      <vt:lpstr>New York Governor Andrew Cuomo</vt:lpstr>
      <vt:lpstr>Learning Objectives (1 of 2)</vt:lpstr>
      <vt:lpstr>Learning Objectives (2 of 2)</vt:lpstr>
      <vt:lpstr>The Office of Governor</vt:lpstr>
      <vt:lpstr>Traditional View of Governor</vt:lpstr>
      <vt:lpstr>Getting There: Campaigns</vt:lpstr>
      <vt:lpstr>Controversies in States and Localities</vt:lpstr>
      <vt:lpstr>Being Governor: Duties and Responsibilities (1 of 2)</vt:lpstr>
      <vt:lpstr>Being Governor: Duties and Responsibilities (2 of 2)</vt:lpstr>
      <vt:lpstr>Formal Powers of the Governor (1 of 3)</vt:lpstr>
      <vt:lpstr>Formal Powers of the Governor (2 of 3)</vt:lpstr>
      <vt:lpstr>Formal Powers of the Governor (3 of 3)</vt:lpstr>
      <vt:lpstr>Informal Powers</vt:lpstr>
      <vt:lpstr>Leaving Office</vt:lpstr>
      <vt:lpstr>Other Executive Branch Officials (1 of 3)</vt:lpstr>
      <vt:lpstr>Other Executive Branch Officials (2 of 3)</vt:lpstr>
      <vt:lpstr>Other Executive Branch Officials (3 of 3)</vt:lpstr>
      <vt:lpstr>The Capability of U.S. Governors</vt:lpstr>
      <vt:lpstr>Internet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Community Health Care</dc:title>
  <dc:creator>Acello</dc:creator>
  <cp:lastModifiedBy>LAVANYA K Kasirajan</cp:lastModifiedBy>
  <cp:revision>880</cp:revision>
  <cp:lastPrinted>2016-10-03T15:29:39Z</cp:lastPrinted>
  <dcterms:created xsi:type="dcterms:W3CDTF">2019-10-30T18:59:02Z</dcterms:created>
  <dcterms:modified xsi:type="dcterms:W3CDTF">2021-01-12T11:00:51Z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0x010100866578FED7127B438BD4B919FEF8F8B5</vt:lpwstr>
  </property>
  <property fmtid="{D5CDD505-2E9C-101B-9397-08002B2CF9AE}" pid="3" name="Order">
    <vt:r8>112600</vt:r8>
  </property>
  <property fmtid="{D5CDD505-2E9C-101B-9397-08002B2CF9AE}" pid="4" name="Category">
    <vt:lpwstr>Accessibility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 Type">
    <vt:lpwstr>Template</vt:lpwstr>
  </property>
  <property fmtid="{D5CDD505-2E9C-101B-9397-08002B2CF9AE}" pid="8" name="Audience">
    <vt:lpwstr>Content Developer</vt:lpwstr>
  </property>
  <property fmtid="{D5CDD505-2E9C-101B-9397-08002B2CF9AE}" pid="9" name="Department">
    <vt:lpwstr>GPM Training</vt:lpwstr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