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handoutMasterIdLst>
    <p:handoutMasterId r:id="rId28"/>
  </p:handoutMasterIdLst>
  <p:sldIdLst>
    <p:sldId id="282" r:id="rId5"/>
    <p:sldId id="266" r:id="rId6"/>
    <p:sldId id="265" r:id="rId7"/>
    <p:sldId id="300" r:id="rId8"/>
    <p:sldId id="309" r:id="rId9"/>
    <p:sldId id="311" r:id="rId10"/>
    <p:sldId id="313" r:id="rId11"/>
    <p:sldId id="312" r:id="rId12"/>
    <p:sldId id="316" r:id="rId13"/>
    <p:sldId id="317" r:id="rId14"/>
    <p:sldId id="318" r:id="rId15"/>
    <p:sldId id="285" r:id="rId16"/>
    <p:sldId id="319" r:id="rId17"/>
    <p:sldId id="320" r:id="rId18"/>
    <p:sldId id="321" r:id="rId19"/>
    <p:sldId id="322" r:id="rId20"/>
    <p:sldId id="303" r:id="rId21"/>
    <p:sldId id="290" r:id="rId22"/>
    <p:sldId id="294" r:id="rId23"/>
    <p:sldId id="297" r:id="rId24"/>
    <p:sldId id="323" r:id="rId25"/>
    <p:sldId id="299" r:id="rId2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ext uri="{19B8F6BF-5375-455C-9EA6-DF929625EA0E}">
        <p15:presenceInfo xmlns:p15="http://schemas.microsoft.com/office/powerpoint/2012/main" userId="S-1-5-21-4027829005-1107895287-290554039-156439" providerId="AD"/>
      </p:ext>
    </p:extLst>
  </p:cmAuthor>
  <p:cmAuthor id="2" name="Balaji Manikam" initials="BM" lastIdx="2" clrIdx="1">
    <p:extLst>
      <p:ext uri="{19B8F6BF-5375-455C-9EA6-DF929625EA0E}">
        <p15:presenceInfo xmlns:p15="http://schemas.microsoft.com/office/powerpoint/2012/main" userId="S-1-5-21-1185550115-3620728762-1261939324-8848" providerId="AD"/>
      </p:ext>
    </p:extLst>
  </p:cmAuthor>
  <p:cmAuthor id="3" name="Bordeaux, Debbie" initials="BD" lastIdx="2" clrIdx="2">
    <p:extLst>
      <p:ext uri="{19B8F6BF-5375-455C-9EA6-DF929625EA0E}">
        <p15:presenceInfo xmlns:p15="http://schemas.microsoft.com/office/powerpoint/2012/main" userId="S::debbie.bordeaux@cengage.com::571f4fc2-1aa7-4616-81ff-633d8fd3ea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05044"/>
    <a:srgbClr val="00B050"/>
    <a:srgbClr val="E9255F"/>
    <a:srgbClr val="006298"/>
    <a:srgbClr val="004A78"/>
    <a:srgbClr val="FF6300"/>
    <a:srgbClr val="0098D4"/>
    <a:srgbClr val="00B8E7"/>
    <a:srgbClr val="81D0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03" autoAdjust="0"/>
    <p:restoredTop sz="86375" autoAdjust="0"/>
  </p:normalViewPr>
  <p:slideViewPr>
    <p:cSldViewPr snapToGrid="0" snapToObjects="1">
      <p:cViewPr varScale="1">
        <p:scale>
          <a:sx n="80" d="100"/>
          <a:sy n="80" d="100"/>
        </p:scale>
        <p:origin x="108" y="336"/>
      </p:cViewPr>
      <p:guideLst>
        <p:guide orient="horz" pos="2160"/>
        <p:guide pos="384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786"/>
    </p:cViewPr>
  </p:sorterViewPr>
  <p:notesViewPr>
    <p:cSldViewPr snapToGrid="0" snapToObjects="1">
      <p:cViewPr varScale="1">
        <p:scale>
          <a:sx n="87" d="100"/>
          <a:sy n="87" d="100"/>
        </p:scale>
        <p:origin x="309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8AA413-85C6-40F2-B867-268CAAA7E377}" type="datetimeFigureOut">
              <a:rPr lang="en-US" smtClean="0"/>
              <a:pPr/>
              <a:t>1/12/2021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7803E-66EE-42CE-8DFB-98553954E472}" type="slidenum">
              <a:rPr lang="en-US" smtClean="0"/>
              <a:pPr/>
              <a:t>‹#›</a:t>
            </a:fld>
            <a:endParaRPr lang="en-US" dirty="0"/>
          </a:p>
        </p:txBody>
      </p:sp>
    </p:spTree>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0D68-05FF-7942-990A-B21BB8E6CE33}" type="datetimeFigureOut">
              <a:rPr lang="en-US"/>
              <a:pPr>
                <a:defRPr/>
              </a:pPr>
              <a:t>1/12/2021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CAE60C-72A0-D14D-8733-C13212F694AD}" type="slidenum">
              <a:rPr lang="en-US"/>
              <a:pPr>
                <a:defRPr/>
              </a:pPr>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charset="0"/>
              </a:rPr>
              <a:t>David R. Frazier</a:t>
            </a:r>
            <a:r>
              <a:rPr lang="en-US" baseline="0" dirty="0">
                <a:latin typeface="Calibri" charset="0"/>
              </a:rPr>
              <a:t> </a:t>
            </a:r>
            <a:r>
              <a:rPr lang="en-US" baseline="0" dirty="0" err="1">
                <a:latin typeface="Calibri" charset="0"/>
              </a:rPr>
              <a:t>Photolibrary</a:t>
            </a:r>
            <a:r>
              <a:rPr lang="en-US" baseline="0" dirty="0">
                <a:latin typeface="Calibri" charset="0"/>
              </a:rPr>
              <a:t>, Inc. / </a:t>
            </a:r>
            <a:r>
              <a:rPr lang="en-US" baseline="0" dirty="0" err="1">
                <a:latin typeface="Calibri" charset="0"/>
              </a:rPr>
              <a:t>Alamy</a:t>
            </a:r>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a:t>
            </a:fld>
            <a:endParaRPr lang="en-US" dirty="0"/>
          </a:p>
        </p:txBody>
      </p:sp>
    </p:spTree>
    <p:extLst>
      <p:ext uri="{BB962C8B-B14F-4D97-AF65-F5344CB8AC3E}">
        <p14:creationId xmlns:p14="http://schemas.microsoft.com/office/powerpoint/2010/main" val="3989078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FF0000"/>
                </a:solidFill>
                <a:latin typeface="Calibri" charset="0"/>
              </a:rPr>
              <a:t>Source</a:t>
            </a:r>
            <a:r>
              <a:rPr lang="en-US" dirty="0">
                <a:latin typeface="Calibri" charset="0"/>
              </a:rPr>
              <a:t>: Courtesy Montgomery County, MD, Planning Department</a:t>
            </a:r>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9</a:t>
            </a:fld>
            <a:endParaRPr lang="en-US" dirty="0"/>
          </a:p>
        </p:txBody>
      </p:sp>
    </p:spTree>
    <p:extLst>
      <p:ext uri="{BB962C8B-B14F-4D97-AF65-F5344CB8AC3E}">
        <p14:creationId xmlns:p14="http://schemas.microsoft.com/office/powerpoint/2010/main" val="1365409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Calibri" charset="0"/>
              </a:rPr>
              <a:t>Lobbyists cluster in the Florida Capitol rotunda that connects (and separates) the house and senate sides of the building.</a:t>
            </a:r>
            <a:br>
              <a:rPr lang="en-US" dirty="0">
                <a:latin typeface="Calibri" charset="0"/>
              </a:rPr>
            </a:br>
            <a:br>
              <a:rPr lang="en-US" dirty="0">
                <a:latin typeface="Calibri" charset="0"/>
              </a:rPr>
            </a:br>
            <a:r>
              <a:rPr lang="en-US" dirty="0">
                <a:latin typeface="Calibri" charset="0"/>
              </a:rPr>
              <a:t>AP Images/</a:t>
            </a:r>
            <a:r>
              <a:rPr lang="en-US" dirty="0">
                <a:solidFill>
                  <a:srgbClr val="FF0000"/>
                </a:solidFill>
                <a:latin typeface="Calibri" charset="0"/>
              </a:rPr>
              <a:t>Steve Cannon</a:t>
            </a:r>
            <a:br>
              <a:rPr lang="en-US" dirty="0">
                <a:latin typeface="Calibri" charset="0"/>
              </a:rPr>
            </a:br>
            <a:endParaRPr lang="en-US" dirty="0">
              <a:latin typeface="Calibri" charset="0"/>
            </a:endParaRPr>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11</a:t>
            </a:fld>
            <a:endParaRPr lang="en-US" dirty="0"/>
          </a:p>
        </p:txBody>
      </p:sp>
    </p:spTree>
    <p:extLst>
      <p:ext uri="{BB962C8B-B14F-4D97-AF65-F5344CB8AC3E}">
        <p14:creationId xmlns:p14="http://schemas.microsoft.com/office/powerpoint/2010/main" val="1181651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latin typeface="Calibri" charset="0"/>
              </a:rPr>
              <a:t>Source</a:t>
            </a:r>
            <a:r>
              <a:rPr lang="en-US" dirty="0">
                <a:latin typeface="Calibri" charset="0"/>
              </a:rPr>
              <a:t>: National Conference of State Legislatures, </a:t>
            </a:r>
            <a:r>
              <a:rPr lang="ja-JP" altLang="en-US" dirty="0">
                <a:latin typeface="Calibri" charset="0"/>
              </a:rPr>
              <a:t>“</a:t>
            </a:r>
            <a:r>
              <a:rPr lang="en-US" dirty="0">
                <a:latin typeface="Calibri" charset="0"/>
              </a:rPr>
              <a:t>Full and Part-Time Legislatures,</a:t>
            </a:r>
            <a:r>
              <a:rPr lang="ja-JP" altLang="en-US" dirty="0">
                <a:latin typeface="Calibri" charset="0"/>
              </a:rPr>
              <a:t>”</a:t>
            </a:r>
            <a:r>
              <a:rPr lang="en-US" dirty="0">
                <a:latin typeface="Calibri" charset="0"/>
              </a:rPr>
              <a:t> www.ncsl.org/research/about-state-legislatures/full-and-part-time-legislatures.aspx (accessed</a:t>
            </a:r>
            <a:r>
              <a:rPr lang="en-US" dirty="0">
                <a:solidFill>
                  <a:srgbClr val="FF0000"/>
                </a:solidFill>
                <a:latin typeface="Calibri" charset="0"/>
              </a:rPr>
              <a:t> January 19, 2020</a:t>
            </a:r>
            <a:r>
              <a:rPr lang="en-US" dirty="0">
                <a:latin typeface="Calibri" charset="0"/>
              </a:rPr>
              <a:t>).</a:t>
            </a:r>
            <a:br>
              <a:rPr lang="en-US" dirty="0">
                <a:latin typeface="Calibri" charset="0"/>
              </a:rPr>
            </a:br>
            <a:br>
              <a:rPr lang="en-US" dirty="0">
                <a:latin typeface="Calibri" charset="0"/>
              </a:rPr>
            </a:br>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17</a:t>
            </a:fld>
            <a:endParaRPr lang="en-US" dirty="0"/>
          </a:p>
        </p:txBody>
      </p:sp>
    </p:spTree>
    <p:extLst>
      <p:ext uri="{BB962C8B-B14F-4D97-AF65-F5344CB8AC3E}">
        <p14:creationId xmlns:p14="http://schemas.microsoft.com/office/powerpoint/2010/main" val="748294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18</a:t>
            </a:fld>
            <a:endParaRPr lang="en-US" dirty="0"/>
          </a:p>
        </p:txBody>
      </p:sp>
    </p:spTree>
    <p:extLst>
      <p:ext uri="{BB962C8B-B14F-4D97-AF65-F5344CB8AC3E}">
        <p14:creationId xmlns:p14="http://schemas.microsoft.com/office/powerpoint/2010/main" val="370648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19</a:t>
            </a:fld>
            <a:endParaRPr lang="en-US" dirty="0"/>
          </a:p>
        </p:txBody>
      </p:sp>
    </p:spTree>
    <p:extLst>
      <p:ext uri="{BB962C8B-B14F-4D97-AF65-F5344CB8AC3E}">
        <p14:creationId xmlns:p14="http://schemas.microsoft.com/office/powerpoint/2010/main" val="3882614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20</a:t>
            </a:fld>
            <a:endParaRPr lang="en-US" dirty="0"/>
          </a:p>
        </p:txBody>
      </p:sp>
    </p:spTree>
    <p:extLst>
      <p:ext uri="{BB962C8B-B14F-4D97-AF65-F5344CB8AC3E}">
        <p14:creationId xmlns:p14="http://schemas.microsoft.com/office/powerpoint/2010/main" val="4136534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FF0000"/>
                </a:solidFill>
                <a:latin typeface="Calibri" charset="0"/>
              </a:rPr>
              <a:t>Source</a:t>
            </a:r>
            <a:r>
              <a:rPr lang="en-US" dirty="0">
                <a:latin typeface="Calibri" charset="0"/>
              </a:rPr>
              <a:t>: </a:t>
            </a:r>
            <a:r>
              <a:rPr lang="en-US" dirty="0" err="1">
                <a:latin typeface="Calibri" charset="0"/>
              </a:rPr>
              <a:t>Lilliard</a:t>
            </a:r>
            <a:r>
              <a:rPr lang="en-US" dirty="0">
                <a:latin typeface="Calibri" charset="0"/>
              </a:rPr>
              <a:t> E. Richardson, Jr., David M. </a:t>
            </a:r>
            <a:r>
              <a:rPr lang="en-US" dirty="0" err="1">
                <a:latin typeface="Calibri" charset="0"/>
              </a:rPr>
              <a:t>Konisky</a:t>
            </a:r>
            <a:r>
              <a:rPr lang="en-US" dirty="0">
                <a:latin typeface="Calibri" charset="0"/>
              </a:rPr>
              <a:t>, and Jeffrey </a:t>
            </a:r>
            <a:r>
              <a:rPr lang="en-US" dirty="0" err="1">
                <a:latin typeface="Calibri" charset="0"/>
              </a:rPr>
              <a:t>Milyo</a:t>
            </a:r>
            <a:r>
              <a:rPr lang="en-US" dirty="0">
                <a:latin typeface="Calibri" charset="0"/>
              </a:rPr>
              <a:t>, </a:t>
            </a:r>
            <a:r>
              <a:rPr lang="ja-JP" altLang="en-US" dirty="0">
                <a:latin typeface="Calibri" charset="0"/>
              </a:rPr>
              <a:t>“</a:t>
            </a:r>
            <a:r>
              <a:rPr lang="en-US" dirty="0">
                <a:latin typeface="Calibri" charset="0"/>
              </a:rPr>
              <a:t>Public Approval of U.S. State Legislatures,</a:t>
            </a:r>
            <a:r>
              <a:rPr lang="ja-JP" altLang="en-US" dirty="0">
                <a:latin typeface="Calibri" charset="0"/>
              </a:rPr>
              <a:t>”</a:t>
            </a:r>
            <a:r>
              <a:rPr lang="en-US" dirty="0">
                <a:latin typeface="Calibri" charset="0"/>
              </a:rPr>
              <a:t> </a:t>
            </a:r>
            <a:r>
              <a:rPr lang="en-US" i="1" dirty="0">
                <a:latin typeface="Calibri" charset="0"/>
              </a:rPr>
              <a:t>Legislative Studies Quarterly </a:t>
            </a:r>
            <a:r>
              <a:rPr lang="en-US" dirty="0">
                <a:latin typeface="Calibri" charset="0"/>
              </a:rPr>
              <a:t>37 (February 2012): 99–116.</a:t>
            </a:r>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21</a:t>
            </a:fld>
            <a:endParaRPr lang="en-US" dirty="0"/>
          </a:p>
        </p:txBody>
      </p:sp>
    </p:spTree>
    <p:extLst>
      <p:ext uri="{BB962C8B-B14F-4D97-AF65-F5344CB8AC3E}">
        <p14:creationId xmlns:p14="http://schemas.microsoft.com/office/powerpoint/2010/main" val="244624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22</a:t>
            </a:fld>
            <a:endParaRPr lang="en-US" dirty="0"/>
          </a:p>
        </p:txBody>
      </p:sp>
    </p:spTree>
    <p:extLst>
      <p:ext uri="{BB962C8B-B14F-4D97-AF65-F5344CB8AC3E}">
        <p14:creationId xmlns:p14="http://schemas.microsoft.com/office/powerpoint/2010/main" val="1597591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title"/>
          </p:nvPr>
        </p:nvSpPr>
        <p:spPr>
          <a:xfrm>
            <a:off x="838200" y="2291187"/>
            <a:ext cx="10515600" cy="684026"/>
          </a:xfrm>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sz="quarter" idx="10" hasCustomPrompt="1"/>
          </p:nvPr>
        </p:nvSpPr>
        <p:spPr>
          <a:xfrm>
            <a:off x="4867275" y="3619985"/>
            <a:ext cx="2457450" cy="597477"/>
          </a:xfrm>
        </p:spPr>
        <p:txBody>
          <a:bodyPr>
            <a:normAutofit/>
          </a:bodyPr>
          <a:lstStyle>
            <a:lvl1pPr marL="0" indent="0" algn="ctr">
              <a:buNone/>
              <a:defRPr sz="2000" b="0" i="0">
                <a:solidFill>
                  <a:schemeClr val="bg1"/>
                </a:solidFill>
                <a:latin typeface="Arial" charset="0"/>
                <a:ea typeface="Arial" charset="0"/>
                <a:cs typeface="Arial" charset="0"/>
              </a:defRPr>
            </a:lvl1pPr>
          </a:lstStyle>
          <a:p>
            <a:pPr lvl="0"/>
            <a:r>
              <a:rPr lang="en-US" dirty="0"/>
              <a:t>Click to edit date</a:t>
            </a:r>
          </a:p>
        </p:txBody>
      </p:sp>
      <p:pic>
        <p:nvPicPr>
          <p:cNvPr id="9"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3265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lvl1pPr>
              <a:defRPr sz="3600" b="1"/>
            </a:lvl1pPr>
          </a:lstStyle>
          <a:p>
            <a:r>
              <a:rPr lang="en-US" dirty="0"/>
              <a:t>Click to edit Master title style</a:t>
            </a:r>
          </a:p>
        </p:txBody>
      </p:sp>
      <p:sp>
        <p:nvSpPr>
          <p:cNvPr id="6" name="Picture Placeholder 5"/>
          <p:cNvSpPr>
            <a:spLocks noGrp="1"/>
          </p:cNvSpPr>
          <p:nvPr>
            <p:ph type="pic" sz="quarter" idx="10"/>
          </p:nvPr>
        </p:nvSpPr>
        <p:spPr>
          <a:xfrm>
            <a:off x="5848350" y="4070657"/>
            <a:ext cx="1361768" cy="1808163"/>
          </a:xfrm>
        </p:spPr>
        <p:txBody>
          <a:bodyPr/>
          <a:lstStyle/>
          <a:p>
            <a:r>
              <a:rPr lang="en-US" dirty="0"/>
              <a:t>Click icon to add picture</a:t>
            </a:r>
          </a:p>
        </p:txBody>
      </p:sp>
      <p:sp>
        <p:nvSpPr>
          <p:cNvPr id="10" name="Text Placeholder 9"/>
          <p:cNvSpPr>
            <a:spLocks noGrp="1"/>
          </p:cNvSpPr>
          <p:nvPr>
            <p:ph type="body" sz="quarter" idx="11"/>
          </p:nvPr>
        </p:nvSpPr>
        <p:spPr>
          <a:xfrm>
            <a:off x="838199" y="1517957"/>
            <a:ext cx="5705475" cy="4501843"/>
          </a:xfrm>
        </p:spPr>
        <p:txBody>
          <a:bodyPr/>
          <a:lstStyle>
            <a:lvl1pPr marL="0" marR="0" indent="457200" algn="l" defTabSz="914400" rtl="0" eaLnBrk="0" fontAlgn="base" latinLnBrk="0" hangingPunct="0">
              <a:lnSpc>
                <a:spcPct val="100000"/>
              </a:lnSpc>
              <a:spcBef>
                <a:spcPts val="624"/>
              </a:spcBef>
              <a:spcAft>
                <a:spcPct val="0"/>
              </a:spcAft>
              <a:buClr>
                <a:srgbClr val="004A78"/>
              </a:buClr>
              <a:buSzTx/>
              <a:buFont typeface="Arial" pitchFamily="34" charset="0"/>
              <a:buChar char="•"/>
              <a:tabLst/>
              <a:defRPr sz="1600">
                <a:solidFill>
                  <a:srgbClr val="006298"/>
                </a:solidFill>
                <a:latin typeface="Arial" panose="020B0604020202020204" pitchFamily="34" charset="0"/>
                <a:cs typeface="Arial" panose="020B0604020202020204" pitchFamily="34" charset="0"/>
              </a:defRPr>
            </a:lvl1pPr>
            <a:lvl2pPr marL="1371600" indent="-685800">
              <a:spcBef>
                <a:spcPts val="624"/>
              </a:spcBef>
              <a:buClr>
                <a:srgbClr val="004A78"/>
              </a:buClr>
              <a:buFont typeface="Arial" pitchFamily="34" charset="0"/>
              <a:buChar char="–"/>
              <a:defRPr/>
            </a:lvl2pPr>
          </a:lstStyle>
          <a:p>
            <a:pPr marL="0" marR="0" lvl="0" indent="0" algn="l" defTabSz="914400" rtl="0" eaLnBrk="0" fontAlgn="base" latinLnBrk="0" hangingPunct="0">
              <a:lnSpc>
                <a:spcPct val="100000"/>
              </a:lnSpc>
              <a:spcBef>
                <a:spcPct val="0"/>
              </a:spcBef>
              <a:spcAft>
                <a:spcPct val="0"/>
              </a:spcAft>
              <a:buClrTx/>
              <a:buSzTx/>
              <a:tabLst/>
              <a:defRPr/>
            </a:pPr>
            <a:endPar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endParaRPr>
          </a:p>
          <a:p>
            <a:pPr marL="685800" marR="0" lvl="1" indent="0" algn="l" defTabSz="914400" rtl="0" eaLnBrk="0" fontAlgn="base" latinLnBrk="0" hangingPunct="0">
              <a:lnSpc>
                <a:spcPct val="100000"/>
              </a:lnSpc>
              <a:spcBef>
                <a:spcPct val="0"/>
              </a:spcBef>
              <a:spcAft>
                <a:spcPct val="0"/>
              </a:spcAft>
              <a:buClrTx/>
              <a:buSzTx/>
              <a:tabLst/>
              <a:defRPr/>
            </a:pPr>
            <a:endPar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endParaRPr>
          </a:p>
        </p:txBody>
      </p:sp>
      <p:sp>
        <p:nvSpPr>
          <p:cNvPr id="4" name="Table Placeholder 3"/>
          <p:cNvSpPr>
            <a:spLocks noGrp="1"/>
          </p:cNvSpPr>
          <p:nvPr>
            <p:ph type="tbl" sz="quarter" idx="12"/>
          </p:nvPr>
        </p:nvSpPr>
        <p:spPr>
          <a:xfrm>
            <a:off x="8520113" y="1814513"/>
            <a:ext cx="2466975" cy="900112"/>
          </a:xfrm>
        </p:spPr>
        <p:txBody>
          <a:bodyPr/>
          <a:lstStyle/>
          <a:p>
            <a:endParaRPr lang="en-US" dirty="0"/>
          </a:p>
        </p:txBody>
      </p:sp>
      <p:sp>
        <p:nvSpPr>
          <p:cNvPr id="5" name="Media Placeholder 4">
            <a:extLst>
              <a:ext uri="{FF2B5EF4-FFF2-40B4-BE49-F238E27FC236}">
                <a16:creationId xmlns:a16="http://schemas.microsoft.com/office/drawing/2014/main" id="{E50D2460-4BD2-4347-9DDD-C23756ECBF9D}"/>
              </a:ext>
            </a:extLst>
          </p:cNvPr>
          <p:cNvSpPr>
            <a:spLocks noGrp="1"/>
          </p:cNvSpPr>
          <p:nvPr>
            <p:ph type="media" sz="quarter" idx="13"/>
          </p:nvPr>
        </p:nvSpPr>
        <p:spPr>
          <a:xfrm>
            <a:off x="8166100" y="2979738"/>
            <a:ext cx="1198563" cy="1163637"/>
          </a:xfrm>
        </p:spPr>
        <p:txBody>
          <a:bodyPr/>
          <a:lstStyle/>
          <a:p>
            <a:endParaRPr lang="en-US" dirty="0"/>
          </a:p>
        </p:txBody>
      </p:sp>
      <p:sp>
        <p:nvSpPr>
          <p:cNvPr id="9" name="Footer">
            <a:extLst>
              <a:ext uri="{FF2B5EF4-FFF2-40B4-BE49-F238E27FC236}">
                <a16:creationId xmlns:a16="http://schemas.microsoft.com/office/drawing/2014/main" id="{B7CC62F0-8982-4757-9CA2-2277D8C6A775}"/>
              </a:ext>
            </a:extLst>
          </p:cNvPr>
          <p:cNvSpPr txBox="1"/>
          <p:nvPr userDrawn="1"/>
        </p:nvSpPr>
        <p:spPr>
          <a:xfrm>
            <a:off x="2436366" y="6422955"/>
            <a:ext cx="9380496" cy="415498"/>
          </a:xfrm>
          <a:prstGeom prst="rect">
            <a:avLst/>
          </a:prstGeom>
          <a:noFill/>
          <a:effectLst/>
        </p:spPr>
        <p:txBody>
          <a:bodyPr wrap="square" lIns="0" tIns="0" rIns="0" rtlCol="0" anchor="ctr">
            <a:spAutoFit/>
          </a:bodyPr>
          <a:lstStyle/>
          <a:p>
            <a:pPr>
              <a:lnSpc>
                <a:spcPct val="100000"/>
              </a:lnSpc>
              <a:spcBef>
                <a:spcPts val="624"/>
              </a:spcBef>
            </a:pPr>
            <a:r>
              <a:rPr lang="en-US" sz="1200" dirty="0">
                <a:solidFill>
                  <a:srgbClr val="006298"/>
                </a:solidFill>
                <a:latin typeface="Arial" pitchFamily="34" charset="0"/>
                <a:cs typeface="Arial" pitchFamily="34" charset="0"/>
              </a:rPr>
              <a:t>Ann O’M, Bowman | Richard C. Kearney | Carmine P. F. </a:t>
            </a:r>
            <a:r>
              <a:rPr lang="en-US" sz="1200" dirty="0" err="1">
                <a:solidFill>
                  <a:srgbClr val="006298"/>
                </a:solidFill>
                <a:latin typeface="Arial" pitchFamily="34" charset="0"/>
                <a:cs typeface="Arial" pitchFamily="34" charset="0"/>
              </a:rPr>
              <a:t>Scavo</a:t>
            </a:r>
            <a:r>
              <a:rPr lang="en-US" sz="1200" dirty="0">
                <a:solidFill>
                  <a:srgbClr val="006298"/>
                </a:solidFill>
                <a:latin typeface="Arial" pitchFamily="34" charset="0"/>
                <a:cs typeface="Arial" pitchFamily="34" charset="0"/>
              </a:rPr>
              <a:t> | State and Local Government, Eleventh Edition. © 2022 Cengage. All Rights Reserved. May not be scanned, copied or duplicated, or posted to a publicly accessible website, in whole or in part.</a:t>
            </a:r>
          </a:p>
        </p:txBody>
      </p:sp>
      <p:sp>
        <p:nvSpPr>
          <p:cNvPr id="7" name="Content Placeholder 6">
            <a:extLst>
              <a:ext uri="{FF2B5EF4-FFF2-40B4-BE49-F238E27FC236}">
                <a16:creationId xmlns:a16="http://schemas.microsoft.com/office/drawing/2014/main" id="{5FA3B574-8073-4F2B-838E-BB2F8DA4C5DD}"/>
              </a:ext>
            </a:extLst>
          </p:cNvPr>
          <p:cNvSpPr>
            <a:spLocks noGrp="1"/>
          </p:cNvSpPr>
          <p:nvPr>
            <p:ph sz="quarter" idx="14"/>
          </p:nvPr>
        </p:nvSpPr>
        <p:spPr>
          <a:xfrm>
            <a:off x="7210425" y="4822825"/>
            <a:ext cx="3309938" cy="67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87119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2193424"/>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3096122"/>
            <a:ext cx="10515600" cy="672105"/>
          </a:xfrm>
        </p:spPr>
        <p:txBody>
          <a:bodyPr/>
          <a:lstStyle>
            <a:lvl1pPr>
              <a:defRPr>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3817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p:nvPr>
        </p:nvSpPr>
        <p:spPr>
          <a:xfrm>
            <a:off x="5158065" y="3083849"/>
            <a:ext cx="5943392" cy="1343006"/>
          </a:xfrm>
        </p:spPr>
        <p:txBody>
          <a:bodyPr anchor="ctr">
            <a:noAutofit/>
          </a:bodyPr>
          <a:lstStyle>
            <a:lvl1pPr marL="0" indent="0" algn="l">
              <a:buNone/>
              <a:defRPr sz="36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endParaRPr lang="en-US" dirty="0"/>
          </a:p>
        </p:txBody>
      </p:sp>
      <p:sp>
        <p:nvSpPr>
          <p:cNvPr id="5" name="Title 4"/>
          <p:cNvSpPr>
            <a:spLocks noGrp="1"/>
          </p:cNvSpPr>
          <p:nvPr>
            <p:ph type="title"/>
          </p:nvPr>
        </p:nvSpPr>
        <p:spPr>
          <a:xfrm>
            <a:off x="5158065" y="2006622"/>
            <a:ext cx="5045478" cy="867221"/>
          </a:xfrm>
        </p:spPr>
        <p:txBody>
          <a:bodyPr/>
          <a:lstStyle>
            <a:lvl1pPr algn="l">
              <a:defRPr sz="4000">
                <a:solidFill>
                  <a:schemeClr val="bg1"/>
                </a:solidFill>
              </a:defRPr>
            </a:lvl1pPr>
          </a:lstStyle>
          <a:p>
            <a:r>
              <a:rPr lang="en-US" dirty="0"/>
              <a:t>Click to edit Master title style</a:t>
            </a:r>
          </a:p>
        </p:txBody>
      </p:sp>
      <p:sp>
        <p:nvSpPr>
          <p:cNvPr id="9" name="Picture Placeholder 8"/>
          <p:cNvSpPr>
            <a:spLocks noGrp="1"/>
          </p:cNvSpPr>
          <p:nvPr>
            <p:ph type="pic" sz="quarter" idx="12"/>
          </p:nvPr>
        </p:nvSpPr>
        <p:spPr>
          <a:xfrm>
            <a:off x="246063" y="314482"/>
            <a:ext cx="3343275" cy="4318000"/>
          </a:xfrm>
        </p:spPr>
        <p:txBody>
          <a:bodyPr/>
          <a:lstStyle/>
          <a:p>
            <a:r>
              <a:rPr lang="en-US" dirty="0"/>
              <a:t>Click icon to add picture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
        <p:nvSpPr>
          <p:cNvPr id="4" name="Content Placeholder 3"/>
          <p:cNvSpPr>
            <a:spLocks noGrp="1"/>
          </p:cNvSpPr>
          <p:nvPr>
            <p:ph sz="quarter" idx="13"/>
          </p:nvPr>
        </p:nvSpPr>
        <p:spPr>
          <a:xfrm>
            <a:off x="2909661" y="6356350"/>
            <a:ext cx="8815898" cy="365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778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b="1"/>
            </a:lvl1pPr>
          </a:lstStyle>
          <a:p>
            <a:r>
              <a:rPr lang="en-US" dirty="0"/>
              <a:t>Click to edit Master title style</a:t>
            </a:r>
          </a:p>
        </p:txBody>
      </p:sp>
      <p:sp>
        <p:nvSpPr>
          <p:cNvPr id="6" name="Text Placeholder 5"/>
          <p:cNvSpPr>
            <a:spLocks noGrp="1"/>
          </p:cNvSpPr>
          <p:nvPr>
            <p:ph type="body" sz="quarter" idx="15"/>
          </p:nvPr>
        </p:nvSpPr>
        <p:spPr>
          <a:xfrm>
            <a:off x="743576" y="1289683"/>
            <a:ext cx="10711543" cy="4872991"/>
          </a:xfrm>
        </p:spPr>
        <p:txBody>
          <a:bodyPr>
            <a:noAutofit/>
          </a:bodyPr>
          <a:lstStyle>
            <a:lvl1pPr marL="457200" indent="-457200" algn="l">
              <a:lnSpc>
                <a:spcPct val="100000"/>
              </a:lnSpc>
              <a:spcBef>
                <a:spcPts val="624"/>
              </a:spcBef>
              <a:buClr>
                <a:srgbClr val="004A78"/>
              </a:buClr>
              <a:buFont typeface="Arial" pitchFamily="34" charset="0"/>
              <a:buChar char="•"/>
              <a:defRPr sz="2600" b="0" i="0" baseline="0">
                <a:solidFill>
                  <a:srgbClr val="000000"/>
                </a:solidFill>
                <a:latin typeface="Arial" charset="0"/>
                <a:ea typeface="Arial" charset="0"/>
                <a:cs typeface="Arial" charset="0"/>
              </a:defRPr>
            </a:lvl1pPr>
            <a:lvl2pPr marL="914400" indent="-457200">
              <a:lnSpc>
                <a:spcPct val="100000"/>
              </a:lnSpc>
              <a:spcBef>
                <a:spcPts val="624"/>
              </a:spcBef>
              <a:buClr>
                <a:srgbClr val="004A78"/>
              </a:buClr>
              <a:buFont typeface="Arial" pitchFamily="34" charset="0"/>
              <a:buChar char="–"/>
              <a:defRPr>
                <a:solidFill>
                  <a:srgbClr val="000000"/>
                </a:solidFill>
                <a:latin typeface="Arial" pitchFamily="34" charset="0"/>
                <a:ea typeface="Arial" pitchFamily="34" charset="0"/>
                <a:cs typeface="Arial" pitchFamily="34" charset="0"/>
              </a:defRPr>
            </a:lvl2pPr>
            <a:lvl3pPr marL="1371600" indent="-457200">
              <a:defRPr sz="2200">
                <a:solidFill>
                  <a:srgbClr val="000000"/>
                </a:solidFill>
                <a:latin typeface="Arial" pitchFamily="34" charset="0"/>
                <a:ea typeface="Arial" pitchFamily="34" charset="0"/>
                <a:cs typeface="Arial" pitchFamily="34"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endParaRPr lang="en-US" dirty="0"/>
          </a:p>
          <a:p>
            <a:pPr lvl="1"/>
            <a:endParaRPr lang="en-US" dirty="0"/>
          </a:p>
          <a:p>
            <a:pPr lvl="2"/>
            <a:endParaRPr lang="en-US" dirty="0"/>
          </a:p>
        </p:txBody>
      </p:sp>
      <p:sp>
        <p:nvSpPr>
          <p:cNvPr id="5" name="Footer"/>
          <p:cNvSpPr txBox="1"/>
          <p:nvPr userDrawn="1"/>
        </p:nvSpPr>
        <p:spPr>
          <a:xfrm>
            <a:off x="2436366" y="6422955"/>
            <a:ext cx="9310157" cy="415498"/>
          </a:xfrm>
          <a:prstGeom prst="rect">
            <a:avLst/>
          </a:prstGeom>
          <a:noFill/>
          <a:effectLst/>
        </p:spPr>
        <p:txBody>
          <a:bodyPr wrap="square" lIns="0" tIns="0" rIns="0" rtlCol="0" anchor="ctr">
            <a:spAutoFit/>
          </a:bodyPr>
          <a:lstStyle/>
          <a:p>
            <a:pPr>
              <a:lnSpc>
                <a:spcPct val="100000"/>
              </a:lnSpc>
              <a:spcBef>
                <a:spcPts val="624"/>
              </a:spcBef>
            </a:pPr>
            <a:r>
              <a:rPr lang="en-US" sz="1200" dirty="0">
                <a:solidFill>
                  <a:srgbClr val="006298"/>
                </a:solidFill>
                <a:latin typeface="Arial" pitchFamily="34" charset="0"/>
                <a:cs typeface="Arial" pitchFamily="34" charset="0"/>
              </a:rPr>
              <a:t>Ann O’M, Bowman | Richard C. Kearney | Carmine P. F. </a:t>
            </a:r>
            <a:r>
              <a:rPr lang="en-US" sz="1200" dirty="0" err="1">
                <a:solidFill>
                  <a:srgbClr val="006298"/>
                </a:solidFill>
                <a:latin typeface="Arial" pitchFamily="34" charset="0"/>
                <a:cs typeface="Arial" pitchFamily="34" charset="0"/>
              </a:rPr>
              <a:t>Scavo</a:t>
            </a:r>
            <a:r>
              <a:rPr lang="en-US" sz="1200" dirty="0">
                <a:solidFill>
                  <a:srgbClr val="006298"/>
                </a:solidFill>
                <a:latin typeface="Arial" pitchFamily="34" charset="0"/>
                <a:cs typeface="Arial" pitchFamily="34" charset="0"/>
              </a:rPr>
              <a:t> | State and Local Government, Eleventh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035067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b="1"/>
            </a:lvl1pPr>
          </a:lstStyle>
          <a:p>
            <a:r>
              <a:rPr lang="en-US" dirty="0"/>
              <a:t>Click to edit Master title style</a:t>
            </a:r>
          </a:p>
        </p:txBody>
      </p:sp>
      <p:sp>
        <p:nvSpPr>
          <p:cNvPr id="6" name="Text Placeholder 5"/>
          <p:cNvSpPr>
            <a:spLocks noGrp="1"/>
          </p:cNvSpPr>
          <p:nvPr>
            <p:ph type="body" sz="quarter" idx="15"/>
          </p:nvPr>
        </p:nvSpPr>
        <p:spPr>
          <a:xfrm>
            <a:off x="743576" y="1289683"/>
            <a:ext cx="10711543" cy="968325"/>
          </a:xfrm>
        </p:spPr>
        <p:txBody>
          <a:bodyPr>
            <a:noAutofit/>
          </a:bodyPr>
          <a:lstStyle>
            <a:lvl1pPr marL="457200" indent="-457200" algn="l">
              <a:lnSpc>
                <a:spcPct val="100000"/>
              </a:lnSpc>
              <a:spcBef>
                <a:spcPts val="624"/>
              </a:spcBef>
              <a:buClr>
                <a:srgbClr val="004A78"/>
              </a:buClr>
              <a:buFont typeface="Arial" pitchFamily="34" charset="0"/>
              <a:buChar char="•"/>
              <a:defRPr sz="2600" b="0" i="0" baseline="0">
                <a:solidFill>
                  <a:srgbClr val="000000"/>
                </a:solidFill>
                <a:latin typeface="Arial" charset="0"/>
                <a:ea typeface="Arial" charset="0"/>
                <a:cs typeface="Arial" charset="0"/>
              </a:defRPr>
            </a:lvl1pPr>
            <a:lvl2pPr marL="914400" indent="-457200">
              <a:lnSpc>
                <a:spcPct val="100000"/>
              </a:lnSpc>
              <a:spcBef>
                <a:spcPts val="624"/>
              </a:spcBef>
              <a:buClr>
                <a:srgbClr val="004A78"/>
              </a:buClr>
              <a:buFont typeface="Arial" pitchFamily="34" charset="0"/>
              <a:buChar char="–"/>
              <a:defRPr>
                <a:solidFill>
                  <a:srgbClr val="000000"/>
                </a:solidFill>
                <a:latin typeface="Arial" pitchFamily="34" charset="0"/>
                <a:ea typeface="Arial" pitchFamily="34" charset="0"/>
                <a:cs typeface="Arial" pitchFamily="34" charset="0"/>
              </a:defRPr>
            </a:lvl2pPr>
            <a:lvl3pPr marL="1371600" indent="-457200">
              <a:defRPr sz="2200">
                <a:solidFill>
                  <a:srgbClr val="000000"/>
                </a:solidFill>
                <a:latin typeface="Arial" pitchFamily="34" charset="0"/>
                <a:ea typeface="Arial" pitchFamily="34" charset="0"/>
                <a:cs typeface="Arial" pitchFamily="34"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endParaRPr lang="en-US" dirty="0"/>
          </a:p>
          <a:p>
            <a:pPr lvl="1"/>
            <a:endParaRPr lang="en-US" dirty="0"/>
          </a:p>
          <a:p>
            <a:pPr lvl="2"/>
            <a:endParaRPr lang="en-US" dirty="0"/>
          </a:p>
        </p:txBody>
      </p:sp>
      <p:sp>
        <p:nvSpPr>
          <p:cNvPr id="5" name="Footer"/>
          <p:cNvSpPr txBox="1"/>
          <p:nvPr userDrawn="1"/>
        </p:nvSpPr>
        <p:spPr>
          <a:xfrm>
            <a:off x="2436366" y="6422955"/>
            <a:ext cx="9310157" cy="415498"/>
          </a:xfrm>
          <a:prstGeom prst="rect">
            <a:avLst/>
          </a:prstGeom>
          <a:noFill/>
          <a:effectLst/>
        </p:spPr>
        <p:txBody>
          <a:bodyPr wrap="square" lIns="0" tIns="0" rIns="0" rtlCol="0" anchor="ctr">
            <a:spAutoFit/>
          </a:bodyPr>
          <a:lstStyle/>
          <a:p>
            <a:pPr>
              <a:lnSpc>
                <a:spcPct val="100000"/>
              </a:lnSpc>
              <a:spcBef>
                <a:spcPts val="624"/>
              </a:spcBef>
            </a:pPr>
            <a:r>
              <a:rPr lang="en-US" sz="1200" dirty="0">
                <a:solidFill>
                  <a:srgbClr val="006298"/>
                </a:solidFill>
                <a:latin typeface="Arial" pitchFamily="34" charset="0"/>
                <a:cs typeface="Arial" pitchFamily="34" charset="0"/>
              </a:rPr>
              <a:t>Ann O’M, Bowman | Richard C. Kearney | Carmine P. F. </a:t>
            </a:r>
            <a:r>
              <a:rPr lang="en-US" sz="1200" dirty="0" err="1">
                <a:solidFill>
                  <a:srgbClr val="006298"/>
                </a:solidFill>
                <a:latin typeface="Arial" pitchFamily="34" charset="0"/>
                <a:cs typeface="Arial" pitchFamily="34" charset="0"/>
              </a:rPr>
              <a:t>Scavo</a:t>
            </a:r>
            <a:r>
              <a:rPr lang="en-US" sz="1200" dirty="0">
                <a:solidFill>
                  <a:srgbClr val="006298"/>
                </a:solidFill>
                <a:latin typeface="Arial" pitchFamily="34" charset="0"/>
                <a:cs typeface="Arial" pitchFamily="34" charset="0"/>
              </a:rPr>
              <a:t> | State and Local Government, Eleventh Edition. © 2022 Cengage. All Rights Reserved. May not be scanned, copied or duplicated, or posted to a publicly accessible website, in whole or in part.</a:t>
            </a:r>
          </a:p>
        </p:txBody>
      </p:sp>
      <p:sp>
        <p:nvSpPr>
          <p:cNvPr id="7" name="Text Placeholder 5">
            <a:extLst>
              <a:ext uri="{FF2B5EF4-FFF2-40B4-BE49-F238E27FC236}">
                <a16:creationId xmlns:a16="http://schemas.microsoft.com/office/drawing/2014/main" id="{1A8E3AFB-6170-42D2-8052-DB6D1EFBB046}"/>
              </a:ext>
            </a:extLst>
          </p:cNvPr>
          <p:cNvSpPr>
            <a:spLocks noGrp="1"/>
          </p:cNvSpPr>
          <p:nvPr>
            <p:ph type="body" sz="quarter" idx="16"/>
          </p:nvPr>
        </p:nvSpPr>
        <p:spPr>
          <a:xfrm>
            <a:off x="642257" y="2510461"/>
            <a:ext cx="10711543" cy="968325"/>
          </a:xfrm>
        </p:spPr>
        <p:txBody>
          <a:bodyPr>
            <a:noAutofit/>
          </a:bodyPr>
          <a:lstStyle>
            <a:lvl1pPr marL="457200" indent="-457200" algn="l">
              <a:lnSpc>
                <a:spcPct val="100000"/>
              </a:lnSpc>
              <a:spcBef>
                <a:spcPts val="624"/>
              </a:spcBef>
              <a:buClr>
                <a:srgbClr val="004A78"/>
              </a:buClr>
              <a:buFont typeface="Arial" pitchFamily="34" charset="0"/>
              <a:buChar char="•"/>
              <a:defRPr sz="2600" b="0" i="0" baseline="0">
                <a:solidFill>
                  <a:srgbClr val="000000"/>
                </a:solidFill>
                <a:latin typeface="Arial" charset="0"/>
                <a:ea typeface="Arial" charset="0"/>
                <a:cs typeface="Arial" charset="0"/>
              </a:defRPr>
            </a:lvl1pPr>
            <a:lvl2pPr marL="914400" indent="-457200">
              <a:lnSpc>
                <a:spcPct val="100000"/>
              </a:lnSpc>
              <a:spcBef>
                <a:spcPts val="624"/>
              </a:spcBef>
              <a:buClr>
                <a:srgbClr val="004A78"/>
              </a:buClr>
              <a:buFont typeface="Arial" pitchFamily="34" charset="0"/>
              <a:buChar char="–"/>
              <a:defRPr>
                <a:solidFill>
                  <a:srgbClr val="000000"/>
                </a:solidFill>
                <a:latin typeface="Arial" pitchFamily="34" charset="0"/>
                <a:ea typeface="Arial" pitchFamily="34" charset="0"/>
                <a:cs typeface="Arial" pitchFamily="34" charset="0"/>
              </a:defRPr>
            </a:lvl2pPr>
            <a:lvl3pPr marL="1371600" indent="-457200">
              <a:defRPr sz="2200">
                <a:solidFill>
                  <a:srgbClr val="000000"/>
                </a:solidFill>
                <a:latin typeface="Arial" pitchFamily="34" charset="0"/>
                <a:ea typeface="Arial" pitchFamily="34" charset="0"/>
                <a:cs typeface="Arial" pitchFamily="34"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endParaRPr lang="en-US" dirty="0"/>
          </a:p>
          <a:p>
            <a:pPr lvl="1"/>
            <a:endParaRPr lang="en-US" dirty="0"/>
          </a:p>
          <a:p>
            <a:pPr lvl="2"/>
            <a:endParaRPr lang="en-US" dirty="0"/>
          </a:p>
        </p:txBody>
      </p:sp>
      <p:sp>
        <p:nvSpPr>
          <p:cNvPr id="4" name="Content Placeholder 3">
            <a:extLst>
              <a:ext uri="{FF2B5EF4-FFF2-40B4-BE49-F238E27FC236}">
                <a16:creationId xmlns:a16="http://schemas.microsoft.com/office/drawing/2014/main" id="{E384460B-486C-4384-B0D6-FC40F79E0F0C}"/>
              </a:ext>
            </a:extLst>
          </p:cNvPr>
          <p:cNvSpPr>
            <a:spLocks noGrp="1"/>
          </p:cNvSpPr>
          <p:nvPr>
            <p:ph sz="quarter" idx="17"/>
          </p:nvPr>
        </p:nvSpPr>
        <p:spPr>
          <a:xfrm>
            <a:off x="742950" y="3757613"/>
            <a:ext cx="10610850" cy="968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232138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Section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5" hasCustomPrompt="1"/>
          </p:nvPr>
        </p:nvSpPr>
        <p:spPr>
          <a:xfrm>
            <a:off x="743574" y="1290690"/>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1" name="Text Placeholder 5"/>
          <p:cNvSpPr>
            <a:spLocks noGrp="1"/>
          </p:cNvSpPr>
          <p:nvPr>
            <p:ph type="body" sz="quarter" idx="18" hasCustomPrompt="1"/>
          </p:nvPr>
        </p:nvSpPr>
        <p:spPr>
          <a:xfrm>
            <a:off x="743572" y="1737343"/>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9" name="Text Placeholder 5"/>
          <p:cNvSpPr>
            <a:spLocks noGrp="1"/>
          </p:cNvSpPr>
          <p:nvPr>
            <p:ph type="body" sz="quarter" idx="17" hasCustomPrompt="1"/>
          </p:nvPr>
        </p:nvSpPr>
        <p:spPr>
          <a:xfrm>
            <a:off x="743573" y="3389727"/>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8" name="Text Placeholder 5"/>
          <p:cNvSpPr>
            <a:spLocks noGrp="1"/>
          </p:cNvSpPr>
          <p:nvPr>
            <p:ph type="body" sz="quarter" idx="16" hasCustomPrompt="1"/>
          </p:nvPr>
        </p:nvSpPr>
        <p:spPr>
          <a:xfrm>
            <a:off x="743572" y="3856204"/>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10" name="Footer">
            <a:extLst>
              <a:ext uri="{FF2B5EF4-FFF2-40B4-BE49-F238E27FC236}">
                <a16:creationId xmlns:a16="http://schemas.microsoft.com/office/drawing/2014/main" id="{B2D1ADEF-9C89-46E8-8946-1EA19A5EDD54}"/>
              </a:ext>
            </a:extLst>
          </p:cNvPr>
          <p:cNvSpPr txBox="1"/>
          <p:nvPr userDrawn="1"/>
        </p:nvSpPr>
        <p:spPr>
          <a:xfrm>
            <a:off x="2436366" y="6422955"/>
            <a:ext cx="9310157" cy="415498"/>
          </a:xfrm>
          <a:prstGeom prst="rect">
            <a:avLst/>
          </a:prstGeom>
          <a:noFill/>
          <a:effectLst/>
        </p:spPr>
        <p:txBody>
          <a:bodyPr wrap="square" lIns="0" tIns="0" rIns="0" rtlCol="0" anchor="ctr">
            <a:spAutoFit/>
          </a:bodyPr>
          <a:lstStyle/>
          <a:p>
            <a:pPr>
              <a:lnSpc>
                <a:spcPct val="100000"/>
              </a:lnSpc>
              <a:spcBef>
                <a:spcPts val="624"/>
              </a:spcBef>
            </a:pPr>
            <a:r>
              <a:rPr lang="en-US" sz="1200" dirty="0">
                <a:solidFill>
                  <a:srgbClr val="006298"/>
                </a:solidFill>
                <a:latin typeface="Arial" pitchFamily="34" charset="0"/>
                <a:cs typeface="Arial" pitchFamily="34" charset="0"/>
              </a:rPr>
              <a:t>Ann O’M, Bowman | Richard C. Kearney | Carmine P. F. </a:t>
            </a:r>
            <a:r>
              <a:rPr lang="en-US" sz="1200" dirty="0" err="1">
                <a:solidFill>
                  <a:srgbClr val="006298"/>
                </a:solidFill>
                <a:latin typeface="Arial" pitchFamily="34" charset="0"/>
                <a:cs typeface="Arial" pitchFamily="34" charset="0"/>
              </a:rPr>
              <a:t>Scavo</a:t>
            </a:r>
            <a:r>
              <a:rPr lang="en-US" sz="1200" dirty="0">
                <a:solidFill>
                  <a:srgbClr val="006298"/>
                </a:solidFill>
                <a:latin typeface="Arial" pitchFamily="34" charset="0"/>
                <a:cs typeface="Arial" pitchFamily="34" charset="0"/>
              </a:rPr>
              <a:t> | State and Local Government, Eleventh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79366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Content Placeholder 2"/>
          <p:cNvSpPr>
            <a:spLocks noGrp="1"/>
          </p:cNvSpPr>
          <p:nvPr>
            <p:ph idx="1"/>
          </p:nvPr>
        </p:nvSpPr>
        <p:spPr>
          <a:xfrm>
            <a:off x="743576"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4" name="Text Placeholder 3"/>
          <p:cNvSpPr>
            <a:spLocks noGrp="1"/>
          </p:cNvSpPr>
          <p:nvPr>
            <p:ph type="body" sz="quarter" idx="15" hasCustomPrompt="1"/>
          </p:nvPr>
        </p:nvSpPr>
        <p:spPr>
          <a:xfrm>
            <a:off x="743576" y="2202774"/>
            <a:ext cx="5084468" cy="3953578"/>
          </a:xfrm>
        </p:spPr>
        <p:txBody>
          <a:bodyPr>
            <a:normAutofit/>
          </a:bodyPr>
          <a:lstStyle>
            <a:lvl1pPr marL="228600" indent="-228600">
              <a:buClr>
                <a:srgbClr val="004A78"/>
              </a:buClr>
              <a:buFont typeface="Arial" charset="0"/>
              <a:buChar char="•"/>
              <a:defRPr sz="1800">
                <a:solidFill>
                  <a:srgbClr val="000000"/>
                </a:solidFill>
              </a:defRPr>
            </a:lvl1pPr>
            <a:lvl2pPr marL="685800" indent="-228600">
              <a:buClr>
                <a:srgbClr val="004A78"/>
              </a:buClr>
              <a:buFont typeface="Arial" charset="0"/>
              <a:buChar char="•"/>
              <a:defRPr sz="1800">
                <a:solidFill>
                  <a:srgbClr val="000000"/>
                </a:solidFill>
              </a:defRPr>
            </a:lvl2pPr>
            <a:lvl3pPr marL="1143000" indent="-228600">
              <a:buClr>
                <a:srgbClr val="004A78"/>
              </a:buClr>
              <a:buFont typeface="Arial" charset="0"/>
              <a:buChar char="•"/>
              <a:defRPr sz="1800">
                <a:solidFill>
                  <a:srgbClr val="000000"/>
                </a:solidFill>
              </a:defRPr>
            </a:lvl3pPr>
            <a:lvl4pPr marL="1600200" indent="-228600">
              <a:buClr>
                <a:srgbClr val="004A78"/>
              </a:buClr>
              <a:buFont typeface="Arial" charset="0"/>
              <a:buChar char="•"/>
              <a:defRPr sz="1800">
                <a:solidFill>
                  <a:srgbClr val="000000"/>
                </a:solidFill>
              </a:defRPr>
            </a:lvl4pPr>
            <a:lvl5pPr marL="2057400" indent="-228600">
              <a:buClr>
                <a:srgbClr val="004A78"/>
              </a:buClr>
              <a:buFont typeface="Arial" charset="0"/>
              <a:buChar cha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12" name="Content Placeholder 2"/>
          <p:cNvSpPr>
            <a:spLocks noGrp="1"/>
          </p:cNvSpPr>
          <p:nvPr>
            <p:ph idx="20"/>
          </p:nvPr>
        </p:nvSpPr>
        <p:spPr>
          <a:xfrm>
            <a:off x="6370651"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14" name="Text Placeholder 3"/>
          <p:cNvSpPr>
            <a:spLocks noGrp="1"/>
          </p:cNvSpPr>
          <p:nvPr>
            <p:ph type="body" sz="quarter" idx="18" hasCustomPrompt="1"/>
          </p:nvPr>
        </p:nvSpPr>
        <p:spPr>
          <a:xfrm>
            <a:off x="6370651" y="2202774"/>
            <a:ext cx="5084468" cy="3953578"/>
          </a:xfrm>
        </p:spPr>
        <p:txBody>
          <a:bodyPr>
            <a:normAutofit/>
          </a:bodyPr>
          <a:lstStyle>
            <a:lvl1pPr>
              <a:buClr>
                <a:srgbClr val="004A78"/>
              </a:buClr>
              <a:defRPr sz="1800">
                <a:solidFill>
                  <a:srgbClr val="000000"/>
                </a:solidFill>
              </a:defRPr>
            </a:lvl1pPr>
            <a:lvl2pPr marL="685800" indent="-228600">
              <a:buClr>
                <a:srgbClr val="004A78"/>
              </a:buClr>
              <a:buFontTx/>
              <a:buChar char="‒"/>
              <a:defRPr sz="1800">
                <a:solidFill>
                  <a:srgbClr val="000000"/>
                </a:solidFill>
              </a:defRPr>
            </a:lvl2pPr>
            <a:lvl3pPr>
              <a:buClr>
                <a:srgbClr val="004A78"/>
              </a:buClr>
              <a:defRPr sz="1800">
                <a:solidFill>
                  <a:srgbClr val="000000"/>
                </a:solidFill>
              </a:defRPr>
            </a:lvl3pPr>
            <a:lvl4pPr>
              <a:buClr>
                <a:srgbClr val="004A78"/>
              </a:buClr>
              <a:defRPr sz="1800">
                <a:solidFill>
                  <a:srgbClr val="000000"/>
                </a:solidFill>
              </a:defRPr>
            </a:lvl4pPr>
            <a:lvl5pPr>
              <a:buClr>
                <a:srgbClr val="004A78"/>
              </a:buCl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a:p>
            <a:pPr lvl="0"/>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p>
          <a:p>
            <a:pPr lvl="0"/>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9" name="Footer">
            <a:extLst>
              <a:ext uri="{FF2B5EF4-FFF2-40B4-BE49-F238E27FC236}">
                <a16:creationId xmlns:a16="http://schemas.microsoft.com/office/drawing/2014/main" id="{6D0D21B3-5028-4147-B920-10D4982EDF54}"/>
              </a:ext>
            </a:extLst>
          </p:cNvPr>
          <p:cNvSpPr txBox="1"/>
          <p:nvPr userDrawn="1"/>
        </p:nvSpPr>
        <p:spPr>
          <a:xfrm>
            <a:off x="2436366" y="6422955"/>
            <a:ext cx="9310157" cy="415498"/>
          </a:xfrm>
          <a:prstGeom prst="rect">
            <a:avLst/>
          </a:prstGeom>
          <a:noFill/>
          <a:effectLst/>
        </p:spPr>
        <p:txBody>
          <a:bodyPr wrap="square" lIns="0" tIns="0" rIns="0" rtlCol="0" anchor="ctr">
            <a:spAutoFit/>
          </a:bodyPr>
          <a:lstStyle/>
          <a:p>
            <a:pPr>
              <a:lnSpc>
                <a:spcPct val="100000"/>
              </a:lnSpc>
              <a:spcBef>
                <a:spcPts val="624"/>
              </a:spcBef>
            </a:pPr>
            <a:r>
              <a:rPr lang="en-US" sz="1200" dirty="0">
                <a:solidFill>
                  <a:srgbClr val="006298"/>
                </a:solidFill>
                <a:latin typeface="Arial" pitchFamily="34" charset="0"/>
                <a:cs typeface="Arial" pitchFamily="34" charset="0"/>
              </a:rPr>
              <a:t>Ann O’M, Bowman | Richard C. Kearney | State and Local Government, Eleventh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59007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4" name="Content Placeholder 2"/>
          <p:cNvSpPr>
            <a:spLocks noGrp="1"/>
          </p:cNvSpPr>
          <p:nvPr>
            <p:ph idx="1"/>
          </p:nvPr>
        </p:nvSpPr>
        <p:spPr>
          <a:xfrm>
            <a:off x="743576"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4" name="Text Placeholder 3"/>
          <p:cNvSpPr>
            <a:spLocks noGrp="1"/>
          </p:cNvSpPr>
          <p:nvPr>
            <p:ph type="body" sz="quarter" idx="15" hasCustomPrompt="1"/>
          </p:nvPr>
        </p:nvSpPr>
        <p:spPr>
          <a:xfrm>
            <a:off x="743576"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9" name="Content Placeholder 2"/>
          <p:cNvSpPr>
            <a:spLocks noGrp="1"/>
          </p:cNvSpPr>
          <p:nvPr>
            <p:ph idx="22"/>
          </p:nvPr>
        </p:nvSpPr>
        <p:spPr>
          <a:xfrm>
            <a:off x="4445799"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16" name="Text Placeholder 3"/>
          <p:cNvSpPr>
            <a:spLocks noGrp="1"/>
          </p:cNvSpPr>
          <p:nvPr>
            <p:ph type="body" sz="quarter" idx="18" hasCustomPrompt="1"/>
          </p:nvPr>
        </p:nvSpPr>
        <p:spPr>
          <a:xfrm>
            <a:off x="4445799"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23" name="Content Placeholder 2"/>
          <p:cNvSpPr>
            <a:spLocks noGrp="1"/>
          </p:cNvSpPr>
          <p:nvPr>
            <p:ph idx="23"/>
          </p:nvPr>
        </p:nvSpPr>
        <p:spPr>
          <a:xfrm>
            <a:off x="8145953"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20" name="Text Placeholder 3"/>
          <p:cNvSpPr>
            <a:spLocks noGrp="1"/>
          </p:cNvSpPr>
          <p:nvPr>
            <p:ph type="body" sz="quarter" idx="20" hasCustomPrompt="1"/>
          </p:nvPr>
        </p:nvSpPr>
        <p:spPr>
          <a:xfrm>
            <a:off x="8154717"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1" name="Footer">
            <a:extLst>
              <a:ext uri="{FF2B5EF4-FFF2-40B4-BE49-F238E27FC236}">
                <a16:creationId xmlns:a16="http://schemas.microsoft.com/office/drawing/2014/main" id="{BCE4E553-DE67-42FA-BF02-82B3401F8BA8}"/>
              </a:ext>
            </a:extLst>
          </p:cNvPr>
          <p:cNvSpPr txBox="1"/>
          <p:nvPr userDrawn="1"/>
        </p:nvSpPr>
        <p:spPr>
          <a:xfrm>
            <a:off x="2436366" y="6422955"/>
            <a:ext cx="9310157" cy="415498"/>
          </a:xfrm>
          <a:prstGeom prst="rect">
            <a:avLst/>
          </a:prstGeom>
          <a:noFill/>
          <a:effectLst/>
        </p:spPr>
        <p:txBody>
          <a:bodyPr wrap="square" lIns="0" tIns="0" rIns="0" rtlCol="0" anchor="ctr">
            <a:spAutoFit/>
          </a:bodyPr>
          <a:lstStyle/>
          <a:p>
            <a:pPr>
              <a:lnSpc>
                <a:spcPct val="100000"/>
              </a:lnSpc>
              <a:spcBef>
                <a:spcPts val="624"/>
              </a:spcBef>
            </a:pPr>
            <a:r>
              <a:rPr lang="en-US" sz="1200" dirty="0">
                <a:solidFill>
                  <a:srgbClr val="006298"/>
                </a:solidFill>
                <a:latin typeface="Arial" pitchFamily="34" charset="0"/>
                <a:cs typeface="Arial" pitchFamily="34" charset="0"/>
              </a:rPr>
              <a:t>Ann O’M, Bowman | Richard C. Kearney | State and Local Government, Eleventh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377184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with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Text Placeholder 1"/>
          <p:cNvSpPr>
            <a:spLocks noGrp="1"/>
          </p:cNvSpPr>
          <p:nvPr>
            <p:ph type="body" sz="quarter" idx="15" hasCustomPrompt="1"/>
          </p:nvPr>
        </p:nvSpPr>
        <p:spPr>
          <a:xfrm>
            <a:off x="743576" y="1289684"/>
            <a:ext cx="10711543" cy="2750053"/>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Text Placeholder 2"/>
          <p:cNvSpPr>
            <a:spLocks noGrp="1"/>
          </p:cNvSpPr>
          <p:nvPr>
            <p:ph type="body" sz="quarter" idx="16" hasCustomPrompt="1"/>
          </p:nvPr>
        </p:nvSpPr>
        <p:spPr>
          <a:xfrm>
            <a:off x="740228" y="4846655"/>
            <a:ext cx="10711543" cy="8255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7" name="Footer">
            <a:extLst>
              <a:ext uri="{FF2B5EF4-FFF2-40B4-BE49-F238E27FC236}">
                <a16:creationId xmlns:a16="http://schemas.microsoft.com/office/drawing/2014/main" id="{AA22B80B-F484-41DA-9374-BD2F955786A3}"/>
              </a:ext>
            </a:extLst>
          </p:cNvPr>
          <p:cNvSpPr txBox="1"/>
          <p:nvPr userDrawn="1"/>
        </p:nvSpPr>
        <p:spPr>
          <a:xfrm>
            <a:off x="2436366" y="6422955"/>
            <a:ext cx="9310157" cy="415498"/>
          </a:xfrm>
          <a:prstGeom prst="rect">
            <a:avLst/>
          </a:prstGeom>
          <a:noFill/>
          <a:effectLst/>
        </p:spPr>
        <p:txBody>
          <a:bodyPr wrap="square" lIns="0" tIns="0" rIns="0" rtlCol="0" anchor="ctr">
            <a:spAutoFit/>
          </a:bodyPr>
          <a:lstStyle/>
          <a:p>
            <a:pPr>
              <a:lnSpc>
                <a:spcPct val="100000"/>
              </a:lnSpc>
              <a:spcBef>
                <a:spcPts val="624"/>
              </a:spcBef>
            </a:pPr>
            <a:r>
              <a:rPr lang="en-US" sz="1200" dirty="0">
                <a:solidFill>
                  <a:srgbClr val="006298"/>
                </a:solidFill>
                <a:latin typeface="Arial" pitchFamily="34" charset="0"/>
                <a:cs typeface="Arial" pitchFamily="34" charset="0"/>
              </a:rPr>
              <a:t>Ann O’M, Bowman | Richard C. Kearney | Carmine P. F. </a:t>
            </a:r>
            <a:r>
              <a:rPr lang="en-US" sz="1200" dirty="0" err="1">
                <a:solidFill>
                  <a:srgbClr val="006298"/>
                </a:solidFill>
                <a:latin typeface="Arial" pitchFamily="34" charset="0"/>
                <a:cs typeface="Arial" pitchFamily="34" charset="0"/>
              </a:rPr>
              <a:t>Scavo</a:t>
            </a:r>
            <a:r>
              <a:rPr lang="en-US" sz="1200" dirty="0">
                <a:solidFill>
                  <a:srgbClr val="006298"/>
                </a:solidFill>
                <a:latin typeface="Arial" pitchFamily="34" charset="0"/>
                <a:cs typeface="Arial" pitchFamily="34" charset="0"/>
              </a:rPr>
              <a:t> | State and Local Government, Eleventh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474805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6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p:txBody>
      </p:sp>
      <p:pic>
        <p:nvPicPr>
          <p:cNvPr id="7" name="Picture 6"/>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934268"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6298"/>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712" r:id="rId1"/>
    <p:sldLayoutId id="2147483721" r:id="rId2"/>
    <p:sldLayoutId id="2147483722" r:id="rId3"/>
    <p:sldLayoutId id="2147483714" r:id="rId4"/>
    <p:sldLayoutId id="2147483725" r:id="rId5"/>
    <p:sldLayoutId id="2147483718" r:id="rId6"/>
    <p:sldLayoutId id="2147483715" r:id="rId7"/>
    <p:sldLayoutId id="2147483716" r:id="rId8"/>
    <p:sldLayoutId id="2147483719" r:id="rId9"/>
    <p:sldLayoutId id="2147483720" r:id="rId10"/>
  </p:sldLayoutIdLst>
  <p:hf sldNum="0" hdr="0" ftr="0" dt="0"/>
  <p:txStyles>
    <p:titleStyle>
      <a:lvl1pPr algn="ctr"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sample.pptx"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43C38B-5A25-46AD-A26F-E8F075E424B8}"/>
              </a:ext>
            </a:extLst>
          </p:cNvPr>
          <p:cNvSpPr>
            <a:spLocks noGrp="1"/>
          </p:cNvSpPr>
          <p:nvPr>
            <p:ph type="title"/>
          </p:nvPr>
        </p:nvSpPr>
        <p:spPr>
          <a:xfrm>
            <a:off x="6195600" y="1008139"/>
            <a:ext cx="5045478" cy="1640468"/>
          </a:xfrm>
        </p:spPr>
        <p:txBody>
          <a:bodyPr/>
          <a:lstStyle/>
          <a:p>
            <a:pPr algn="ctr"/>
            <a:r>
              <a:rPr lang="en-US" b="0" dirty="0"/>
              <a:t>State and Local Government,</a:t>
            </a:r>
            <a:br>
              <a:rPr lang="en-US" b="0" dirty="0"/>
            </a:br>
            <a:r>
              <a:rPr lang="en-US" b="0" dirty="0"/>
              <a:t>11e</a:t>
            </a:r>
            <a:endParaRPr lang="en-IN" dirty="0"/>
          </a:p>
        </p:txBody>
      </p:sp>
      <p:pic>
        <p:nvPicPr>
          <p:cNvPr id="6" name="Picture Placeholder 7" descr="The front cover of the book titled, ‘State and Local Government,’ Eleventh Edition; by Ann O’M. Bowman, Richard C. Kearney, and Dr. Carmine Scavo. A logo of Cengage Mind tap is there at top center of the cover. The cover shows a photo of the U.S. capitol surrounded by trees.">
            <a:extLst>
              <a:ext uri="{FF2B5EF4-FFF2-40B4-BE49-F238E27FC236}">
                <a16:creationId xmlns:a16="http://schemas.microsoft.com/office/drawing/2014/main" id="{2602D0F9-962E-4EC2-A1C3-7E1A32060008}"/>
              </a:ext>
            </a:extLst>
          </p:cNvPr>
          <p:cNvPicPr>
            <a:picLocks noGrp="1" noChangeAspect="1"/>
          </p:cNvPicPr>
          <p:nvPr>
            <p:ph type="pic" sz="quarter" idx="12"/>
          </p:nvPr>
        </p:nvPicPr>
        <p:blipFill>
          <a:blip r:embed="rId2"/>
          <a:stretch>
            <a:fillRect/>
          </a:stretch>
        </p:blipFill>
        <p:spPr>
          <a:xfrm>
            <a:off x="0" y="0"/>
            <a:ext cx="4861352" cy="6011917"/>
          </a:xfrm>
          <a:prstGeom prst="rect">
            <a:avLst/>
          </a:prstGeom>
        </p:spPr>
      </p:pic>
      <p:sp>
        <p:nvSpPr>
          <p:cNvPr id="2" name="Text Placeholder 1">
            <a:extLst>
              <a:ext uri="{FF2B5EF4-FFF2-40B4-BE49-F238E27FC236}">
                <a16:creationId xmlns:a16="http://schemas.microsoft.com/office/drawing/2014/main" id="{8814D87A-A8A5-4573-AC14-676101ECFEA4}"/>
              </a:ext>
            </a:extLst>
          </p:cNvPr>
          <p:cNvSpPr>
            <a:spLocks noGrp="1"/>
          </p:cNvSpPr>
          <p:nvPr>
            <p:ph type="body" sz="quarter" idx="11"/>
          </p:nvPr>
        </p:nvSpPr>
        <p:spPr>
          <a:xfrm>
            <a:off x="5746643" y="3083848"/>
            <a:ext cx="5943392" cy="1640467"/>
          </a:xfrm>
        </p:spPr>
        <p:txBody>
          <a:bodyPr/>
          <a:lstStyle/>
          <a:p>
            <a:pPr algn="ctr"/>
            <a:r>
              <a:rPr lang="en-US" b="1" dirty="0"/>
              <a:t>Chapter 6: </a:t>
            </a:r>
            <a:r>
              <a:rPr lang="en-US" b="1" u="sng" dirty="0"/>
              <a:t>State Legislatures</a:t>
            </a:r>
            <a:endParaRPr lang="en-IN" b="1" dirty="0"/>
          </a:p>
        </p:txBody>
      </p:sp>
      <p:sp>
        <p:nvSpPr>
          <p:cNvPr id="5" name="Content Placeholder 4">
            <a:extLst>
              <a:ext uri="{FF2B5EF4-FFF2-40B4-BE49-F238E27FC236}">
                <a16:creationId xmlns:a16="http://schemas.microsoft.com/office/drawing/2014/main" id="{DC62D536-38EA-44A1-9A5B-82D342BAF382}"/>
              </a:ext>
            </a:extLst>
          </p:cNvPr>
          <p:cNvSpPr>
            <a:spLocks noGrp="1"/>
          </p:cNvSpPr>
          <p:nvPr>
            <p:ph sz="quarter" idx="13"/>
          </p:nvPr>
        </p:nvSpPr>
        <p:spPr>
          <a:xfrm>
            <a:off x="2425700" y="6423442"/>
            <a:ext cx="9282339" cy="365125"/>
          </a:xfrm>
        </p:spPr>
        <p:txBody>
          <a:bodyPr/>
          <a:lstStyle/>
          <a:p>
            <a:pPr>
              <a:lnSpc>
                <a:spcPct val="100000"/>
              </a:lnSpc>
              <a:spcBef>
                <a:spcPts val="624"/>
              </a:spcBef>
            </a:pPr>
            <a:r>
              <a:rPr lang="en-US" sz="1200" dirty="0">
                <a:solidFill>
                  <a:schemeClr val="bg1"/>
                </a:solidFill>
                <a:latin typeface="Arial" pitchFamily="34" charset="0"/>
                <a:cs typeface="Arial" pitchFamily="34" charset="0"/>
              </a:rPr>
              <a:t>Ann O’M, Bowman | Richard C. Kearney | Carmine P. F. </a:t>
            </a:r>
            <a:r>
              <a:rPr lang="en-US" sz="1200" dirty="0" err="1">
                <a:solidFill>
                  <a:schemeClr val="bg1"/>
                </a:solidFill>
                <a:latin typeface="Arial" pitchFamily="34" charset="0"/>
                <a:cs typeface="Arial" pitchFamily="34" charset="0"/>
              </a:rPr>
              <a:t>Scavo</a:t>
            </a:r>
            <a:r>
              <a:rPr lang="en-US" sz="1200" dirty="0">
                <a:solidFill>
                  <a:schemeClr val="bg1"/>
                </a:solidFill>
                <a:latin typeface="Arial" pitchFamily="34" charset="0"/>
                <a:cs typeface="Arial" pitchFamily="34" charset="0"/>
              </a:rPr>
              <a:t> | State and Local Government, Eleventh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12634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C42305A-AAE1-4EFA-9C70-3599FCF46BEB}"/>
              </a:ext>
            </a:extLst>
          </p:cNvPr>
          <p:cNvSpPr>
            <a:spLocks noGrp="1"/>
          </p:cNvSpPr>
          <p:nvPr>
            <p:ph type="title"/>
          </p:nvPr>
        </p:nvSpPr>
        <p:spPr/>
        <p:txBody>
          <a:bodyPr/>
          <a:lstStyle/>
          <a:p>
            <a:r>
              <a:rPr lang="en-US" dirty="0"/>
              <a:t>Controversies in States and Localities</a:t>
            </a:r>
            <a:endParaRPr lang="en-IN" dirty="0"/>
          </a:p>
        </p:txBody>
      </p:sp>
      <p:sp>
        <p:nvSpPr>
          <p:cNvPr id="9" name="Text Placeholder 8">
            <a:extLst>
              <a:ext uri="{FF2B5EF4-FFF2-40B4-BE49-F238E27FC236}">
                <a16:creationId xmlns:a16="http://schemas.microsoft.com/office/drawing/2014/main" id="{F965A050-DC7A-4147-8138-9EF7FBEF9F16}"/>
              </a:ext>
            </a:extLst>
          </p:cNvPr>
          <p:cNvSpPr>
            <a:spLocks noGrp="1"/>
          </p:cNvSpPr>
          <p:nvPr>
            <p:ph type="body" sz="quarter" idx="15"/>
          </p:nvPr>
        </p:nvSpPr>
        <p:spPr/>
        <p:txBody>
          <a:bodyPr/>
          <a:lstStyle/>
          <a:p>
            <a:pPr marL="0" indent="0">
              <a:buNone/>
            </a:pPr>
            <a:r>
              <a:rPr lang="en-IN" dirty="0"/>
              <a:t>Do-It-Yourself e-Redistricting</a:t>
            </a:r>
          </a:p>
          <a:p>
            <a:r>
              <a:rPr lang="en-US" dirty="0"/>
              <a:t>Are average citizens qualified to draw district boundaries? How can they gain the information that is required to make these decisions?</a:t>
            </a:r>
          </a:p>
          <a:p>
            <a:r>
              <a:rPr lang="en-US" dirty="0"/>
              <a:t>What components would be included in a computer program to produce unbiased district lines?</a:t>
            </a:r>
          </a:p>
          <a:p>
            <a:r>
              <a:rPr lang="en-US" dirty="0"/>
              <a:t>Should there be a political component to the districting process? Do politics serve a valid social function here?</a:t>
            </a:r>
          </a:p>
        </p:txBody>
      </p:sp>
    </p:spTree>
    <p:extLst>
      <p:ext uri="{BB962C8B-B14F-4D97-AF65-F5344CB8AC3E}">
        <p14:creationId xmlns:p14="http://schemas.microsoft.com/office/powerpoint/2010/main" val="640551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11A8F-BA79-4D83-8853-CF4A076EB40A}"/>
              </a:ext>
            </a:extLst>
          </p:cNvPr>
          <p:cNvSpPr>
            <a:spLocks noGrp="1"/>
          </p:cNvSpPr>
          <p:nvPr>
            <p:ph type="title"/>
          </p:nvPr>
        </p:nvSpPr>
        <p:spPr/>
        <p:txBody>
          <a:bodyPr/>
          <a:lstStyle/>
          <a:p>
            <a:r>
              <a:rPr lang="en-US" dirty="0"/>
              <a:t>Lobbyists cluster in the Florida Capitol Rotunda</a:t>
            </a:r>
            <a:endParaRPr lang="en-IN" dirty="0"/>
          </a:p>
        </p:txBody>
      </p:sp>
      <p:pic>
        <p:nvPicPr>
          <p:cNvPr id="3" name="Picture Placeholder 2" descr="A photo shows several people in the Florida Capitol rotunda.">
            <a:extLst>
              <a:ext uri="{FF2B5EF4-FFF2-40B4-BE49-F238E27FC236}">
                <a16:creationId xmlns:a16="http://schemas.microsoft.com/office/drawing/2014/main" id="{B8ABF9B2-C382-4C6A-8AC2-F83E40C1B24A}"/>
              </a:ext>
            </a:extLst>
          </p:cNvPr>
          <p:cNvPicPr>
            <a:picLocks noGrp="1" noChangeAspect="1"/>
          </p:cNvPicPr>
          <p:nvPr>
            <p:ph type="pic" sz="quarter" idx="10"/>
          </p:nvPr>
        </p:nvPicPr>
        <p:blipFill>
          <a:blip r:embed="rId3"/>
          <a:stretch>
            <a:fillRect/>
          </a:stretch>
        </p:blipFill>
        <p:spPr>
          <a:xfrm>
            <a:off x="3396135" y="1627454"/>
            <a:ext cx="5399731" cy="3603093"/>
          </a:xfrm>
        </p:spPr>
      </p:pic>
    </p:spTree>
    <p:extLst>
      <p:ext uri="{BB962C8B-B14F-4D97-AF65-F5344CB8AC3E}">
        <p14:creationId xmlns:p14="http://schemas.microsoft.com/office/powerpoint/2010/main" val="3428312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9B9B0D-1915-4272-909F-1A568461BFD8}"/>
              </a:ext>
            </a:extLst>
          </p:cNvPr>
          <p:cNvSpPr>
            <a:spLocks noGrp="1"/>
          </p:cNvSpPr>
          <p:nvPr>
            <p:ph type="title"/>
          </p:nvPr>
        </p:nvSpPr>
        <p:spPr/>
        <p:txBody>
          <a:bodyPr/>
          <a:lstStyle/>
          <a:p>
            <a:r>
              <a:rPr lang="en-US" dirty="0"/>
              <a:t>Legislative Dynamics</a:t>
            </a:r>
            <a:endParaRPr lang="en-IN" dirty="0"/>
          </a:p>
        </p:txBody>
      </p:sp>
      <p:sp>
        <p:nvSpPr>
          <p:cNvPr id="7" name="Text Placeholder 6">
            <a:extLst>
              <a:ext uri="{FF2B5EF4-FFF2-40B4-BE49-F238E27FC236}">
                <a16:creationId xmlns:a16="http://schemas.microsoft.com/office/drawing/2014/main" id="{9AFF2F59-606B-470B-9159-0855F85EB1C7}"/>
              </a:ext>
            </a:extLst>
          </p:cNvPr>
          <p:cNvSpPr>
            <a:spLocks noGrp="1"/>
          </p:cNvSpPr>
          <p:nvPr>
            <p:ph type="body" sz="quarter" idx="15"/>
          </p:nvPr>
        </p:nvSpPr>
        <p:spPr/>
        <p:txBody>
          <a:bodyPr/>
          <a:lstStyle/>
          <a:p>
            <a:r>
              <a:rPr lang="en-US" dirty="0"/>
              <a:t>Compensation</a:t>
            </a:r>
          </a:p>
          <a:p>
            <a:r>
              <a:rPr lang="en-US" dirty="0"/>
              <a:t>Leadership</a:t>
            </a:r>
          </a:p>
          <a:p>
            <a:pPr lvl="1"/>
            <a:r>
              <a:rPr lang="en-US" b="1" dirty="0"/>
              <a:t>Lame duck</a:t>
            </a:r>
            <a:r>
              <a:rPr lang="en-US" dirty="0"/>
              <a:t>: An elected official who cannot serve beyond the current term of office</a:t>
            </a:r>
          </a:p>
          <a:p>
            <a:pPr lvl="1"/>
            <a:r>
              <a:rPr lang="en-US" b="1" dirty="0"/>
              <a:t>War chest</a:t>
            </a:r>
            <a:r>
              <a:rPr lang="en-US" dirty="0"/>
              <a:t>: A stash of funds accumulated in advance of a campaign</a:t>
            </a:r>
          </a:p>
          <a:p>
            <a:r>
              <a:rPr lang="en-US" dirty="0"/>
              <a:t>The Committee System</a:t>
            </a:r>
          </a:p>
        </p:txBody>
      </p:sp>
    </p:spTree>
    <p:extLst>
      <p:ext uri="{BB962C8B-B14F-4D97-AF65-F5344CB8AC3E}">
        <p14:creationId xmlns:p14="http://schemas.microsoft.com/office/powerpoint/2010/main" val="2189916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9B9B0D-1915-4272-909F-1A568461BFD8}"/>
              </a:ext>
            </a:extLst>
          </p:cNvPr>
          <p:cNvSpPr>
            <a:spLocks noGrp="1"/>
          </p:cNvSpPr>
          <p:nvPr>
            <p:ph type="title"/>
          </p:nvPr>
        </p:nvSpPr>
        <p:spPr/>
        <p:txBody>
          <a:bodyPr/>
          <a:lstStyle/>
          <a:p>
            <a:r>
              <a:rPr lang="en-US" dirty="0"/>
              <a:t>Legislative Behavior</a:t>
            </a:r>
            <a:endParaRPr lang="en-IN" dirty="0"/>
          </a:p>
        </p:txBody>
      </p:sp>
      <p:sp>
        <p:nvSpPr>
          <p:cNvPr id="7" name="Text Placeholder 6">
            <a:extLst>
              <a:ext uri="{FF2B5EF4-FFF2-40B4-BE49-F238E27FC236}">
                <a16:creationId xmlns:a16="http://schemas.microsoft.com/office/drawing/2014/main" id="{9AFF2F59-606B-470B-9159-0855F85EB1C7}"/>
              </a:ext>
            </a:extLst>
          </p:cNvPr>
          <p:cNvSpPr>
            <a:spLocks noGrp="1"/>
          </p:cNvSpPr>
          <p:nvPr>
            <p:ph type="body" sz="quarter" idx="15"/>
          </p:nvPr>
        </p:nvSpPr>
        <p:spPr/>
        <p:txBody>
          <a:bodyPr/>
          <a:lstStyle/>
          <a:p>
            <a:r>
              <a:rPr lang="en-US" dirty="0"/>
              <a:t>Norms of the Institution</a:t>
            </a:r>
          </a:p>
          <a:p>
            <a:pPr lvl="1"/>
            <a:r>
              <a:rPr lang="en-US" dirty="0"/>
              <a:t>Cue taking and policy making</a:t>
            </a:r>
          </a:p>
          <a:p>
            <a:pPr lvl="1"/>
            <a:r>
              <a:rPr lang="en-US" dirty="0"/>
              <a:t>Political party</a:t>
            </a:r>
          </a:p>
          <a:p>
            <a:pPr lvl="1"/>
            <a:r>
              <a:rPr lang="en-US" dirty="0"/>
              <a:t>Personal conscience</a:t>
            </a:r>
          </a:p>
          <a:p>
            <a:pPr lvl="1"/>
            <a:r>
              <a:rPr lang="en-US" dirty="0"/>
              <a:t>Interest groups</a:t>
            </a:r>
          </a:p>
          <a:p>
            <a:pPr lvl="1"/>
            <a:r>
              <a:rPr lang="en-US" dirty="0"/>
              <a:t>Committee leaders</a:t>
            </a:r>
          </a:p>
          <a:p>
            <a:pPr lvl="1"/>
            <a:r>
              <a:rPr lang="en-US" dirty="0"/>
              <a:t>Colleagues</a:t>
            </a:r>
          </a:p>
          <a:p>
            <a:pPr lvl="1"/>
            <a:r>
              <a:rPr lang="en-US" dirty="0"/>
              <a:t>Constituents</a:t>
            </a:r>
          </a:p>
          <a:p>
            <a:r>
              <a:rPr lang="en-US" dirty="0"/>
              <a:t>Delegates, trustees, and politicos</a:t>
            </a:r>
          </a:p>
        </p:txBody>
      </p:sp>
    </p:spTree>
    <p:extLst>
      <p:ext uri="{BB962C8B-B14F-4D97-AF65-F5344CB8AC3E}">
        <p14:creationId xmlns:p14="http://schemas.microsoft.com/office/powerpoint/2010/main" val="2684238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9B9B0D-1915-4272-909F-1A568461BFD8}"/>
              </a:ext>
            </a:extLst>
          </p:cNvPr>
          <p:cNvSpPr>
            <a:spLocks noGrp="1"/>
          </p:cNvSpPr>
          <p:nvPr>
            <p:ph type="title"/>
          </p:nvPr>
        </p:nvSpPr>
        <p:spPr/>
        <p:txBody>
          <a:bodyPr/>
          <a:lstStyle/>
          <a:p>
            <a:r>
              <a:rPr lang="en-US" dirty="0"/>
              <a:t>How a Bill Becomes a Law (or Not)</a:t>
            </a:r>
            <a:endParaRPr lang="en-IN" dirty="0"/>
          </a:p>
        </p:txBody>
      </p:sp>
      <p:sp>
        <p:nvSpPr>
          <p:cNvPr id="7" name="Text Placeholder 6">
            <a:extLst>
              <a:ext uri="{FF2B5EF4-FFF2-40B4-BE49-F238E27FC236}">
                <a16:creationId xmlns:a16="http://schemas.microsoft.com/office/drawing/2014/main" id="{9AFF2F59-606B-470B-9159-0855F85EB1C7}"/>
              </a:ext>
            </a:extLst>
          </p:cNvPr>
          <p:cNvSpPr>
            <a:spLocks noGrp="1"/>
          </p:cNvSpPr>
          <p:nvPr>
            <p:ph type="body" sz="quarter" idx="15"/>
          </p:nvPr>
        </p:nvSpPr>
        <p:spPr/>
        <p:txBody>
          <a:bodyPr/>
          <a:lstStyle/>
          <a:p>
            <a:r>
              <a:rPr lang="en-US" dirty="0"/>
              <a:t>Policy entrepreneurs</a:t>
            </a:r>
          </a:p>
          <a:p>
            <a:r>
              <a:rPr lang="en-US" dirty="0"/>
              <a:t>Bill must pass both houses</a:t>
            </a:r>
          </a:p>
          <a:p>
            <a:r>
              <a:rPr lang="en-US" dirty="0"/>
              <a:t>Long and difficult process</a:t>
            </a:r>
          </a:p>
          <a:p>
            <a:r>
              <a:rPr lang="en-US" dirty="0"/>
              <a:t>Results in conflict at each step of the process</a:t>
            </a:r>
          </a:p>
          <a:p>
            <a:r>
              <a:rPr lang="en-US" dirty="0"/>
              <a:t>Has resulted in some reform</a:t>
            </a:r>
          </a:p>
        </p:txBody>
      </p:sp>
    </p:spTree>
    <p:extLst>
      <p:ext uri="{BB962C8B-B14F-4D97-AF65-F5344CB8AC3E}">
        <p14:creationId xmlns:p14="http://schemas.microsoft.com/office/powerpoint/2010/main" val="3378936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A3DE5-56AC-4C19-9379-F14A0A9011CC}"/>
              </a:ext>
            </a:extLst>
          </p:cNvPr>
          <p:cNvSpPr>
            <a:spLocks noGrp="1"/>
          </p:cNvSpPr>
          <p:nvPr>
            <p:ph type="title"/>
          </p:nvPr>
        </p:nvSpPr>
        <p:spPr/>
        <p:txBody>
          <a:bodyPr/>
          <a:lstStyle/>
          <a:p>
            <a:r>
              <a:rPr lang="en-US" dirty="0"/>
              <a:t>Legislative Reform and Capacity (1 of 2)</a:t>
            </a:r>
            <a:endParaRPr lang="en-IN" dirty="0"/>
          </a:p>
        </p:txBody>
      </p:sp>
      <p:sp>
        <p:nvSpPr>
          <p:cNvPr id="3" name="Text Placeholder 2">
            <a:extLst>
              <a:ext uri="{FF2B5EF4-FFF2-40B4-BE49-F238E27FC236}">
                <a16:creationId xmlns:a16="http://schemas.microsoft.com/office/drawing/2014/main" id="{DEFA12F2-BC04-46A0-B6EA-98A954958825}"/>
              </a:ext>
            </a:extLst>
          </p:cNvPr>
          <p:cNvSpPr>
            <a:spLocks noGrp="1"/>
          </p:cNvSpPr>
          <p:nvPr>
            <p:ph type="body" sz="quarter" idx="15"/>
          </p:nvPr>
        </p:nvSpPr>
        <p:spPr/>
        <p:txBody>
          <a:bodyPr/>
          <a:lstStyle/>
          <a:p>
            <a:r>
              <a:rPr lang="en-US" dirty="0"/>
              <a:t>The Ideal Legislature</a:t>
            </a:r>
          </a:p>
          <a:p>
            <a:pPr lvl="1"/>
            <a:r>
              <a:rPr lang="en-US" dirty="0"/>
              <a:t>Functional</a:t>
            </a:r>
          </a:p>
          <a:p>
            <a:pPr lvl="1"/>
            <a:r>
              <a:rPr lang="en-US" dirty="0"/>
              <a:t>Accountable</a:t>
            </a:r>
          </a:p>
          <a:p>
            <a:pPr lvl="1"/>
            <a:r>
              <a:rPr lang="en-US" dirty="0"/>
              <a:t>Informed</a:t>
            </a:r>
          </a:p>
          <a:p>
            <a:pPr lvl="1"/>
            <a:r>
              <a:rPr lang="en-US" dirty="0"/>
              <a:t>Independent</a:t>
            </a:r>
          </a:p>
          <a:p>
            <a:pPr lvl="1"/>
            <a:r>
              <a:rPr lang="en-US" dirty="0"/>
              <a:t>Representative</a:t>
            </a:r>
          </a:p>
        </p:txBody>
      </p:sp>
    </p:spTree>
    <p:extLst>
      <p:ext uri="{BB962C8B-B14F-4D97-AF65-F5344CB8AC3E}">
        <p14:creationId xmlns:p14="http://schemas.microsoft.com/office/powerpoint/2010/main" val="3983083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7195E-B202-4711-A52A-15B1D8C074FF}"/>
              </a:ext>
            </a:extLst>
          </p:cNvPr>
          <p:cNvSpPr>
            <a:spLocks noGrp="1"/>
          </p:cNvSpPr>
          <p:nvPr>
            <p:ph type="title"/>
          </p:nvPr>
        </p:nvSpPr>
        <p:spPr/>
        <p:txBody>
          <a:bodyPr/>
          <a:lstStyle/>
          <a:p>
            <a:r>
              <a:rPr lang="en-US" dirty="0"/>
              <a:t>Legislative Reform and Capacity (2 of 2)</a:t>
            </a:r>
            <a:endParaRPr lang="en-IN" dirty="0"/>
          </a:p>
        </p:txBody>
      </p:sp>
      <p:sp>
        <p:nvSpPr>
          <p:cNvPr id="3" name="Text Placeholder 2">
            <a:extLst>
              <a:ext uri="{FF2B5EF4-FFF2-40B4-BE49-F238E27FC236}">
                <a16:creationId xmlns:a16="http://schemas.microsoft.com/office/drawing/2014/main" id="{820CEECD-5833-43CA-9C83-62BA3AB37BF8}"/>
              </a:ext>
            </a:extLst>
          </p:cNvPr>
          <p:cNvSpPr>
            <a:spLocks noGrp="1"/>
          </p:cNvSpPr>
          <p:nvPr>
            <p:ph type="body" sz="quarter" idx="15"/>
          </p:nvPr>
        </p:nvSpPr>
        <p:spPr/>
        <p:txBody>
          <a:bodyPr/>
          <a:lstStyle/>
          <a:p>
            <a:r>
              <a:rPr lang="en-US" dirty="0"/>
              <a:t>The Effects of Reform</a:t>
            </a:r>
          </a:p>
          <a:p>
            <a:pPr lvl="1"/>
            <a:r>
              <a:rPr lang="en-US" dirty="0"/>
              <a:t>State legislatures becoming more like Congress</a:t>
            </a:r>
          </a:p>
          <a:p>
            <a:pPr lvl="1"/>
            <a:r>
              <a:rPr lang="en-US" dirty="0"/>
              <a:t>Less turnover</a:t>
            </a:r>
          </a:p>
          <a:p>
            <a:pPr lvl="1"/>
            <a:r>
              <a:rPr lang="en-US" dirty="0"/>
              <a:t>More functional, accountable, informed, independent, and representative (FAIIR)</a:t>
            </a:r>
          </a:p>
          <a:p>
            <a:r>
              <a:rPr lang="en-US" dirty="0"/>
              <a:t>Term Limits</a:t>
            </a:r>
          </a:p>
          <a:p>
            <a:pPr lvl="1"/>
            <a:r>
              <a:rPr lang="en-US" dirty="0"/>
              <a:t>Term limits have produced changes</a:t>
            </a:r>
          </a:p>
        </p:txBody>
      </p:sp>
    </p:spTree>
    <p:extLst>
      <p:ext uri="{BB962C8B-B14F-4D97-AF65-F5344CB8AC3E}">
        <p14:creationId xmlns:p14="http://schemas.microsoft.com/office/powerpoint/2010/main" val="929542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BDFAC5-EFD6-4720-A8EE-84BD0F3E6B45}"/>
              </a:ext>
            </a:extLst>
          </p:cNvPr>
          <p:cNvSpPr>
            <a:spLocks noGrp="1"/>
          </p:cNvSpPr>
          <p:nvPr>
            <p:ph type="title"/>
          </p:nvPr>
        </p:nvSpPr>
        <p:spPr/>
        <p:txBody>
          <a:bodyPr/>
          <a:lstStyle/>
          <a:p>
            <a:r>
              <a:rPr lang="en-US" dirty="0"/>
              <a:t>Legislative Professionalism</a:t>
            </a:r>
            <a:endParaRPr lang="en-IN" dirty="0"/>
          </a:p>
        </p:txBody>
      </p:sp>
      <p:pic>
        <p:nvPicPr>
          <p:cNvPr id="8" name="Picture Placeholder 7" descr="A map of the United States shows legislative professionalism. Most professionalized state legislature: California, Alaska, Hawaii, Wisconsin, Illinois, Michigan, Ohio, New York, Pennsylvania, and Massachusetts. Hybrid: Washington, Oregon, Nevada, Arizona, Colorado, Nebraska, Oklahoma, Texas, Minnesota, Iowa, Missouri, Arkansas, Louisiana, Indiana, Kentucky, Tennessee, Alabama, Florida, Georgia, South Carolina, North Carolina, Virginia, D C; Maryland, Delaware, New Jersey, and Cincinnati. Most citizen legislature: Montana, Idaho, Utah, New Mexico, Wyoming, North Dakota, South Dakota, Kansas, Mississippi, West Virginia, Vermont, New Hampshire, Maine, and Rhode Island.">
            <a:extLst>
              <a:ext uri="{FF2B5EF4-FFF2-40B4-BE49-F238E27FC236}">
                <a16:creationId xmlns:a16="http://schemas.microsoft.com/office/drawing/2014/main" id="{9CB910F9-9691-4DC2-B89D-391C018A7EC6}"/>
              </a:ext>
            </a:extLst>
          </p:cNvPr>
          <p:cNvPicPr>
            <a:picLocks noGrp="1" noChangeAspect="1"/>
          </p:cNvPicPr>
          <p:nvPr>
            <p:ph type="pic" sz="quarter" idx="10"/>
          </p:nvPr>
        </p:nvPicPr>
        <p:blipFill>
          <a:blip r:embed="rId3"/>
          <a:stretch>
            <a:fillRect/>
          </a:stretch>
        </p:blipFill>
        <p:spPr>
          <a:xfrm>
            <a:off x="2769346" y="1476333"/>
            <a:ext cx="6653309" cy="4178603"/>
          </a:xfrm>
        </p:spPr>
      </p:pic>
    </p:spTree>
    <p:extLst>
      <p:ext uri="{BB962C8B-B14F-4D97-AF65-F5344CB8AC3E}">
        <p14:creationId xmlns:p14="http://schemas.microsoft.com/office/powerpoint/2010/main" val="733256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9B9B0D-1915-4272-909F-1A568461BFD8}"/>
              </a:ext>
            </a:extLst>
          </p:cNvPr>
          <p:cNvSpPr>
            <a:spLocks noGrp="1"/>
          </p:cNvSpPr>
          <p:nvPr>
            <p:ph type="title"/>
          </p:nvPr>
        </p:nvSpPr>
        <p:spPr/>
        <p:txBody>
          <a:bodyPr/>
          <a:lstStyle/>
          <a:p>
            <a:r>
              <a:rPr lang="en-US" dirty="0"/>
              <a:t>Relationship with the Executive Branch (1 of 2)</a:t>
            </a:r>
            <a:endParaRPr lang="en-IN" dirty="0"/>
          </a:p>
        </p:txBody>
      </p:sp>
      <p:sp>
        <p:nvSpPr>
          <p:cNvPr id="7" name="Text Placeholder 6">
            <a:extLst>
              <a:ext uri="{FF2B5EF4-FFF2-40B4-BE49-F238E27FC236}">
                <a16:creationId xmlns:a16="http://schemas.microsoft.com/office/drawing/2014/main" id="{9AFF2F59-606B-470B-9159-0855F85EB1C7}"/>
              </a:ext>
            </a:extLst>
          </p:cNvPr>
          <p:cNvSpPr>
            <a:spLocks noGrp="1"/>
          </p:cNvSpPr>
          <p:nvPr>
            <p:ph type="body" sz="quarter" idx="15"/>
          </p:nvPr>
        </p:nvSpPr>
        <p:spPr/>
        <p:txBody>
          <a:bodyPr/>
          <a:lstStyle/>
          <a:p>
            <a:r>
              <a:rPr lang="en-US" dirty="0"/>
              <a:t>Dealing with the Governor</a:t>
            </a:r>
          </a:p>
          <a:p>
            <a:r>
              <a:rPr lang="en-US" dirty="0"/>
              <a:t>Institutional conflict from divided government</a:t>
            </a:r>
          </a:p>
          <a:p>
            <a:r>
              <a:rPr lang="en-US" dirty="0"/>
              <a:t>Governor has media advantage</a:t>
            </a:r>
          </a:p>
          <a:p>
            <a:r>
              <a:rPr lang="en-US" dirty="0"/>
              <a:t>Governors who served in the legislature have easier time</a:t>
            </a:r>
          </a:p>
        </p:txBody>
      </p:sp>
    </p:spTree>
    <p:extLst>
      <p:ext uri="{BB962C8B-B14F-4D97-AF65-F5344CB8AC3E}">
        <p14:creationId xmlns:p14="http://schemas.microsoft.com/office/powerpoint/2010/main" val="4075249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9B9B0D-1915-4272-909F-1A568461BFD8}"/>
              </a:ext>
            </a:extLst>
          </p:cNvPr>
          <p:cNvSpPr>
            <a:spLocks noGrp="1"/>
          </p:cNvSpPr>
          <p:nvPr>
            <p:ph type="title"/>
          </p:nvPr>
        </p:nvSpPr>
        <p:spPr/>
        <p:txBody>
          <a:bodyPr/>
          <a:lstStyle/>
          <a:p>
            <a:r>
              <a:rPr lang="en-US" dirty="0"/>
              <a:t>Relationship with the Executive Branch (2 of 2)</a:t>
            </a:r>
            <a:endParaRPr lang="en-IN" dirty="0"/>
          </a:p>
        </p:txBody>
      </p:sp>
      <p:sp>
        <p:nvSpPr>
          <p:cNvPr id="7" name="Text Placeholder 6">
            <a:extLst>
              <a:ext uri="{FF2B5EF4-FFF2-40B4-BE49-F238E27FC236}">
                <a16:creationId xmlns:a16="http://schemas.microsoft.com/office/drawing/2014/main" id="{9AFF2F59-606B-470B-9159-0855F85EB1C7}"/>
              </a:ext>
            </a:extLst>
          </p:cNvPr>
          <p:cNvSpPr>
            <a:spLocks noGrp="1"/>
          </p:cNvSpPr>
          <p:nvPr>
            <p:ph type="body" sz="quarter" idx="15"/>
          </p:nvPr>
        </p:nvSpPr>
        <p:spPr/>
        <p:txBody>
          <a:bodyPr/>
          <a:lstStyle/>
          <a:p>
            <a:r>
              <a:rPr lang="en-US" dirty="0"/>
              <a:t>Overseeing the Bureaucracy</a:t>
            </a:r>
          </a:p>
          <a:p>
            <a:pPr lvl="1"/>
            <a:r>
              <a:rPr lang="en-US" dirty="0"/>
              <a:t>Policy and Program Evaluation</a:t>
            </a:r>
          </a:p>
          <a:p>
            <a:pPr lvl="1"/>
            <a:r>
              <a:rPr lang="en-US" dirty="0"/>
              <a:t>Legislative Review of Administrative Rules</a:t>
            </a:r>
          </a:p>
          <a:p>
            <a:pPr lvl="1"/>
            <a:r>
              <a:rPr lang="en-US" b="1" dirty="0"/>
              <a:t>Legislative veto</a:t>
            </a:r>
            <a:r>
              <a:rPr lang="en-US" dirty="0"/>
              <a:t>: An action whereby the legislature overturns a state agency’s rules or regulations</a:t>
            </a:r>
          </a:p>
          <a:p>
            <a:pPr lvl="1"/>
            <a:r>
              <a:rPr lang="en-US" dirty="0"/>
              <a:t>Sunset Legislation: Automatic expiration dates for specified agencies and organizations</a:t>
            </a:r>
          </a:p>
          <a:p>
            <a:pPr lvl="1"/>
            <a:r>
              <a:rPr lang="en-US" dirty="0"/>
              <a:t>Review and Control of Federal Funds</a:t>
            </a:r>
          </a:p>
        </p:txBody>
      </p:sp>
    </p:spTree>
    <p:extLst>
      <p:ext uri="{BB962C8B-B14F-4D97-AF65-F5344CB8AC3E}">
        <p14:creationId xmlns:p14="http://schemas.microsoft.com/office/powerpoint/2010/main" val="2547289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815F23-2299-4BDF-94A8-00E963CF1BA8}"/>
              </a:ext>
            </a:extLst>
          </p:cNvPr>
          <p:cNvSpPr>
            <a:spLocks noGrp="1"/>
          </p:cNvSpPr>
          <p:nvPr>
            <p:ph type="title"/>
          </p:nvPr>
        </p:nvSpPr>
        <p:spPr>
          <a:xfrm>
            <a:off x="2145738" y="365125"/>
            <a:ext cx="7900525" cy="900112"/>
          </a:xfrm>
        </p:spPr>
        <p:txBody>
          <a:bodyPr/>
          <a:lstStyle/>
          <a:p>
            <a:r>
              <a:rPr lang="en-US" dirty="0"/>
              <a:t>The New York</a:t>
            </a:r>
            <a:r>
              <a:rPr lang="en-US" dirty="0">
                <a:solidFill>
                  <a:srgbClr val="FF0000"/>
                </a:solidFill>
              </a:rPr>
              <a:t> </a:t>
            </a:r>
            <a:r>
              <a:rPr lang="en-US" dirty="0"/>
              <a:t>senate in session in its historic chamber</a:t>
            </a:r>
            <a:endParaRPr lang="en-IN" dirty="0"/>
          </a:p>
        </p:txBody>
      </p:sp>
      <p:pic>
        <p:nvPicPr>
          <p:cNvPr id="3" name="Picture Placeholder 2" descr="A photo of the New York senate chamber in full attendance.">
            <a:extLst>
              <a:ext uri="{FF2B5EF4-FFF2-40B4-BE49-F238E27FC236}">
                <a16:creationId xmlns:a16="http://schemas.microsoft.com/office/drawing/2014/main" id="{BC7D688E-223C-4230-9C3B-CEE11CF81D97}"/>
              </a:ext>
            </a:extLst>
          </p:cNvPr>
          <p:cNvPicPr>
            <a:picLocks noGrp="1" noChangeAspect="1"/>
          </p:cNvPicPr>
          <p:nvPr>
            <p:ph type="pic" sz="quarter" idx="10"/>
          </p:nvPr>
        </p:nvPicPr>
        <p:blipFill>
          <a:blip r:embed="rId3"/>
          <a:stretch>
            <a:fillRect/>
          </a:stretch>
        </p:blipFill>
        <p:spPr>
          <a:xfrm>
            <a:off x="3765313" y="1590277"/>
            <a:ext cx="4661374" cy="4434188"/>
          </a:xfrm>
        </p:spPr>
      </p:pic>
    </p:spTree>
    <p:extLst>
      <p:ext uri="{BB962C8B-B14F-4D97-AF65-F5344CB8AC3E}">
        <p14:creationId xmlns:p14="http://schemas.microsoft.com/office/powerpoint/2010/main" val="3777137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9B9B0D-1915-4272-909F-1A568461BFD8}"/>
              </a:ext>
            </a:extLst>
          </p:cNvPr>
          <p:cNvSpPr>
            <a:spLocks noGrp="1"/>
          </p:cNvSpPr>
          <p:nvPr>
            <p:ph type="title"/>
          </p:nvPr>
        </p:nvSpPr>
        <p:spPr/>
        <p:txBody>
          <a:bodyPr/>
          <a:lstStyle/>
          <a:p>
            <a:r>
              <a:rPr lang="en-US" dirty="0"/>
              <a:t>Legislatures and Capacity</a:t>
            </a:r>
            <a:endParaRPr lang="en-IN" dirty="0"/>
          </a:p>
        </p:txBody>
      </p:sp>
      <p:sp>
        <p:nvSpPr>
          <p:cNvPr id="7" name="Text Placeholder 6">
            <a:extLst>
              <a:ext uri="{FF2B5EF4-FFF2-40B4-BE49-F238E27FC236}">
                <a16:creationId xmlns:a16="http://schemas.microsoft.com/office/drawing/2014/main" id="{9AFF2F59-606B-470B-9159-0855F85EB1C7}"/>
              </a:ext>
            </a:extLst>
          </p:cNvPr>
          <p:cNvSpPr>
            <a:spLocks noGrp="1"/>
          </p:cNvSpPr>
          <p:nvPr>
            <p:ph type="body" sz="quarter" idx="15"/>
          </p:nvPr>
        </p:nvSpPr>
        <p:spPr/>
        <p:txBody>
          <a:bodyPr/>
          <a:lstStyle/>
          <a:p>
            <a:r>
              <a:rPr lang="en-US" dirty="0"/>
              <a:t>Dynamic institutions</a:t>
            </a:r>
          </a:p>
          <a:p>
            <a:r>
              <a:rPr lang="en-US" dirty="0"/>
              <a:t>Have undergone modernization</a:t>
            </a:r>
          </a:p>
          <a:p>
            <a:r>
              <a:rPr lang="en-US" dirty="0"/>
              <a:t>Concern that legislatures are being marginalized in some states due to citizen initiative</a:t>
            </a:r>
          </a:p>
        </p:txBody>
      </p:sp>
    </p:spTree>
    <p:extLst>
      <p:ext uri="{BB962C8B-B14F-4D97-AF65-F5344CB8AC3E}">
        <p14:creationId xmlns:p14="http://schemas.microsoft.com/office/powerpoint/2010/main" val="1425166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B738B4-8C84-4868-8AE0-315A2DFAAE74}"/>
              </a:ext>
            </a:extLst>
          </p:cNvPr>
          <p:cNvSpPr>
            <a:spLocks noGrp="1"/>
          </p:cNvSpPr>
          <p:nvPr>
            <p:ph type="title"/>
          </p:nvPr>
        </p:nvSpPr>
        <p:spPr/>
        <p:txBody>
          <a:bodyPr/>
          <a:lstStyle/>
          <a:p>
            <a:r>
              <a:rPr lang="en-US" dirty="0"/>
              <a:t>Legislative Approval Across the States</a:t>
            </a:r>
            <a:endParaRPr lang="en-IN" dirty="0"/>
          </a:p>
        </p:txBody>
      </p:sp>
      <p:pic>
        <p:nvPicPr>
          <p:cNvPr id="3" name="Picture Placeholder 2" descr="A dot graph shows the state professional score and legislative approval across the states. The vertical axis marks legislative approval across the states (percent of state respondents) from 10 to 70 in increments of 10. The horizontal axis marks state professionalism score from 0 to 0.6. The approximate data for the states are as follows: Rhode Island, (0.1, 11); Illinois, (0.23, 18); California, (0.57, 20); Maine, (0.09, 27); North Carolina, (0.13, 28); Pennsylvania, (0.28, 28); New Jersey, (0.3, 29); Michigan, (0.31, 24); New York, (0.31, 26); Kentucky, (0.08, 32); Alabama, (0.06, 36); Nevada, (0.17, 31); Arizona, (0.18, 31); Minnesota, (0.175, 33); Oregon, (0.13, 34); Delaware, (0.13, 35); Maryland, (0.18, 35); Virginia, (0.12, 37); Colorado, (0.14, 36); South Carolina, (0.13, 37); Tennessee, (0.1, 38); Indiana, (0.095, 39); Washington, (0.2, 40); Hawaii, (0.23, 35); Ohio, 0.3, 33); Wisconsin, (0.46, 33); Massachusetts, (0.31, 40); New Mexico, (0.05, 42); New Hampshire, (0.03, 44); Vermont, (0.1, 41); Kansas, (0.1, 41); Mississippi, (0.12, 41); Georgia, (0.11, 42); Arkansas, (0.1, 42); Montana, (0.08, 46); South Dakota, (0.075, 49); Washington, (0.11, 45); Louisiana, (0.14, 47); Iowa, (0.16, 41); Montana, (0.18, 41); Cincinnati, (0.16, 44); Oklahoma, (0.17, 47); Texas, 0.19, 46); Florida, (0.23, 43); Idaho, (0.12, 51); Utah, (0.075, 57); Wyoming, (0.07, 58); North Dakota, (0.07, 65); and Alaska, (0.22, 64).">
            <a:extLst>
              <a:ext uri="{FF2B5EF4-FFF2-40B4-BE49-F238E27FC236}">
                <a16:creationId xmlns:a16="http://schemas.microsoft.com/office/drawing/2014/main" id="{DC1F829A-E4F0-48B9-B444-50325EB0F425}"/>
              </a:ext>
            </a:extLst>
          </p:cNvPr>
          <p:cNvPicPr>
            <a:picLocks noGrp="1" noChangeAspect="1"/>
          </p:cNvPicPr>
          <p:nvPr>
            <p:ph type="pic" sz="quarter" idx="10"/>
          </p:nvPr>
        </p:nvPicPr>
        <p:blipFill>
          <a:blip r:embed="rId3"/>
          <a:stretch>
            <a:fillRect/>
          </a:stretch>
        </p:blipFill>
        <p:spPr>
          <a:xfrm>
            <a:off x="2753524" y="1535037"/>
            <a:ext cx="6684952" cy="4355483"/>
          </a:xfrm>
        </p:spPr>
      </p:pic>
    </p:spTree>
    <p:extLst>
      <p:ext uri="{BB962C8B-B14F-4D97-AF65-F5344CB8AC3E}">
        <p14:creationId xmlns:p14="http://schemas.microsoft.com/office/powerpoint/2010/main" val="3632892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9B9B0D-1915-4272-909F-1A568461BFD8}"/>
              </a:ext>
            </a:extLst>
          </p:cNvPr>
          <p:cNvSpPr>
            <a:spLocks noGrp="1"/>
          </p:cNvSpPr>
          <p:nvPr>
            <p:ph type="title"/>
          </p:nvPr>
        </p:nvSpPr>
        <p:spPr/>
        <p:txBody>
          <a:bodyPr/>
          <a:lstStyle/>
          <a:p>
            <a:r>
              <a:rPr lang="en-US" dirty="0"/>
              <a:t>Internet Resources</a:t>
            </a:r>
            <a:endParaRPr lang="en-IN" dirty="0"/>
          </a:p>
        </p:txBody>
      </p:sp>
      <p:sp>
        <p:nvSpPr>
          <p:cNvPr id="7" name="Text Placeholder 6">
            <a:extLst>
              <a:ext uri="{FF2B5EF4-FFF2-40B4-BE49-F238E27FC236}">
                <a16:creationId xmlns:a16="http://schemas.microsoft.com/office/drawing/2014/main" id="{9AFF2F59-606B-470B-9159-0855F85EB1C7}"/>
              </a:ext>
            </a:extLst>
          </p:cNvPr>
          <p:cNvSpPr>
            <a:spLocks noGrp="1"/>
          </p:cNvSpPr>
          <p:nvPr>
            <p:ph type="body" sz="quarter" idx="15"/>
          </p:nvPr>
        </p:nvSpPr>
        <p:spPr/>
        <p:txBody>
          <a:bodyPr/>
          <a:lstStyle/>
          <a:p>
            <a:r>
              <a:rPr lang="en-US" dirty="0">
                <a:hlinkClick r:id="rId3" action="ppaction://hlinkpres?slideindex=1&amp;slidetitle="/>
              </a:rPr>
              <a:t>www.ncsl.org</a:t>
            </a:r>
          </a:p>
          <a:p>
            <a:r>
              <a:rPr lang="en-US" dirty="0">
                <a:hlinkClick r:id="rId3" action="ppaction://hlinkpres?slideindex=1&amp;slidetitle="/>
              </a:rPr>
              <a:t>www.legis.iowa.gov </a:t>
            </a:r>
          </a:p>
          <a:p>
            <a:r>
              <a:rPr lang="en-US" dirty="0">
                <a:hlinkClick r:id="rId3" action="ppaction://hlinkpres?slideindex=1&amp;slidetitle="/>
              </a:rPr>
              <a:t>https://www.wvlegislature.gov/</a:t>
            </a:r>
          </a:p>
          <a:p>
            <a:r>
              <a:rPr lang="en-US" dirty="0">
                <a:hlinkClick r:id="rId3" action="ppaction://hlinkpres?slideindex=1&amp;slidetitle="/>
              </a:rPr>
              <a:t>http://onlinelibrary.wiley.com/journal/10.1002/%28ISSN%291939-9162</a:t>
            </a:r>
          </a:p>
          <a:p>
            <a:r>
              <a:rPr lang="en-US" dirty="0">
                <a:hlinkClick r:id="rId3" action="ppaction://hlinkpres?slideindex=1&amp;slidetitle="/>
              </a:rPr>
              <a:t>https://justfacts.votesmart.org/</a:t>
            </a:r>
          </a:p>
          <a:p>
            <a:r>
              <a:rPr lang="en-US" dirty="0">
                <a:hlinkClick r:id="rId3" action="ppaction://hlinkpres?slideindex=1&amp;slidetitle="/>
              </a:rPr>
              <a:t>http://uniformlaws.org</a:t>
            </a:r>
          </a:p>
          <a:p>
            <a:r>
              <a:rPr lang="en-US" dirty="0">
                <a:hlinkClick r:id="rId3" action="ppaction://hlinkpres?slideindex=1&amp;slidetitle="/>
              </a:rPr>
              <a:t>www.termlimits.org</a:t>
            </a:r>
          </a:p>
          <a:p>
            <a:r>
              <a:rPr lang="en-US" dirty="0">
                <a:hlinkClick r:id="rId3" action="ppaction://hlinkpres?slideindex=1&amp;slidetitle="/>
              </a:rPr>
              <a:t>www.alec.org</a:t>
            </a:r>
            <a:endParaRPr lang="en-US" dirty="0"/>
          </a:p>
        </p:txBody>
      </p:sp>
    </p:spTree>
    <p:extLst>
      <p:ext uri="{BB962C8B-B14F-4D97-AF65-F5344CB8AC3E}">
        <p14:creationId xmlns:p14="http://schemas.microsoft.com/office/powerpoint/2010/main" val="4263327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9B9B0D-1915-4272-909F-1A568461BFD8}"/>
              </a:ext>
            </a:extLst>
          </p:cNvPr>
          <p:cNvSpPr>
            <a:spLocks noGrp="1"/>
          </p:cNvSpPr>
          <p:nvPr>
            <p:ph type="title"/>
          </p:nvPr>
        </p:nvSpPr>
        <p:spPr/>
        <p:txBody>
          <a:bodyPr/>
          <a:lstStyle/>
          <a:p>
            <a:r>
              <a:rPr lang="en-US" dirty="0"/>
              <a:t>Learning Objectives (1 of 2)</a:t>
            </a:r>
            <a:endParaRPr lang="en-IN" dirty="0"/>
          </a:p>
        </p:txBody>
      </p:sp>
      <p:sp>
        <p:nvSpPr>
          <p:cNvPr id="7" name="Text Placeholder 6">
            <a:extLst>
              <a:ext uri="{FF2B5EF4-FFF2-40B4-BE49-F238E27FC236}">
                <a16:creationId xmlns:a16="http://schemas.microsoft.com/office/drawing/2014/main" id="{9AFF2F59-606B-470B-9159-0855F85EB1C7}"/>
              </a:ext>
            </a:extLst>
          </p:cNvPr>
          <p:cNvSpPr>
            <a:spLocks noGrp="1"/>
          </p:cNvSpPr>
          <p:nvPr>
            <p:ph type="body" sz="quarter" idx="15"/>
          </p:nvPr>
        </p:nvSpPr>
        <p:spPr/>
        <p:txBody>
          <a:bodyPr/>
          <a:lstStyle/>
          <a:p>
            <a:r>
              <a:rPr lang="en-US" b="1" dirty="0"/>
              <a:t>6.1</a:t>
            </a:r>
            <a:r>
              <a:rPr lang="en-US" dirty="0"/>
              <a:t> To differentiate the three functions of legislatures.</a:t>
            </a:r>
          </a:p>
          <a:p>
            <a:r>
              <a:rPr lang="en-US" b="1" dirty="0"/>
              <a:t>6.2</a:t>
            </a:r>
            <a:r>
              <a:rPr lang="en-US" dirty="0"/>
              <a:t> To examine the redistricting process and its consequences.</a:t>
            </a:r>
          </a:p>
          <a:p>
            <a:r>
              <a:rPr lang="en-US" b="1" dirty="0"/>
              <a:t>6.3</a:t>
            </a:r>
            <a:r>
              <a:rPr lang="en-US" dirty="0"/>
              <a:t> To weigh the importance of informal norms amid formal rules in the legislative institution.</a:t>
            </a:r>
          </a:p>
          <a:p>
            <a:r>
              <a:rPr lang="en-US" b="1" dirty="0"/>
              <a:t>6.4</a:t>
            </a:r>
            <a:r>
              <a:rPr lang="en-US" dirty="0"/>
              <a:t> To recognize the intricacies of the lawmaking process.</a:t>
            </a:r>
          </a:p>
        </p:txBody>
      </p:sp>
    </p:spTree>
    <p:extLst>
      <p:ext uri="{BB962C8B-B14F-4D97-AF65-F5344CB8AC3E}">
        <p14:creationId xmlns:p14="http://schemas.microsoft.com/office/powerpoint/2010/main" val="2161722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9B9B0D-1915-4272-909F-1A568461BFD8}"/>
              </a:ext>
            </a:extLst>
          </p:cNvPr>
          <p:cNvSpPr>
            <a:spLocks noGrp="1"/>
          </p:cNvSpPr>
          <p:nvPr>
            <p:ph type="title"/>
          </p:nvPr>
        </p:nvSpPr>
        <p:spPr/>
        <p:txBody>
          <a:bodyPr/>
          <a:lstStyle/>
          <a:p>
            <a:r>
              <a:rPr lang="en-US" dirty="0"/>
              <a:t>Learning Objectives (2 of 2)</a:t>
            </a:r>
            <a:endParaRPr lang="en-IN" dirty="0"/>
          </a:p>
        </p:txBody>
      </p:sp>
      <p:sp>
        <p:nvSpPr>
          <p:cNvPr id="7" name="Text Placeholder 6">
            <a:extLst>
              <a:ext uri="{FF2B5EF4-FFF2-40B4-BE49-F238E27FC236}">
                <a16:creationId xmlns:a16="http://schemas.microsoft.com/office/drawing/2014/main" id="{9AFF2F59-606B-470B-9159-0855F85EB1C7}"/>
              </a:ext>
            </a:extLst>
          </p:cNvPr>
          <p:cNvSpPr>
            <a:spLocks noGrp="1"/>
          </p:cNvSpPr>
          <p:nvPr>
            <p:ph type="body" sz="quarter" idx="15"/>
          </p:nvPr>
        </p:nvSpPr>
        <p:spPr/>
        <p:txBody>
          <a:bodyPr/>
          <a:lstStyle/>
          <a:p>
            <a:r>
              <a:rPr lang="en-US" b="1" dirty="0"/>
              <a:t>6.5</a:t>
            </a:r>
            <a:r>
              <a:rPr lang="en-US" dirty="0"/>
              <a:t> To appraise the efforts to reform state legislatures.</a:t>
            </a:r>
          </a:p>
          <a:p>
            <a:r>
              <a:rPr lang="en-US" b="1" dirty="0"/>
              <a:t>6.6</a:t>
            </a:r>
            <a:r>
              <a:rPr lang="en-US" dirty="0"/>
              <a:t> To discuss the impact of legislative term limits.</a:t>
            </a:r>
          </a:p>
          <a:p>
            <a:r>
              <a:rPr lang="en-US" b="1" dirty="0"/>
              <a:t>6.7</a:t>
            </a:r>
            <a:r>
              <a:rPr lang="en-US" dirty="0"/>
              <a:t> To interpret the interaction of the legislative branch with the executive branch.</a:t>
            </a:r>
          </a:p>
          <a:p>
            <a:r>
              <a:rPr lang="en-US" b="1" dirty="0"/>
              <a:t>6.8</a:t>
            </a:r>
            <a:r>
              <a:rPr lang="en-US" dirty="0"/>
              <a:t> To examine the link between legislatures and the public.</a:t>
            </a:r>
          </a:p>
        </p:txBody>
      </p:sp>
    </p:spTree>
    <p:extLst>
      <p:ext uri="{BB962C8B-B14F-4D97-AF65-F5344CB8AC3E}">
        <p14:creationId xmlns:p14="http://schemas.microsoft.com/office/powerpoint/2010/main" val="1145526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9B9B0D-1915-4272-909F-1A568461BFD8}"/>
              </a:ext>
            </a:extLst>
          </p:cNvPr>
          <p:cNvSpPr>
            <a:spLocks noGrp="1"/>
          </p:cNvSpPr>
          <p:nvPr>
            <p:ph type="title"/>
          </p:nvPr>
        </p:nvSpPr>
        <p:spPr/>
        <p:txBody>
          <a:bodyPr/>
          <a:lstStyle/>
          <a:p>
            <a:r>
              <a:rPr lang="en-US" dirty="0"/>
              <a:t>The Essence of Legislatures</a:t>
            </a:r>
            <a:endParaRPr lang="en-IN" dirty="0"/>
          </a:p>
        </p:txBody>
      </p:sp>
      <p:sp>
        <p:nvSpPr>
          <p:cNvPr id="7" name="Text Placeholder 6">
            <a:extLst>
              <a:ext uri="{FF2B5EF4-FFF2-40B4-BE49-F238E27FC236}">
                <a16:creationId xmlns:a16="http://schemas.microsoft.com/office/drawing/2014/main" id="{9AFF2F59-606B-470B-9159-0855F85EB1C7}"/>
              </a:ext>
            </a:extLst>
          </p:cNvPr>
          <p:cNvSpPr>
            <a:spLocks noGrp="1"/>
          </p:cNvSpPr>
          <p:nvPr>
            <p:ph type="body" sz="quarter" idx="15"/>
          </p:nvPr>
        </p:nvSpPr>
        <p:spPr/>
        <p:txBody>
          <a:bodyPr/>
          <a:lstStyle/>
          <a:p>
            <a:r>
              <a:rPr lang="en-US" dirty="0"/>
              <a:t>Policy making—enacting laws and allocating funds</a:t>
            </a:r>
          </a:p>
          <a:p>
            <a:r>
              <a:rPr lang="en-US" dirty="0"/>
              <a:t>Representation—constituency representation as voice and advocate to bureaucracy</a:t>
            </a:r>
          </a:p>
          <a:p>
            <a:r>
              <a:rPr lang="en-US" dirty="0"/>
              <a:t>Oversight—examine the performance of the bureaucracy</a:t>
            </a:r>
          </a:p>
          <a:p>
            <a:r>
              <a:rPr lang="en-US" b="1" dirty="0"/>
              <a:t>Casework</a:t>
            </a:r>
            <a:r>
              <a:rPr lang="en-US" dirty="0"/>
              <a:t>: Legislative assistance on behalf of constituents who have a problem or grievance with a state agency</a:t>
            </a:r>
          </a:p>
        </p:txBody>
      </p:sp>
    </p:spTree>
    <p:extLst>
      <p:ext uri="{BB962C8B-B14F-4D97-AF65-F5344CB8AC3E}">
        <p14:creationId xmlns:p14="http://schemas.microsoft.com/office/powerpoint/2010/main" val="1146991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07FC8-3A85-429C-9941-11F7A6C0CA0D}"/>
              </a:ext>
            </a:extLst>
          </p:cNvPr>
          <p:cNvSpPr>
            <a:spLocks noGrp="1"/>
          </p:cNvSpPr>
          <p:nvPr>
            <p:ph type="title"/>
          </p:nvPr>
        </p:nvSpPr>
        <p:spPr/>
        <p:txBody>
          <a:bodyPr/>
          <a:lstStyle/>
          <a:p>
            <a:r>
              <a:rPr lang="en-US" dirty="0"/>
              <a:t>Legislative Dynamics (1 of 2)</a:t>
            </a:r>
            <a:endParaRPr lang="en-IN" dirty="0"/>
          </a:p>
        </p:txBody>
      </p:sp>
      <p:sp>
        <p:nvSpPr>
          <p:cNvPr id="3" name="Text Placeholder 2">
            <a:extLst>
              <a:ext uri="{FF2B5EF4-FFF2-40B4-BE49-F238E27FC236}">
                <a16:creationId xmlns:a16="http://schemas.microsoft.com/office/drawing/2014/main" id="{28EC9B2B-7421-4BDD-A940-97CE756D2B9D}"/>
              </a:ext>
            </a:extLst>
          </p:cNvPr>
          <p:cNvSpPr>
            <a:spLocks noGrp="1"/>
          </p:cNvSpPr>
          <p:nvPr>
            <p:ph type="body" sz="quarter" idx="15"/>
          </p:nvPr>
        </p:nvSpPr>
        <p:spPr/>
        <p:txBody>
          <a:bodyPr/>
          <a:lstStyle/>
          <a:p>
            <a:r>
              <a:rPr lang="en-US" dirty="0"/>
              <a:t>The Senate and the House</a:t>
            </a:r>
          </a:p>
          <a:p>
            <a:pPr lvl="1"/>
            <a:r>
              <a:rPr lang="en-US" dirty="0"/>
              <a:t>Bicameral</a:t>
            </a:r>
          </a:p>
          <a:p>
            <a:pPr lvl="1"/>
            <a:r>
              <a:rPr lang="en-US" dirty="0"/>
              <a:t>Senate: Four-year term; House: Two-year term </a:t>
            </a:r>
          </a:p>
          <a:p>
            <a:pPr lvl="1"/>
            <a:r>
              <a:rPr lang="en-US" dirty="0"/>
              <a:t>Average size: Forty members for Senate and 100 members for House</a:t>
            </a:r>
          </a:p>
          <a:p>
            <a:pPr lvl="1"/>
            <a:r>
              <a:rPr lang="en-US" dirty="0"/>
              <a:t>State legislators in the United States: 7,382;</a:t>
            </a:r>
          </a:p>
          <a:p>
            <a:pPr lvl="2"/>
            <a:r>
              <a:rPr lang="en-US" dirty="0"/>
              <a:t>1,971 senators; 5,411 representatives</a:t>
            </a:r>
          </a:p>
        </p:txBody>
      </p:sp>
    </p:spTree>
    <p:extLst>
      <p:ext uri="{BB962C8B-B14F-4D97-AF65-F5344CB8AC3E}">
        <p14:creationId xmlns:p14="http://schemas.microsoft.com/office/powerpoint/2010/main" val="2647504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07FC8-3A85-429C-9941-11F7A6C0CA0D}"/>
              </a:ext>
            </a:extLst>
          </p:cNvPr>
          <p:cNvSpPr>
            <a:spLocks noGrp="1"/>
          </p:cNvSpPr>
          <p:nvPr>
            <p:ph type="title"/>
          </p:nvPr>
        </p:nvSpPr>
        <p:spPr/>
        <p:txBody>
          <a:bodyPr/>
          <a:lstStyle/>
          <a:p>
            <a:r>
              <a:rPr lang="en-US" dirty="0"/>
              <a:t>Legislative Dynamics (2 of 2)</a:t>
            </a:r>
            <a:endParaRPr lang="en-IN" dirty="0"/>
          </a:p>
        </p:txBody>
      </p:sp>
      <p:sp>
        <p:nvSpPr>
          <p:cNvPr id="3" name="Text Placeholder 2">
            <a:extLst>
              <a:ext uri="{FF2B5EF4-FFF2-40B4-BE49-F238E27FC236}">
                <a16:creationId xmlns:a16="http://schemas.microsoft.com/office/drawing/2014/main" id="{28EC9B2B-7421-4BDD-A940-97CE756D2B9D}"/>
              </a:ext>
            </a:extLst>
          </p:cNvPr>
          <p:cNvSpPr>
            <a:spLocks noGrp="1"/>
          </p:cNvSpPr>
          <p:nvPr>
            <p:ph type="body" sz="quarter" idx="15"/>
          </p:nvPr>
        </p:nvSpPr>
        <p:spPr/>
        <p:txBody>
          <a:bodyPr/>
          <a:lstStyle/>
          <a:p>
            <a:r>
              <a:rPr lang="en-US" dirty="0"/>
              <a:t>Legislative Districts</a:t>
            </a:r>
          </a:p>
          <a:p>
            <a:pPr lvl="1"/>
            <a:r>
              <a:rPr lang="en-US" dirty="0"/>
              <a:t>Based on population</a:t>
            </a:r>
          </a:p>
          <a:p>
            <a:pPr lvl="1"/>
            <a:r>
              <a:rPr lang="en-US" dirty="0"/>
              <a:t>Single-member districts</a:t>
            </a:r>
          </a:p>
          <a:p>
            <a:pPr lvl="1"/>
            <a:r>
              <a:rPr lang="en-US" dirty="0"/>
              <a:t>Few with </a:t>
            </a:r>
            <a:r>
              <a:rPr lang="en-US" b="1" dirty="0"/>
              <a:t>multimember districts (MMDs)</a:t>
            </a:r>
          </a:p>
          <a:p>
            <a:r>
              <a:rPr lang="en-US" b="1" dirty="0"/>
              <a:t>Malapportionment</a:t>
            </a:r>
          </a:p>
          <a:p>
            <a:pPr lvl="1"/>
            <a:r>
              <a:rPr lang="en-US" b="1" dirty="0"/>
              <a:t>Malapportionment:</a:t>
            </a:r>
            <a:r>
              <a:rPr lang="en-US" dirty="0"/>
              <a:t> Skewed legislative districts</a:t>
            </a:r>
          </a:p>
          <a:p>
            <a:pPr lvl="1"/>
            <a:r>
              <a:rPr lang="en-US" b="1" dirty="0"/>
              <a:t>Reapportionment:</a:t>
            </a:r>
            <a:r>
              <a:rPr lang="en-US" dirty="0"/>
              <a:t> Reallocation of seats</a:t>
            </a:r>
          </a:p>
          <a:p>
            <a:r>
              <a:rPr lang="en-US" b="1" dirty="0"/>
              <a:t>Redrawing District Lines</a:t>
            </a:r>
          </a:p>
          <a:p>
            <a:pPr lvl="1"/>
            <a:r>
              <a:rPr lang="en-US" b="1" dirty="0"/>
              <a:t>Redistrict:</a:t>
            </a:r>
            <a:r>
              <a:rPr lang="en-US" dirty="0"/>
              <a:t> Redrawing of district lines.</a:t>
            </a:r>
          </a:p>
          <a:p>
            <a:pPr lvl="1"/>
            <a:r>
              <a:rPr lang="en-US" b="1" dirty="0"/>
              <a:t>Gerrymander:</a:t>
            </a:r>
            <a:r>
              <a:rPr lang="en-US" dirty="0"/>
              <a:t> Design districts to favor a political party.</a:t>
            </a:r>
          </a:p>
        </p:txBody>
      </p:sp>
    </p:spTree>
    <p:extLst>
      <p:ext uri="{BB962C8B-B14F-4D97-AF65-F5344CB8AC3E}">
        <p14:creationId xmlns:p14="http://schemas.microsoft.com/office/powerpoint/2010/main" val="710355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07FC8-3A85-429C-9941-11F7A6C0CA0D}"/>
              </a:ext>
            </a:extLst>
          </p:cNvPr>
          <p:cNvSpPr>
            <a:spLocks noGrp="1"/>
          </p:cNvSpPr>
          <p:nvPr>
            <p:ph type="title"/>
          </p:nvPr>
        </p:nvSpPr>
        <p:spPr/>
        <p:txBody>
          <a:bodyPr/>
          <a:lstStyle/>
          <a:p>
            <a:r>
              <a:rPr lang="en-US" dirty="0"/>
              <a:t>Popular Legislative Issues in 2020</a:t>
            </a:r>
            <a:endParaRPr lang="en-IN" dirty="0"/>
          </a:p>
        </p:txBody>
      </p:sp>
      <p:sp>
        <p:nvSpPr>
          <p:cNvPr id="3" name="Text Placeholder 2">
            <a:extLst>
              <a:ext uri="{FF2B5EF4-FFF2-40B4-BE49-F238E27FC236}">
                <a16:creationId xmlns:a16="http://schemas.microsoft.com/office/drawing/2014/main" id="{28EC9B2B-7421-4BDD-A940-97CE756D2B9D}"/>
              </a:ext>
            </a:extLst>
          </p:cNvPr>
          <p:cNvSpPr>
            <a:spLocks noGrp="1"/>
          </p:cNvSpPr>
          <p:nvPr>
            <p:ph type="body" sz="quarter" idx="15"/>
          </p:nvPr>
        </p:nvSpPr>
        <p:spPr>
          <a:xfrm>
            <a:off x="743577" y="1289683"/>
            <a:ext cx="4868948" cy="3660689"/>
          </a:xfrm>
        </p:spPr>
        <p:txBody>
          <a:bodyPr/>
          <a:lstStyle/>
          <a:p>
            <a:r>
              <a:rPr lang="en-US" sz="2800" dirty="0"/>
              <a:t>Abortion</a:t>
            </a:r>
          </a:p>
          <a:p>
            <a:r>
              <a:rPr lang="en-US" sz="2800" dirty="0"/>
              <a:t>Climate</a:t>
            </a:r>
          </a:p>
          <a:p>
            <a:r>
              <a:rPr lang="en-US" sz="2800" dirty="0"/>
              <a:t>Criminal Justice Reform</a:t>
            </a:r>
          </a:p>
          <a:p>
            <a:r>
              <a:rPr lang="en-US" sz="2800" dirty="0"/>
              <a:t>Election Security</a:t>
            </a:r>
          </a:p>
          <a:p>
            <a:r>
              <a:rPr lang="en-US" sz="2800" dirty="0"/>
              <a:t>Health Care</a:t>
            </a:r>
          </a:p>
        </p:txBody>
      </p:sp>
      <p:sp>
        <p:nvSpPr>
          <p:cNvPr id="4" name="Text Placeholder 3">
            <a:extLst>
              <a:ext uri="{FF2B5EF4-FFF2-40B4-BE49-F238E27FC236}">
                <a16:creationId xmlns:a16="http://schemas.microsoft.com/office/drawing/2014/main" id="{E98B6411-F172-4290-9D0F-E44D55A76839}"/>
              </a:ext>
            </a:extLst>
          </p:cNvPr>
          <p:cNvSpPr>
            <a:spLocks noGrp="1"/>
          </p:cNvSpPr>
          <p:nvPr>
            <p:ph type="body" sz="quarter" idx="16"/>
          </p:nvPr>
        </p:nvSpPr>
        <p:spPr>
          <a:xfrm>
            <a:off x="6674069" y="1289683"/>
            <a:ext cx="4679731" cy="3450483"/>
          </a:xfrm>
        </p:spPr>
        <p:txBody>
          <a:bodyPr/>
          <a:lstStyle/>
          <a:p>
            <a:r>
              <a:rPr lang="en-US" sz="2800" dirty="0"/>
              <a:t>Highway funding</a:t>
            </a:r>
          </a:p>
          <a:p>
            <a:r>
              <a:rPr lang="en-US" sz="2800" dirty="0"/>
              <a:t>Housing</a:t>
            </a:r>
          </a:p>
          <a:p>
            <a:r>
              <a:rPr lang="en-US" sz="2800" dirty="0"/>
              <a:t>Immigration</a:t>
            </a:r>
          </a:p>
          <a:p>
            <a:r>
              <a:rPr lang="en-US" sz="2800" dirty="0"/>
              <a:t>Net Neutrality</a:t>
            </a:r>
          </a:p>
          <a:p>
            <a:r>
              <a:rPr lang="en-US" sz="2800" dirty="0"/>
              <a:t>Pensions</a:t>
            </a:r>
          </a:p>
        </p:txBody>
      </p:sp>
    </p:spTree>
    <p:extLst>
      <p:ext uri="{BB962C8B-B14F-4D97-AF65-F5344CB8AC3E}">
        <p14:creationId xmlns:p14="http://schemas.microsoft.com/office/powerpoint/2010/main" val="3140285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11A8F-BA79-4D83-8853-CF4A076EB40A}"/>
              </a:ext>
            </a:extLst>
          </p:cNvPr>
          <p:cNvSpPr>
            <a:spLocks noGrp="1"/>
          </p:cNvSpPr>
          <p:nvPr>
            <p:ph type="title"/>
          </p:nvPr>
        </p:nvSpPr>
        <p:spPr/>
        <p:txBody>
          <a:bodyPr/>
          <a:lstStyle/>
          <a:p>
            <a:r>
              <a:rPr lang="en-US" dirty="0"/>
              <a:t>State Legislative Districts in Montgomery County, Maryland, 2012</a:t>
            </a:r>
            <a:endParaRPr lang="en-IN" dirty="0"/>
          </a:p>
        </p:txBody>
      </p:sp>
      <p:pic>
        <p:nvPicPr>
          <p:cNvPr id="8" name="Picture Placeholder 7" descr="A map shows the legislative districts in Montgomery County, Maryland, 2012. An inset map shows the regional view of Montgomery County. The county is to the immediate west of D C and shares the border with Virginia. The legislative districts in 2012, marked here, are numbered 39, 17, 19, 16, 18, and 20 from west to east in the central region. District 15 is to the south of districts 39 and 17, while district 14 is in the north of districts 39, 19, and 20. District 17 is marked as a municipality. Small areas in districts 15, 18, 20, and 14 are marked as municipalities. Primary roads crisscross the whole region, but denser in the eastern region. An interstate runs through the central region of the county.">
            <a:extLst>
              <a:ext uri="{FF2B5EF4-FFF2-40B4-BE49-F238E27FC236}">
                <a16:creationId xmlns:a16="http://schemas.microsoft.com/office/drawing/2014/main" id="{ABE1C4D8-5467-49BC-9A19-1D38C3D50485}"/>
              </a:ext>
            </a:extLst>
          </p:cNvPr>
          <p:cNvPicPr>
            <a:picLocks noGrp="1" noChangeAspect="1"/>
          </p:cNvPicPr>
          <p:nvPr>
            <p:ph type="pic" sz="quarter" idx="10"/>
          </p:nvPr>
        </p:nvPicPr>
        <p:blipFill>
          <a:blip r:embed="rId3"/>
          <a:stretch>
            <a:fillRect/>
          </a:stretch>
        </p:blipFill>
        <p:spPr>
          <a:xfrm>
            <a:off x="3410402" y="1515144"/>
            <a:ext cx="5371197" cy="4479350"/>
          </a:xfrm>
        </p:spPr>
      </p:pic>
    </p:spTree>
    <p:extLst>
      <p:ext uri="{BB962C8B-B14F-4D97-AF65-F5344CB8AC3E}">
        <p14:creationId xmlns:p14="http://schemas.microsoft.com/office/powerpoint/2010/main" val="3068723594"/>
      </p:ext>
    </p:extLst>
  </p:cSld>
  <p:clrMapOvr>
    <a:masterClrMapping/>
  </p:clrMapOvr>
</p:sld>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Accessible_PPT_Cengage.potx" id="{8657E95E-D601-4622-93AD-E122BF442589}" vid="{BBF71559-ED4F-42B5-98FD-480A317797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66578FED7127B438BD4B919FEF8F8B5" ma:contentTypeVersion="10" ma:contentTypeDescription="Create a new document." ma:contentTypeScope="" ma:versionID="aba16c0a51a85cbd2f590c1b6e74ea17">
  <xsd:schema xmlns:xsd="http://www.w3.org/2001/XMLSchema" xmlns:xs="http://www.w3.org/2001/XMLSchema" xmlns:p="http://schemas.microsoft.com/office/2006/metadata/properties" xmlns:ns3="af916588-b3f5-484d-8e89-b8367ab7f639" targetNamespace="http://schemas.microsoft.com/office/2006/metadata/properties" ma:root="true" ma:fieldsID="22e5a5d1344cb54803b88e3e0e332071" ns3:_="">
    <xsd:import namespace="af916588-b3f5-484d-8e89-b8367ab7f63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916588-b3f5-484d-8e89-b8367ab7f63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9BA192-EF86-48DF-982C-2C526A268392}">
  <ds:schemaRefs>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purl.org/dc/elements/1.1/"/>
    <ds:schemaRef ds:uri="http://schemas.microsoft.com/office/2006/documentManagement/types"/>
    <ds:schemaRef ds:uri="http://www.w3.org/XML/1998/namespace"/>
    <ds:schemaRef ds:uri="af916588-b3f5-484d-8e89-b8367ab7f639"/>
    <ds:schemaRef ds:uri="http://purl.org/dc/dcmitype/"/>
  </ds:schemaRefs>
</ds:datastoreItem>
</file>

<file path=customXml/itemProps2.xml><?xml version="1.0" encoding="utf-8"?>
<ds:datastoreItem xmlns:ds="http://schemas.openxmlformats.org/officeDocument/2006/customXml" ds:itemID="{E32CFAA7-E308-4DCB-89CD-C84C20E90241}">
  <ds:schemaRefs>
    <ds:schemaRef ds:uri="http://schemas.microsoft.com/sharepoint/v3/contenttype/forms"/>
  </ds:schemaRefs>
</ds:datastoreItem>
</file>

<file path=customXml/itemProps3.xml><?xml version="1.0" encoding="utf-8"?>
<ds:datastoreItem xmlns:ds="http://schemas.openxmlformats.org/officeDocument/2006/customXml" ds:itemID="{A6CEF3D4-5566-4FD8-AE18-D59A3B64A4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916588-b3f5-484d-8e89-b8367ab7f6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Accessible_PPT_Template_Cengage (3)</Template>
  <TotalTime>2379</TotalTime>
  <Words>899</Words>
  <Application>Microsoft Office PowerPoint</Application>
  <PresentationFormat>Widescreen</PresentationFormat>
  <Paragraphs>132</Paragraphs>
  <Slides>22</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arial</vt:lpstr>
      <vt:lpstr>Calibri</vt:lpstr>
      <vt:lpstr>Open Sans</vt:lpstr>
      <vt:lpstr>Summer Font</vt:lpstr>
      <vt:lpstr>Office Theme</vt:lpstr>
      <vt:lpstr>State and Local Government, 11e</vt:lpstr>
      <vt:lpstr>The New York senate in session in its historic chamber</vt:lpstr>
      <vt:lpstr>Learning Objectives (1 of 2)</vt:lpstr>
      <vt:lpstr>Learning Objectives (2 of 2)</vt:lpstr>
      <vt:lpstr>The Essence of Legislatures</vt:lpstr>
      <vt:lpstr>Legislative Dynamics (1 of 2)</vt:lpstr>
      <vt:lpstr>Legislative Dynamics (2 of 2)</vt:lpstr>
      <vt:lpstr>Popular Legislative Issues in 2020</vt:lpstr>
      <vt:lpstr>State Legislative Districts in Montgomery County, Maryland, 2012</vt:lpstr>
      <vt:lpstr>Controversies in States and Localities</vt:lpstr>
      <vt:lpstr>Lobbyists cluster in the Florida Capitol Rotunda</vt:lpstr>
      <vt:lpstr>Legislative Dynamics</vt:lpstr>
      <vt:lpstr>Legislative Behavior</vt:lpstr>
      <vt:lpstr>How a Bill Becomes a Law (or Not)</vt:lpstr>
      <vt:lpstr>Legislative Reform and Capacity (1 of 2)</vt:lpstr>
      <vt:lpstr>Legislative Reform and Capacity (2 of 2)</vt:lpstr>
      <vt:lpstr>Legislative Professionalism</vt:lpstr>
      <vt:lpstr>Relationship with the Executive Branch (1 of 2)</vt:lpstr>
      <vt:lpstr>Relationship with the Executive Branch (2 of 2)</vt:lpstr>
      <vt:lpstr>Legislatures and Capacity</vt:lpstr>
      <vt:lpstr>Legislative Approval Across the States</vt:lpstr>
      <vt:lpstr>Internet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Community Health Care</dc:title>
  <dc:creator>Acello</dc:creator>
  <cp:lastModifiedBy>LAVANYA K Kasirajan</cp:lastModifiedBy>
  <cp:revision>870</cp:revision>
  <cp:lastPrinted>2016-10-03T15:29:39Z</cp:lastPrinted>
  <dcterms:created xsi:type="dcterms:W3CDTF">2019-10-30T18:59:02Z</dcterms:created>
  <dcterms:modified xsi:type="dcterms:W3CDTF">2021-01-12T10:59:06Z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0x010100866578FED7127B438BD4B919FEF8F8B5</vt:lpwstr>
  </property>
  <property fmtid="{D5CDD505-2E9C-101B-9397-08002B2CF9AE}" pid="3" name="Order">
    <vt:r8>112600</vt:r8>
  </property>
  <property fmtid="{D5CDD505-2E9C-101B-9397-08002B2CF9AE}" pid="4" name="Category">
    <vt:lpwstr>Accessibility</vt:lpwstr>
  </property>
  <property fmtid="{D5CDD505-2E9C-101B-9397-08002B2CF9AE}" pid="5" name="xd_Signature">
    <vt:bool>false</vt:bool>
  </property>
  <property fmtid="{D5CDD505-2E9C-101B-9397-08002B2CF9AE}" pid="6" name="xd_ProgID">
    <vt:lpwstr/>
  </property>
  <property fmtid="{D5CDD505-2E9C-101B-9397-08002B2CF9AE}" pid="7" name="Document Type">
    <vt:lpwstr>Template</vt:lpwstr>
  </property>
  <property fmtid="{D5CDD505-2E9C-101B-9397-08002B2CF9AE}" pid="8" name="Audience">
    <vt:lpwstr>Content Developer</vt:lpwstr>
  </property>
  <property fmtid="{D5CDD505-2E9C-101B-9397-08002B2CF9AE}" pid="9" name="Department">
    <vt:lpwstr>GPM Training</vt:lpwstr>
  </property>
  <property fmtid="{D5CDD505-2E9C-101B-9397-08002B2CF9AE}" pid="10" name="ComplianceAssetId">
    <vt:lpwstr/>
  </property>
  <property fmtid="{D5CDD505-2E9C-101B-9397-08002B2CF9AE}" pid="11" name="TemplateUrl">
    <vt:lpwstr/>
  </property>
</Properties>
</file>