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82" r:id="rId5"/>
    <p:sldId id="266" r:id="rId6"/>
    <p:sldId id="265" r:id="rId7"/>
    <p:sldId id="268" r:id="rId8"/>
    <p:sldId id="284" r:id="rId9"/>
    <p:sldId id="285" r:id="rId10"/>
    <p:sldId id="287" r:id="rId11"/>
    <p:sldId id="271" r:id="rId12"/>
    <p:sldId id="288" r:id="rId13"/>
    <p:sldId id="289" r:id="rId14"/>
    <p:sldId id="269" r:id="rId15"/>
    <p:sldId id="290" r:id="rId16"/>
    <p:sldId id="291" r:id="rId17"/>
    <p:sldId id="292" r:id="rId18"/>
    <p:sldId id="293" r:id="rId19"/>
    <p:sldId id="294" r:id="rId20"/>
    <p:sldId id="295" r:id="rId21"/>
    <p:sldId id="296" r:id="rId22"/>
    <p:sldId id="298" r:id="rId23"/>
    <p:sldId id="299"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Balaji Manikam" initials="BM" lastIdx="2" clrIdx="1">
    <p:extLst>
      <p:ext uri="{19B8F6BF-5375-455C-9EA6-DF929625EA0E}">
        <p15:presenceInfo xmlns:p15="http://schemas.microsoft.com/office/powerpoint/2012/main" userId="S-1-5-21-1185550115-3620728762-1261939324-8848" providerId="AD"/>
      </p:ext>
    </p:extLst>
  </p:cmAuthor>
  <p:cmAuthor id="3" name="Bordeaux, Debbie" initials="BD" lastIdx="2" clrIdx="2">
    <p:extLst>
      <p:ext uri="{19B8F6BF-5375-455C-9EA6-DF929625EA0E}">
        <p15:presenceInfo xmlns:p15="http://schemas.microsoft.com/office/powerpoint/2012/main" userId="S::debbie.bordeaux@cengage.com::571f4fc2-1aa7-4616-81ff-633d8fd3ea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5044"/>
    <a:srgbClr val="00B050"/>
    <a:srgbClr val="E9255F"/>
    <a:srgbClr val="006298"/>
    <a:srgbClr val="004A78"/>
    <a:srgbClr val="FF6300"/>
    <a:srgbClr val="0098D4"/>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2" autoAdjust="0"/>
    <p:restoredTop sz="86375" autoAdjust="0"/>
  </p:normalViewPr>
  <p:slideViewPr>
    <p:cSldViewPr snapToGrid="0" snapToObjects="1">
      <p:cViewPr varScale="1">
        <p:scale>
          <a:sx n="83" d="100"/>
          <a:sy n="83" d="100"/>
        </p:scale>
        <p:origin x="90" y="270"/>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786"/>
    </p:cViewPr>
  </p:sorter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pPr/>
              <a:t>1/12/2021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pPr/>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rPr>
              <a:t>John Moore/Getty Images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398907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388261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ea typeface="MS PGothic" charset="0"/>
              </a:rPr>
              <a:t>Source: U.S. Census Bureau, http://www.whitehouse.gov (OMB budget for 2013) (</a:t>
            </a:r>
            <a:r>
              <a:rPr lang="en-US" dirty="0">
                <a:solidFill>
                  <a:srgbClr val="FF0000"/>
                </a:solidFill>
                <a:latin typeface="Calibri" charset="0"/>
                <a:ea typeface="MS PGothic" charset="0"/>
              </a:rPr>
              <a:t>a</a:t>
            </a:r>
            <a:r>
              <a:rPr lang="en-US" dirty="0">
                <a:latin typeface="Calibri" charset="0"/>
                <a:ea typeface="MS PGothic" charset="0"/>
              </a:rPr>
              <a:t>ccessed April 12, 2015).</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110920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ea typeface="MS PGothic" charset="0"/>
              </a:rPr>
              <a:t>Source: “Federal Aid to States, Fiscal Year 2014,” </a:t>
            </a:r>
            <a:r>
              <a:rPr lang="en-US" dirty="0">
                <a:solidFill>
                  <a:srgbClr val="FF0000"/>
                </a:solidFill>
                <a:latin typeface="Calibri" charset="0"/>
                <a:ea typeface="MS PGothic" charset="0"/>
              </a:rPr>
              <a:t>U.S. Census Bureau </a:t>
            </a:r>
            <a:r>
              <a:rPr lang="en-US" dirty="0">
                <a:latin typeface="Calibri" charset="0"/>
                <a:ea typeface="MS PGothic" charset="0"/>
              </a:rPr>
              <a:t>(www.census.gov).</a:t>
            </a:r>
            <a:endParaRPr lang="en-US" dirty="0">
              <a:solidFill>
                <a:srgbClr val="FF0000"/>
              </a:solidFill>
              <a:latin typeface="Calibri" charset="0"/>
              <a:ea typeface="MS PGothic"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427345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2509898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15975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296220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249605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370232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151895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37064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185775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20147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2214225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lvl1pPr>
              <a:defRPr sz="3600" b="1"/>
            </a:lvl1pPr>
          </a:lstStyle>
          <a:p>
            <a:r>
              <a:rPr lang="en-US" dirty="0"/>
              <a:t>Click to edit Master title style</a:t>
            </a:r>
          </a:p>
        </p:txBody>
      </p:sp>
      <p:sp>
        <p:nvSpPr>
          <p:cNvPr id="6" name="Picture Placeholder 5"/>
          <p:cNvSpPr>
            <a:spLocks noGrp="1"/>
          </p:cNvSpPr>
          <p:nvPr>
            <p:ph type="pic" sz="quarter" idx="10"/>
          </p:nvPr>
        </p:nvSpPr>
        <p:spPr>
          <a:xfrm>
            <a:off x="5848350" y="4070657"/>
            <a:ext cx="1361768" cy="1808163"/>
          </a:xfrm>
        </p:spPr>
        <p:txBody>
          <a:bodyPr/>
          <a:lstStyle/>
          <a:p>
            <a:r>
              <a:rPr lang="en-US" dirty="0"/>
              <a:t>Click icon to add picture</a:t>
            </a:r>
          </a:p>
        </p:txBody>
      </p:sp>
      <p:sp>
        <p:nvSpPr>
          <p:cNvPr id="10" name="Text Placeholder 9"/>
          <p:cNvSpPr>
            <a:spLocks noGrp="1"/>
          </p:cNvSpPr>
          <p:nvPr>
            <p:ph type="body" sz="quarter" idx="11"/>
          </p:nvPr>
        </p:nvSpPr>
        <p:spPr>
          <a:xfrm>
            <a:off x="838199" y="1517957"/>
            <a:ext cx="5705475" cy="4501843"/>
          </a:xfrm>
        </p:spPr>
        <p:txBody>
          <a:bodyPr/>
          <a:lstStyle>
            <a:lvl1pPr marL="0" marR="0" indent="457200" algn="l" defTabSz="914400" rtl="0" eaLnBrk="0" fontAlgn="base" latinLnBrk="0" hangingPunct="0">
              <a:lnSpc>
                <a:spcPct val="100000"/>
              </a:lnSpc>
              <a:spcBef>
                <a:spcPts val="624"/>
              </a:spcBef>
              <a:spcAft>
                <a:spcPct val="0"/>
              </a:spcAft>
              <a:buClr>
                <a:srgbClr val="004A78"/>
              </a:buClr>
              <a:buSzTx/>
              <a:buFont typeface="Arial" pitchFamily="34" charset="0"/>
              <a:buChar char="•"/>
              <a:tabLst/>
              <a:defRPr sz="1600">
                <a:solidFill>
                  <a:srgbClr val="006298"/>
                </a:solidFill>
                <a:latin typeface="Arial" panose="020B0604020202020204" pitchFamily="34" charset="0"/>
                <a:cs typeface="Arial" panose="020B0604020202020204" pitchFamily="34" charset="0"/>
              </a:defRPr>
            </a:lvl1pPr>
            <a:lvl2pPr marL="1371600" indent="-685800">
              <a:spcBef>
                <a:spcPts val="624"/>
              </a:spcBef>
              <a:buClr>
                <a:srgbClr val="004A78"/>
              </a:buClr>
              <a:buFont typeface="Arial" pitchFamily="34" charset="0"/>
              <a:buChar char="–"/>
              <a:defRPr/>
            </a:lvl2pPr>
          </a:lstStyle>
          <a:p>
            <a:pPr marL="0" marR="0" lvl="0"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a:p>
            <a:pPr marL="685800" marR="0" lvl="1"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p:txBody>
      </p:sp>
      <p:sp>
        <p:nvSpPr>
          <p:cNvPr id="4" name="Table Placeholder 3"/>
          <p:cNvSpPr>
            <a:spLocks noGrp="1"/>
          </p:cNvSpPr>
          <p:nvPr>
            <p:ph type="tbl" sz="quarter" idx="12"/>
          </p:nvPr>
        </p:nvSpPr>
        <p:spPr>
          <a:xfrm>
            <a:off x="8520113" y="1814513"/>
            <a:ext cx="2466975" cy="900112"/>
          </a:xfrm>
        </p:spPr>
        <p:txBody>
          <a:bodyPr/>
          <a:lstStyle/>
          <a:p>
            <a:endParaRPr lang="en-US" dirty="0"/>
          </a:p>
        </p:txBody>
      </p:sp>
      <p:sp>
        <p:nvSpPr>
          <p:cNvPr id="5" name="Media Placeholder 4">
            <a:extLst>
              <a:ext uri="{FF2B5EF4-FFF2-40B4-BE49-F238E27FC236}">
                <a16:creationId xmlns:a16="http://schemas.microsoft.com/office/drawing/2014/main" id="{E50D2460-4BD2-4347-9DDD-C23756ECBF9D}"/>
              </a:ext>
            </a:extLst>
          </p:cNvPr>
          <p:cNvSpPr>
            <a:spLocks noGrp="1"/>
          </p:cNvSpPr>
          <p:nvPr>
            <p:ph type="media" sz="quarter" idx="13"/>
          </p:nvPr>
        </p:nvSpPr>
        <p:spPr>
          <a:xfrm>
            <a:off x="8166100" y="2979738"/>
            <a:ext cx="1198563" cy="1163637"/>
          </a:xfrm>
        </p:spPr>
        <p:txBody>
          <a:bodyPr/>
          <a:lstStyle/>
          <a:p>
            <a:endParaRPr lang="en-US" dirty="0"/>
          </a:p>
        </p:txBody>
      </p:sp>
      <p:sp>
        <p:nvSpPr>
          <p:cNvPr id="9" name="Footer">
            <a:extLst>
              <a:ext uri="{FF2B5EF4-FFF2-40B4-BE49-F238E27FC236}">
                <a16:creationId xmlns:a16="http://schemas.microsoft.com/office/drawing/2014/main" id="{B7CC62F0-8982-4757-9CA2-2277D8C6A775}"/>
              </a:ext>
            </a:extLst>
          </p:cNvPr>
          <p:cNvSpPr txBox="1"/>
          <p:nvPr userDrawn="1"/>
        </p:nvSpPr>
        <p:spPr>
          <a:xfrm>
            <a:off x="2436366" y="6422955"/>
            <a:ext cx="9380496"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Scavo | State and Local Government, Eleventh Edition. © 2022 Cengage. All Rights Reserved. May not be scanned, copied or duplicated, or posted to a publicly accessible website, in whole or in part.</a:t>
            </a:r>
          </a:p>
        </p:txBody>
      </p:sp>
      <p:sp>
        <p:nvSpPr>
          <p:cNvPr id="7" name="Content Placeholder 6">
            <a:extLst>
              <a:ext uri="{FF2B5EF4-FFF2-40B4-BE49-F238E27FC236}">
                <a16:creationId xmlns:a16="http://schemas.microsoft.com/office/drawing/2014/main" id="{5FA3B574-8073-4F2B-838E-BB2F8DA4C5DD}"/>
              </a:ext>
            </a:extLst>
          </p:cNvPr>
          <p:cNvSpPr>
            <a:spLocks noGrp="1"/>
          </p:cNvSpPr>
          <p:nvPr>
            <p:ph sz="quarter" idx="14"/>
          </p:nvPr>
        </p:nvSpPr>
        <p:spPr>
          <a:xfrm>
            <a:off x="7210425" y="4822825"/>
            <a:ext cx="3309938" cy="67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711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p:nvPr>
        </p:nvSpPr>
        <p:spPr>
          <a:xfrm>
            <a:off x="5158065" y="3083849"/>
            <a:ext cx="5943392" cy="1343006"/>
          </a:xfrm>
        </p:spPr>
        <p:txBody>
          <a:bodyPr anchor="ctr">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endParaRPr lang="en-US" dirty="0"/>
          </a:p>
        </p:txBody>
      </p:sp>
      <p:sp>
        <p:nvSpPr>
          <p:cNvPr id="5" name="Title 4"/>
          <p:cNvSpPr>
            <a:spLocks noGrp="1"/>
          </p:cNvSpPr>
          <p:nvPr>
            <p:ph type="title"/>
          </p:nvPr>
        </p:nvSpPr>
        <p:spPr>
          <a:xfrm>
            <a:off x="5158065" y="2006622"/>
            <a:ext cx="5045478" cy="867221"/>
          </a:xfrm>
        </p:spPr>
        <p:txBody>
          <a:bodyPr/>
          <a:lstStyle>
            <a:lvl1pPr algn="l">
              <a:defRPr sz="4000">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
        <p:nvSpPr>
          <p:cNvPr id="4" name="Content Placeholder 3"/>
          <p:cNvSpPr>
            <a:spLocks noGrp="1"/>
          </p:cNvSpPr>
          <p:nvPr>
            <p:ph sz="quarter" idx="13"/>
          </p:nvPr>
        </p:nvSpPr>
        <p:spPr>
          <a:xfrm>
            <a:off x="2909661" y="6356350"/>
            <a:ext cx="8815898" cy="36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b="1"/>
            </a:lvl1pPr>
          </a:lstStyle>
          <a:p>
            <a:r>
              <a:rPr lang="en-US" dirty="0"/>
              <a:t>Click to edit Master title style</a:t>
            </a:r>
          </a:p>
        </p:txBody>
      </p:sp>
      <p:sp>
        <p:nvSpPr>
          <p:cNvPr id="6" name="Text Placeholder 5"/>
          <p:cNvSpPr>
            <a:spLocks noGrp="1"/>
          </p:cNvSpPr>
          <p:nvPr>
            <p:ph type="body" sz="quarter" idx="15"/>
          </p:nvPr>
        </p:nvSpPr>
        <p:spPr>
          <a:xfrm>
            <a:off x="743576" y="1289683"/>
            <a:ext cx="10711543" cy="4872991"/>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5" name="Foote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Scavo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b="1"/>
            </a:lvl1pPr>
          </a:lstStyle>
          <a:p>
            <a:r>
              <a:rPr lang="en-US" dirty="0"/>
              <a:t>Click to edit Master title style</a:t>
            </a:r>
          </a:p>
        </p:txBody>
      </p:sp>
      <p:sp>
        <p:nvSpPr>
          <p:cNvPr id="6" name="Text Placeholder 5"/>
          <p:cNvSpPr>
            <a:spLocks noGrp="1"/>
          </p:cNvSpPr>
          <p:nvPr>
            <p:ph type="body" sz="quarter" idx="15"/>
          </p:nvPr>
        </p:nvSpPr>
        <p:spPr>
          <a:xfrm>
            <a:off x="743576" y="1289683"/>
            <a:ext cx="10711543" cy="968325"/>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5" name="Foote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Scavo | State and Local Government, Eleventh Edition. © 2022 Cengage. All Rights Reserved. May not be scanned, copied or duplicated, or posted to a publicly accessible website, in whole or in part.</a:t>
            </a:r>
          </a:p>
        </p:txBody>
      </p:sp>
      <p:sp>
        <p:nvSpPr>
          <p:cNvPr id="7" name="Text Placeholder 5">
            <a:extLst>
              <a:ext uri="{FF2B5EF4-FFF2-40B4-BE49-F238E27FC236}">
                <a16:creationId xmlns:a16="http://schemas.microsoft.com/office/drawing/2014/main" id="{1A8E3AFB-6170-42D2-8052-DB6D1EFBB046}"/>
              </a:ext>
            </a:extLst>
          </p:cNvPr>
          <p:cNvSpPr>
            <a:spLocks noGrp="1"/>
          </p:cNvSpPr>
          <p:nvPr>
            <p:ph type="body" sz="quarter" idx="16"/>
          </p:nvPr>
        </p:nvSpPr>
        <p:spPr>
          <a:xfrm>
            <a:off x="642257" y="2510461"/>
            <a:ext cx="10711543" cy="968325"/>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4" name="Content Placeholder 3">
            <a:extLst>
              <a:ext uri="{FF2B5EF4-FFF2-40B4-BE49-F238E27FC236}">
                <a16:creationId xmlns:a16="http://schemas.microsoft.com/office/drawing/2014/main" id="{E384460B-486C-4384-B0D6-FC40F79E0F0C}"/>
              </a:ext>
            </a:extLst>
          </p:cNvPr>
          <p:cNvSpPr>
            <a:spLocks noGrp="1"/>
          </p:cNvSpPr>
          <p:nvPr>
            <p:ph sz="quarter" idx="17"/>
          </p:nvPr>
        </p:nvSpPr>
        <p:spPr>
          <a:xfrm>
            <a:off x="742950" y="3757613"/>
            <a:ext cx="10610850" cy="968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3213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B2D1ADEF-9C89-46E8-8946-1EA19A5EDD54}"/>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Scavo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9" name="Footer">
            <a:extLst>
              <a:ext uri="{FF2B5EF4-FFF2-40B4-BE49-F238E27FC236}">
                <a16:creationId xmlns:a16="http://schemas.microsoft.com/office/drawing/2014/main" id="{6D0D21B3-5028-4147-B920-10D4982EDF54}"/>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Scavo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Footer">
            <a:extLst>
              <a:ext uri="{FF2B5EF4-FFF2-40B4-BE49-F238E27FC236}">
                <a16:creationId xmlns:a16="http://schemas.microsoft.com/office/drawing/2014/main" id="{BCE4E553-DE67-42FA-BF02-82B3401F8BA8}"/>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A22B80B-F484-41DA-9374-BD2F955786A3}"/>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Scavo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18" r:id="rId6"/>
    <p:sldLayoutId id="2147483715" r:id="rId7"/>
    <p:sldLayoutId id="2147483716" r:id="rId8"/>
    <p:sldLayoutId id="2147483719" r:id="rId9"/>
    <p:sldLayoutId id="2147483720" r:id="rId10"/>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sample.ppt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3C38B-5A25-46AD-A26F-E8F075E424B8}"/>
              </a:ext>
            </a:extLst>
          </p:cNvPr>
          <p:cNvSpPr>
            <a:spLocks noGrp="1"/>
          </p:cNvSpPr>
          <p:nvPr>
            <p:ph type="title"/>
          </p:nvPr>
        </p:nvSpPr>
        <p:spPr>
          <a:xfrm>
            <a:off x="6195600" y="1008139"/>
            <a:ext cx="5045478" cy="1640468"/>
          </a:xfrm>
        </p:spPr>
        <p:txBody>
          <a:bodyPr/>
          <a:lstStyle/>
          <a:p>
            <a:pPr algn="ctr"/>
            <a:r>
              <a:rPr lang="en-US" b="0" dirty="0"/>
              <a:t>State and Local Government,</a:t>
            </a:r>
            <a:br>
              <a:rPr lang="en-US" b="0" dirty="0"/>
            </a:br>
            <a:r>
              <a:rPr lang="en-US" b="0" dirty="0"/>
              <a:t>11e</a:t>
            </a:r>
            <a:endParaRPr lang="en-IN" dirty="0"/>
          </a:p>
        </p:txBody>
      </p:sp>
      <p:pic>
        <p:nvPicPr>
          <p:cNvPr id="6" name="Picture Placeholder 7" descr="The front cover of the book titled, ‘State and Local Government,’ Eleventh Edition; by Ann O’M. Bowman, Richard C. Kearney, and Dr. Carmine Scavo. A logo of Cengage Mind tap is there at top center of the cover. The cover shows a photo of the U.S. capitol surrounded by trees.">
            <a:extLst>
              <a:ext uri="{FF2B5EF4-FFF2-40B4-BE49-F238E27FC236}">
                <a16:creationId xmlns:a16="http://schemas.microsoft.com/office/drawing/2014/main" id="{2602D0F9-962E-4EC2-A1C3-7E1A32060008}"/>
              </a:ext>
            </a:extLst>
          </p:cNvPr>
          <p:cNvPicPr>
            <a:picLocks noGrp="1" noChangeAspect="1"/>
          </p:cNvPicPr>
          <p:nvPr>
            <p:ph type="pic" sz="quarter" idx="12"/>
          </p:nvPr>
        </p:nvPicPr>
        <p:blipFill>
          <a:blip r:embed="rId2"/>
          <a:stretch>
            <a:fillRect/>
          </a:stretch>
        </p:blipFill>
        <p:spPr>
          <a:xfrm>
            <a:off x="0" y="0"/>
            <a:ext cx="4861352" cy="6011917"/>
          </a:xfrm>
          <a:prstGeom prst="rect">
            <a:avLst/>
          </a:prstGeom>
        </p:spPr>
      </p:pic>
      <p:sp>
        <p:nvSpPr>
          <p:cNvPr id="2" name="Text Placeholder 1">
            <a:extLst>
              <a:ext uri="{FF2B5EF4-FFF2-40B4-BE49-F238E27FC236}">
                <a16:creationId xmlns:a16="http://schemas.microsoft.com/office/drawing/2014/main" id="{8814D87A-A8A5-4573-AC14-676101ECFEA4}"/>
              </a:ext>
            </a:extLst>
          </p:cNvPr>
          <p:cNvSpPr>
            <a:spLocks noGrp="1"/>
          </p:cNvSpPr>
          <p:nvPr>
            <p:ph type="body" sz="quarter" idx="11"/>
          </p:nvPr>
        </p:nvSpPr>
        <p:spPr>
          <a:xfrm>
            <a:off x="5746643" y="3083848"/>
            <a:ext cx="5943392" cy="1640467"/>
          </a:xfrm>
        </p:spPr>
        <p:txBody>
          <a:bodyPr/>
          <a:lstStyle/>
          <a:p>
            <a:pPr algn="ctr"/>
            <a:r>
              <a:rPr lang="en-US" b="1" dirty="0"/>
              <a:t>Chapter 2: </a:t>
            </a:r>
            <a:r>
              <a:rPr lang="en-US" b="1" u="sng" dirty="0"/>
              <a:t>Federalism and the States</a:t>
            </a:r>
            <a:endParaRPr lang="en-IN" b="1" dirty="0"/>
          </a:p>
        </p:txBody>
      </p:sp>
      <p:sp>
        <p:nvSpPr>
          <p:cNvPr id="5" name="Content Placeholder 4">
            <a:extLst>
              <a:ext uri="{FF2B5EF4-FFF2-40B4-BE49-F238E27FC236}">
                <a16:creationId xmlns:a16="http://schemas.microsoft.com/office/drawing/2014/main" id="{DC62D536-38EA-44A1-9A5B-82D342BAF382}"/>
              </a:ext>
            </a:extLst>
          </p:cNvPr>
          <p:cNvSpPr>
            <a:spLocks noGrp="1"/>
          </p:cNvSpPr>
          <p:nvPr>
            <p:ph sz="quarter" idx="13"/>
          </p:nvPr>
        </p:nvSpPr>
        <p:spPr>
          <a:xfrm>
            <a:off x="2425700" y="6423442"/>
            <a:ext cx="9282339" cy="365125"/>
          </a:xfrm>
        </p:spPr>
        <p:txBody>
          <a:bodyPr/>
          <a:lstStyle/>
          <a:p>
            <a:pPr>
              <a:lnSpc>
                <a:spcPct val="100000"/>
              </a:lnSpc>
              <a:spcBef>
                <a:spcPts val="624"/>
              </a:spcBef>
            </a:pPr>
            <a:r>
              <a:rPr lang="en-US" sz="1200" dirty="0">
                <a:solidFill>
                  <a:schemeClr val="bg1"/>
                </a:solidFill>
                <a:latin typeface="Arial" pitchFamily="34" charset="0"/>
                <a:cs typeface="Arial" pitchFamily="34" charset="0"/>
              </a:rPr>
              <a:t>Ann O’M, Bowman | Richard C. Kearney | Carmine P. F. </a:t>
            </a:r>
            <a:r>
              <a:rPr lang="en-US" sz="1200" dirty="0" err="1">
                <a:solidFill>
                  <a:schemeClr val="bg1"/>
                </a:solidFill>
                <a:latin typeface="Arial" pitchFamily="34" charset="0"/>
                <a:cs typeface="Arial" pitchFamily="34" charset="0"/>
              </a:rPr>
              <a:t>Scavo</a:t>
            </a:r>
            <a:r>
              <a:rPr lang="en-US" sz="1200" dirty="0">
                <a:solidFill>
                  <a:schemeClr val="bg1"/>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1263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History of U.S. Federalism (5 of 5)</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The Growth of National Power Through Congress</a:t>
            </a:r>
          </a:p>
          <a:p>
            <a:pPr lvl="1"/>
            <a:r>
              <a:rPr lang="en-US" dirty="0"/>
              <a:t>Taxing and Spending Power</a:t>
            </a:r>
          </a:p>
          <a:p>
            <a:pPr lvl="1"/>
            <a:r>
              <a:rPr lang="en-US" dirty="0"/>
              <a:t>Federal Preemption</a:t>
            </a:r>
          </a:p>
          <a:p>
            <a:pPr lvl="1"/>
            <a:r>
              <a:rPr lang="en-US" dirty="0"/>
              <a:t>Smothering (Then Resuscitating) the Tenth (and Eleventh) Amendments</a:t>
            </a:r>
          </a:p>
          <a:p>
            <a:pPr lvl="2"/>
            <a:r>
              <a:rPr lang="en-US" i="1" dirty="0"/>
              <a:t>National League of Cities v. </a:t>
            </a:r>
            <a:r>
              <a:rPr lang="en-US" i="1" dirty="0" err="1"/>
              <a:t>Usery</a:t>
            </a:r>
            <a:r>
              <a:rPr lang="en-US" i="1" dirty="0"/>
              <a:t> and United States v. Lopez</a:t>
            </a:r>
          </a:p>
          <a:p>
            <a:pPr lvl="1"/>
            <a:r>
              <a:rPr lang="en-US" dirty="0"/>
              <a:t>Federalism and the Courts Today</a:t>
            </a:r>
          </a:p>
        </p:txBody>
      </p:sp>
    </p:spTree>
    <p:extLst>
      <p:ext uri="{BB962C8B-B14F-4D97-AF65-F5344CB8AC3E}">
        <p14:creationId xmlns:p14="http://schemas.microsoft.com/office/powerpoint/2010/main" val="373576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73635-8A54-43DE-A40C-D0E141F21EE6}"/>
              </a:ext>
            </a:extLst>
          </p:cNvPr>
          <p:cNvSpPr>
            <a:spLocks noGrp="1"/>
          </p:cNvSpPr>
          <p:nvPr>
            <p:ph type="title"/>
          </p:nvPr>
        </p:nvSpPr>
        <p:spPr/>
        <p:txBody>
          <a:bodyPr/>
          <a:lstStyle/>
          <a:p>
            <a:r>
              <a:rPr lang="en-US" dirty="0"/>
              <a:t>Figure 2.1 Constitutional Distribution of Powers</a:t>
            </a:r>
            <a:endParaRPr lang="en-IN" dirty="0"/>
          </a:p>
        </p:txBody>
      </p:sp>
      <p:pic>
        <p:nvPicPr>
          <p:cNvPr id="5" name="Picture Placeholder 4" descr="A Venn diagram shows two overlapping circles.&#10;The circle on the left lists National Government Powers and Powers Denied. Bulleted points are as follows: &#10;National Government Powers:&#10;Coin money&#10;Regulate interstate and foreign commerce&#10;Tax imports and exports&#10;Make treaties&#10;Make all laws “necessary and proper” to fulfill responsibilities&#10;Make war&#10;Regulate postal system.&#10;Powers Denied:&#10;Tax state exports&#10;Change state boundaries&#10;Impose religious tests&#10;Pass laws that conflict with the Bill of Rights.&#10;The circle on the right lists State Government Powers and Powers Denied. Bulleted points are as follows:&#10;State Government Powers:&#10;Conduct elections&#10;Regulate intrastate commerce&#10;Establish republican forms of state and local government&#10;Protect public health, safety, and morals&#10;All powers not delegated to the national government or denied to the state by the Constitution.&#10;Powers Denied:&#10;Tax imports and exports&#10;Coin money&#10;Enter into treaties&#10;Impair a legal contract&#10;Enter compacts with other states without congressional consent.&#10;The area of overlap lists the Concurrent Powers. Bulleted points are as follows: &#10;Tax&#10;Borrow money&#10;Charter banks and corporations&#10;Seize property (eminent domain)&#10;Make and enforce laws&#10;Administer a judiciary.">
            <a:extLst>
              <a:ext uri="{FF2B5EF4-FFF2-40B4-BE49-F238E27FC236}">
                <a16:creationId xmlns:a16="http://schemas.microsoft.com/office/drawing/2014/main" id="{185C9E15-CB09-4AC0-B373-9304C15FEF90}"/>
              </a:ext>
            </a:extLst>
          </p:cNvPr>
          <p:cNvPicPr>
            <a:picLocks noGrp="1" noChangeAspect="1"/>
          </p:cNvPicPr>
          <p:nvPr>
            <p:ph type="pic" sz="quarter" idx="10"/>
          </p:nvPr>
        </p:nvPicPr>
        <p:blipFill>
          <a:blip r:embed="rId3"/>
          <a:stretch>
            <a:fillRect/>
          </a:stretch>
        </p:blipFill>
        <p:spPr>
          <a:xfrm>
            <a:off x="2655751" y="1526120"/>
            <a:ext cx="6880497" cy="4142091"/>
          </a:xfrm>
          <a:prstGeom prst="rect">
            <a:avLst/>
          </a:prstGeom>
        </p:spPr>
      </p:pic>
    </p:spTree>
    <p:extLst>
      <p:ext uri="{BB962C8B-B14F-4D97-AF65-F5344CB8AC3E}">
        <p14:creationId xmlns:p14="http://schemas.microsoft.com/office/powerpoint/2010/main" val="184229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Models of Federalism</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Dual Federalism (1787–1932)</a:t>
            </a:r>
          </a:p>
          <a:p>
            <a:r>
              <a:rPr lang="en-US" dirty="0"/>
              <a:t>Cooperative Federalism (1933–1964)</a:t>
            </a:r>
          </a:p>
          <a:p>
            <a:r>
              <a:rPr lang="en-US" dirty="0"/>
              <a:t>Contemporary Variations on Cooperative Federalism (Since 1964)</a:t>
            </a:r>
          </a:p>
          <a:p>
            <a:pPr lvl="1"/>
            <a:r>
              <a:rPr lang="en-US" dirty="0"/>
              <a:t>Creative federalism</a:t>
            </a:r>
          </a:p>
          <a:p>
            <a:pPr lvl="1"/>
            <a:r>
              <a:rPr lang="en-US" dirty="0"/>
              <a:t>New federalism</a:t>
            </a:r>
          </a:p>
          <a:p>
            <a:pPr lvl="2"/>
            <a:r>
              <a:rPr lang="en-US" dirty="0"/>
              <a:t>Devolution</a:t>
            </a:r>
          </a:p>
          <a:p>
            <a:pPr lvl="1"/>
            <a:r>
              <a:rPr lang="en-US" dirty="0"/>
              <a:t>Coercive federalism</a:t>
            </a:r>
          </a:p>
          <a:p>
            <a:pPr lvl="1"/>
            <a:r>
              <a:rPr lang="en-US" dirty="0"/>
              <a:t>“Jenga” federalism</a:t>
            </a:r>
          </a:p>
        </p:txBody>
      </p:sp>
    </p:spTree>
    <p:extLst>
      <p:ext uri="{BB962C8B-B14F-4D97-AF65-F5344CB8AC3E}">
        <p14:creationId xmlns:p14="http://schemas.microsoft.com/office/powerpoint/2010/main" val="407524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Intergovernmental Relations (1 of 3)</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Tribal Governments</a:t>
            </a:r>
          </a:p>
          <a:p>
            <a:pPr lvl="1"/>
            <a:r>
              <a:rPr lang="en-US" i="1" dirty="0"/>
              <a:t>McGirt v. Oklahoma</a:t>
            </a:r>
            <a:r>
              <a:rPr lang="en-US" dirty="0"/>
              <a:t> (2020)</a:t>
            </a:r>
          </a:p>
          <a:p>
            <a:pPr lvl="1"/>
            <a:r>
              <a:rPr lang="en-US" dirty="0"/>
              <a:t>Tribal recognition by the federal government</a:t>
            </a:r>
          </a:p>
          <a:p>
            <a:r>
              <a:rPr lang="en-US" dirty="0"/>
              <a:t>Interstate Cooperation</a:t>
            </a:r>
          </a:p>
          <a:p>
            <a:pPr lvl="1"/>
            <a:r>
              <a:rPr lang="en-US" dirty="0"/>
              <a:t>Cooperation under the Constitution</a:t>
            </a:r>
          </a:p>
          <a:p>
            <a:pPr lvl="2"/>
            <a:r>
              <a:rPr lang="en-US" dirty="0"/>
              <a:t>Full faith and credit clause</a:t>
            </a:r>
          </a:p>
          <a:p>
            <a:pPr lvl="2"/>
            <a:r>
              <a:rPr lang="en-US" dirty="0"/>
              <a:t>Interstate rendition clause</a:t>
            </a:r>
          </a:p>
          <a:p>
            <a:pPr lvl="2"/>
            <a:r>
              <a:rPr lang="en-US" dirty="0"/>
              <a:t>Privileges and immunities clause</a:t>
            </a:r>
          </a:p>
          <a:p>
            <a:pPr lvl="2"/>
            <a:r>
              <a:rPr lang="en-US" dirty="0"/>
              <a:t>Interstate compact clause</a:t>
            </a:r>
          </a:p>
        </p:txBody>
      </p:sp>
    </p:spTree>
    <p:extLst>
      <p:ext uri="{BB962C8B-B14F-4D97-AF65-F5344CB8AC3E}">
        <p14:creationId xmlns:p14="http://schemas.microsoft.com/office/powerpoint/2010/main" val="3345915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Intergovernmental Relations (2 of 3)</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Interstate Cooperation</a:t>
            </a:r>
          </a:p>
          <a:p>
            <a:pPr lvl="1"/>
            <a:r>
              <a:rPr lang="en-US" dirty="0"/>
              <a:t>Informal Cooperation Among the States</a:t>
            </a:r>
          </a:p>
          <a:p>
            <a:pPr lvl="2"/>
            <a:r>
              <a:rPr lang="en-US" dirty="0"/>
              <a:t>Regional interstate commissions</a:t>
            </a:r>
          </a:p>
          <a:p>
            <a:pPr lvl="2"/>
            <a:r>
              <a:rPr lang="en-US" dirty="0"/>
              <a:t>Uniform laws</a:t>
            </a:r>
          </a:p>
          <a:p>
            <a:pPr lvl="2"/>
            <a:r>
              <a:rPr lang="en-US" dirty="0"/>
              <a:t>Information sharing</a:t>
            </a:r>
          </a:p>
          <a:p>
            <a:pPr lvl="2"/>
            <a:r>
              <a:rPr lang="en-US" dirty="0"/>
              <a:t>Interstate compacts</a:t>
            </a:r>
          </a:p>
          <a:p>
            <a:pPr lvl="2"/>
            <a:r>
              <a:rPr lang="en-US" dirty="0"/>
              <a:t>Arbitration</a:t>
            </a:r>
          </a:p>
        </p:txBody>
      </p:sp>
    </p:spTree>
    <p:extLst>
      <p:ext uri="{BB962C8B-B14F-4D97-AF65-F5344CB8AC3E}">
        <p14:creationId xmlns:p14="http://schemas.microsoft.com/office/powerpoint/2010/main" val="176316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Intergovernmental Relations (3 of 3)</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Intergovernmental Financial Relations</a:t>
            </a:r>
          </a:p>
          <a:p>
            <a:pPr lvl="1"/>
            <a:r>
              <a:rPr lang="en-US" dirty="0"/>
              <a:t>Grant-in-aid</a:t>
            </a:r>
          </a:p>
          <a:p>
            <a:pPr lvl="1"/>
            <a:r>
              <a:rPr lang="en-US" dirty="0"/>
              <a:t>Discretion of Recipients</a:t>
            </a:r>
          </a:p>
          <a:p>
            <a:pPr lvl="2"/>
            <a:r>
              <a:rPr lang="en-US" dirty="0"/>
              <a:t>Categorical</a:t>
            </a:r>
          </a:p>
          <a:p>
            <a:pPr lvl="2"/>
            <a:r>
              <a:rPr lang="en-US" dirty="0"/>
              <a:t>Block</a:t>
            </a:r>
          </a:p>
          <a:p>
            <a:pPr lvl="1"/>
            <a:r>
              <a:rPr lang="en-US" dirty="0"/>
              <a:t>Conditions for Grants</a:t>
            </a:r>
          </a:p>
          <a:p>
            <a:pPr lvl="2"/>
            <a:r>
              <a:rPr lang="en-US" dirty="0"/>
              <a:t>Formula</a:t>
            </a:r>
          </a:p>
          <a:p>
            <a:pPr lvl="2"/>
            <a:r>
              <a:rPr lang="en-US" dirty="0"/>
              <a:t>Project</a:t>
            </a:r>
          </a:p>
        </p:txBody>
      </p:sp>
    </p:spTree>
    <p:extLst>
      <p:ext uri="{BB962C8B-B14F-4D97-AF65-F5344CB8AC3E}">
        <p14:creationId xmlns:p14="http://schemas.microsoft.com/office/powerpoint/2010/main" val="185174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Federal Purse Strings</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The Importance of Federal Funds</a:t>
            </a:r>
          </a:p>
          <a:p>
            <a:pPr lvl="1"/>
            <a:r>
              <a:rPr lang="en-US" dirty="0"/>
              <a:t>Aid to states and localities is small share of federal budget (4 percent GDP) but is 31 percent of state and local governments’ revenues</a:t>
            </a:r>
          </a:p>
          <a:p>
            <a:pPr lvl="1"/>
            <a:r>
              <a:rPr lang="en-US" dirty="0"/>
              <a:t>Most </a:t>
            </a:r>
            <a:r>
              <a:rPr lang="en-US" dirty="0" err="1"/>
              <a:t>nongrant</a:t>
            </a:r>
            <a:r>
              <a:rPr lang="en-US" dirty="0"/>
              <a:t> payments are from Social Security, Medicaid, wages to federal employees</a:t>
            </a:r>
          </a:p>
          <a:p>
            <a:r>
              <a:rPr lang="en-US" dirty="0"/>
              <a:t>Here’s the Money and Here’s What You Must Do with It: Mandates and Preemptions</a:t>
            </a:r>
          </a:p>
          <a:p>
            <a:pPr lvl="1"/>
            <a:r>
              <a:rPr lang="en-US" dirty="0"/>
              <a:t>Federal mandates</a:t>
            </a:r>
          </a:p>
          <a:p>
            <a:pPr lvl="2"/>
            <a:r>
              <a:rPr lang="en-US" dirty="0"/>
              <a:t>Funded and unfunded</a:t>
            </a:r>
          </a:p>
          <a:p>
            <a:pPr lvl="2"/>
            <a:r>
              <a:rPr lang="en-US" dirty="0"/>
              <a:t>Total preemption and partial preemption</a:t>
            </a:r>
          </a:p>
        </p:txBody>
      </p:sp>
    </p:spTree>
    <p:extLst>
      <p:ext uri="{BB962C8B-B14F-4D97-AF65-F5344CB8AC3E}">
        <p14:creationId xmlns:p14="http://schemas.microsoft.com/office/powerpoint/2010/main" val="254728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C8AA3F-AF41-4182-929F-03D942C413A1}"/>
              </a:ext>
            </a:extLst>
          </p:cNvPr>
          <p:cNvSpPr>
            <a:spLocks noGrp="1"/>
          </p:cNvSpPr>
          <p:nvPr>
            <p:ph type="title"/>
          </p:nvPr>
        </p:nvSpPr>
        <p:spPr/>
        <p:txBody>
          <a:bodyPr/>
          <a:lstStyle/>
          <a:p>
            <a:r>
              <a:rPr lang="en-US" dirty="0"/>
              <a:t>Figure 2.2 Historical Trends in Federal Grant-in-Aid Outlays</a:t>
            </a:r>
            <a:endParaRPr lang="en-IN" dirty="0"/>
          </a:p>
        </p:txBody>
      </p:sp>
      <p:pic>
        <p:nvPicPr>
          <p:cNvPr id="3" name="Picture Placeholder 2" descr="A set of two bar graphs shows historical trends in federal grant-in-aid outlays during different years.&#10;The horizontal axis of the first graph represents years and has labels 2000, 2005, 2010, 2015, 2018. The vertical axis of the graph represents billions of dollars and ranges from 0 to 800 in increments of 100. The bars in this graph represent total grant-in-aid outlays.&#10;The approximate data for total grant-in-aid outlays with their corresponding years are as follows.&#10;2000: 298 billions of dollars; 2005: 420 billions of dollars; 2010: 601 billions of dollars; 2015: 615 billions of dollars; 2018: 720 billions of dollars.&#10;The horizontal axis of the second graph represents years and has labels 2000, 2005, 2010, 2015, 2018. The vertical axis of the graph represents Federal Grants to State and Local governments and ranges from 0 to 20 in increments of 2. The bars in this graph represent federal grants as a percentage of total federal outlays.&#10;The approximate data for federal grants as a percentage of total federal outlays with their corresponding years are as follows.&#10;2000: 16 percent; 2005: 17.6 percent; 2010: 17.8 percent; 2015: 17 percent; 2018: 17.7 percent.">
            <a:extLst>
              <a:ext uri="{FF2B5EF4-FFF2-40B4-BE49-F238E27FC236}">
                <a16:creationId xmlns:a16="http://schemas.microsoft.com/office/drawing/2014/main" id="{3AED2F1E-26F9-41D5-B50C-58E0C90FDF8E}"/>
              </a:ext>
            </a:extLst>
          </p:cNvPr>
          <p:cNvPicPr>
            <a:picLocks noGrp="1" noChangeAspect="1"/>
          </p:cNvPicPr>
          <p:nvPr>
            <p:ph type="pic" sz="quarter" idx="10"/>
          </p:nvPr>
        </p:nvPicPr>
        <p:blipFill>
          <a:blip r:embed="rId3"/>
          <a:stretch>
            <a:fillRect/>
          </a:stretch>
        </p:blipFill>
        <p:spPr>
          <a:xfrm>
            <a:off x="3205461" y="1586085"/>
            <a:ext cx="5781078" cy="3975759"/>
          </a:xfrm>
        </p:spPr>
      </p:pic>
    </p:spTree>
    <p:extLst>
      <p:ext uri="{BB962C8B-B14F-4D97-AF65-F5344CB8AC3E}">
        <p14:creationId xmlns:p14="http://schemas.microsoft.com/office/powerpoint/2010/main" val="2795989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F177-B677-49A9-B126-360FBEFA3C68}"/>
              </a:ext>
            </a:extLst>
          </p:cNvPr>
          <p:cNvSpPr>
            <a:spLocks noGrp="1"/>
          </p:cNvSpPr>
          <p:nvPr>
            <p:ph type="title"/>
          </p:nvPr>
        </p:nvSpPr>
        <p:spPr/>
        <p:txBody>
          <a:bodyPr/>
          <a:lstStyle/>
          <a:p>
            <a:r>
              <a:rPr lang="en-US" dirty="0"/>
              <a:t>Figure 2.3 Federal Aid to State and Local Governments</a:t>
            </a:r>
            <a:endParaRPr lang="en-IN" dirty="0"/>
          </a:p>
        </p:txBody>
      </p:sp>
      <p:pic>
        <p:nvPicPr>
          <p:cNvPr id="4" name="Picture Placeholder 3" descr="A pie chart divided into six unequal parts shows federal aid to state and local governments.&#10;The data for state and local governments with corresponding federal aid amounts and percentages are as follows.&#10;Health: 421.1 dollars, 60.5 percent; Income security: 110.6 dollars, 15.9 percent; Transportation 64.8 dollars, 9.3 percent; Education, training, employment and income security: 60.6 dollars, 8.7 percent; Community and regional development: 19.1 dollars, 2.7 percent; Other: 20.2 dollars, 2.9 percent.">
            <a:extLst>
              <a:ext uri="{FF2B5EF4-FFF2-40B4-BE49-F238E27FC236}">
                <a16:creationId xmlns:a16="http://schemas.microsoft.com/office/drawing/2014/main" id="{26F64244-C389-4410-BEB8-F6D5AF67ECC1}"/>
              </a:ext>
            </a:extLst>
          </p:cNvPr>
          <p:cNvPicPr>
            <a:picLocks noGrp="1" noChangeAspect="1"/>
          </p:cNvPicPr>
          <p:nvPr>
            <p:ph type="pic" sz="quarter" idx="10"/>
          </p:nvPr>
        </p:nvPicPr>
        <p:blipFill>
          <a:blip r:embed="rId3"/>
          <a:stretch>
            <a:fillRect/>
          </a:stretch>
        </p:blipFill>
        <p:spPr>
          <a:xfrm>
            <a:off x="2224799" y="1822810"/>
            <a:ext cx="7742401" cy="3580453"/>
          </a:xfrm>
          <a:prstGeom prst="rect">
            <a:avLst/>
          </a:prstGeom>
        </p:spPr>
      </p:pic>
    </p:spTree>
    <p:extLst>
      <p:ext uri="{BB962C8B-B14F-4D97-AF65-F5344CB8AC3E}">
        <p14:creationId xmlns:p14="http://schemas.microsoft.com/office/powerpoint/2010/main" val="243387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Future of Federalism</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Greater public trust in state and local governments than federal</a:t>
            </a:r>
          </a:p>
          <a:p>
            <a:r>
              <a:rPr lang="en-US" dirty="0"/>
              <a:t>Social and economic factors</a:t>
            </a:r>
          </a:p>
          <a:p>
            <a:r>
              <a:rPr lang="en-US" dirty="0"/>
              <a:t>Homeland security and disaster response</a:t>
            </a:r>
          </a:p>
        </p:txBody>
      </p:sp>
    </p:spTree>
    <p:extLst>
      <p:ext uri="{BB962C8B-B14F-4D97-AF65-F5344CB8AC3E}">
        <p14:creationId xmlns:p14="http://schemas.microsoft.com/office/powerpoint/2010/main" val="268643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815F23-2299-4BDF-94A8-00E963CF1BA8}"/>
              </a:ext>
            </a:extLst>
          </p:cNvPr>
          <p:cNvSpPr>
            <a:spLocks noGrp="1"/>
          </p:cNvSpPr>
          <p:nvPr>
            <p:ph type="title"/>
          </p:nvPr>
        </p:nvSpPr>
        <p:spPr>
          <a:xfrm>
            <a:off x="838200" y="365125"/>
            <a:ext cx="10515600" cy="900112"/>
          </a:xfrm>
        </p:spPr>
        <p:txBody>
          <a:bodyPr/>
          <a:lstStyle/>
          <a:p>
            <a:r>
              <a:rPr lang="en-US" dirty="0"/>
              <a:t>U.S. Border Patrol officer apprehends illegal child immigrant in Arizona</a:t>
            </a:r>
            <a:endParaRPr lang="en-IN" dirty="0"/>
          </a:p>
        </p:txBody>
      </p:sp>
      <p:pic>
        <p:nvPicPr>
          <p:cNvPr id="3" name="Picture Placeholder 2" descr="A photo shows a scared child standing in front of a U S Border Patrol officer.">
            <a:extLst>
              <a:ext uri="{FF2B5EF4-FFF2-40B4-BE49-F238E27FC236}">
                <a16:creationId xmlns:a16="http://schemas.microsoft.com/office/drawing/2014/main" id="{31F877BE-09F7-4BF0-BFA5-8878B9CEC8BB}"/>
              </a:ext>
            </a:extLst>
          </p:cNvPr>
          <p:cNvPicPr>
            <a:picLocks noGrp="1" noChangeAspect="1"/>
          </p:cNvPicPr>
          <p:nvPr>
            <p:ph type="pic" sz="quarter" idx="10"/>
          </p:nvPr>
        </p:nvPicPr>
        <p:blipFill>
          <a:blip r:embed="rId3"/>
          <a:stretch>
            <a:fillRect/>
          </a:stretch>
        </p:blipFill>
        <p:spPr>
          <a:xfrm>
            <a:off x="3947689" y="1788150"/>
            <a:ext cx="4296622" cy="4016328"/>
          </a:xfrm>
        </p:spPr>
      </p:pic>
    </p:spTree>
    <p:extLst>
      <p:ext uri="{BB962C8B-B14F-4D97-AF65-F5344CB8AC3E}">
        <p14:creationId xmlns:p14="http://schemas.microsoft.com/office/powerpoint/2010/main" val="3777137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Internet Resources</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hlinkClick r:id="rId3" action="ppaction://hlinkpres?slideindex=1&amp;slidetitle="/>
              </a:rPr>
              <a:t>www.statenews.org </a:t>
            </a:r>
          </a:p>
          <a:p>
            <a:r>
              <a:rPr lang="en-US" dirty="0">
                <a:hlinkClick r:id="rId3" action="ppaction://hlinkpres?slideindex=1&amp;slidetitle="/>
              </a:rPr>
              <a:t>www.csg.org</a:t>
            </a:r>
          </a:p>
          <a:p>
            <a:r>
              <a:rPr lang="en-US" dirty="0">
                <a:hlinkClick r:id="rId3" action="ppaction://hlinkpres?slideindex=1&amp;slidetitle="/>
              </a:rPr>
              <a:t>www.census.gov</a:t>
            </a:r>
          </a:p>
          <a:p>
            <a:r>
              <a:rPr lang="en-US" dirty="0">
                <a:hlinkClick r:id="rId3" action="ppaction://hlinkpres?slideindex=1&amp;slidetitle="/>
              </a:rPr>
              <a:t>www.tribal-institute.org</a:t>
            </a:r>
          </a:p>
          <a:p>
            <a:r>
              <a:rPr lang="en-US" dirty="0">
                <a:hlinkClick r:id="rId3" action="ppaction://hlinkpres?slideindex=1&amp;slidetitle="/>
              </a:rPr>
              <a:t>www.narf.org</a:t>
            </a:r>
            <a:endParaRPr lang="en-US" dirty="0"/>
          </a:p>
        </p:txBody>
      </p:sp>
    </p:spTree>
    <p:extLst>
      <p:ext uri="{BB962C8B-B14F-4D97-AF65-F5344CB8AC3E}">
        <p14:creationId xmlns:p14="http://schemas.microsoft.com/office/powerpoint/2010/main" val="426332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Learning Objectives</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b="1" dirty="0"/>
              <a:t>2.1</a:t>
            </a:r>
            <a:r>
              <a:rPr lang="en-US" dirty="0"/>
              <a:t> To describe the history and evolution of American federalism from the writings of the Framers and the growth of national power to the contemporary time.</a:t>
            </a:r>
          </a:p>
          <a:p>
            <a:r>
              <a:rPr lang="en-US" b="1" dirty="0"/>
              <a:t>2.2</a:t>
            </a:r>
            <a:r>
              <a:rPr lang="en-US" dirty="0"/>
              <a:t> To recognize the changing balance of formal and informal power and responsibility between the national government and the states.</a:t>
            </a:r>
          </a:p>
          <a:p>
            <a:r>
              <a:rPr lang="en-US" b="1" dirty="0"/>
              <a:t>2.3</a:t>
            </a:r>
            <a:r>
              <a:rPr lang="en-US" dirty="0"/>
              <a:t> To describe the principal models of federalism that attempt to explain the nature of federal–state–local relationships.</a:t>
            </a:r>
          </a:p>
          <a:p>
            <a:r>
              <a:rPr lang="en-US" b="1" dirty="0"/>
              <a:t>2.4</a:t>
            </a:r>
            <a:r>
              <a:rPr lang="en-US" dirty="0"/>
              <a:t> To explain the complex nature and tools of intergovernmental financial relations.</a:t>
            </a:r>
          </a:p>
          <a:p>
            <a:r>
              <a:rPr lang="en-US" b="1" dirty="0"/>
              <a:t>2.5</a:t>
            </a:r>
            <a:r>
              <a:rPr lang="en-US" dirty="0"/>
              <a:t> To recognize finances as a source of friction and conflict between the three levels of government.</a:t>
            </a:r>
          </a:p>
        </p:txBody>
      </p:sp>
    </p:spTree>
    <p:extLst>
      <p:ext uri="{BB962C8B-B14F-4D97-AF65-F5344CB8AC3E}">
        <p14:creationId xmlns:p14="http://schemas.microsoft.com/office/powerpoint/2010/main" val="216172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a:xfrm>
            <a:off x="838200" y="376276"/>
            <a:ext cx="10515600" cy="672105"/>
          </a:xfrm>
        </p:spPr>
        <p:txBody>
          <a:bodyPr/>
          <a:lstStyle/>
          <a:p>
            <a:r>
              <a:rPr lang="en-US" dirty="0"/>
              <a:t>The Concept of Federalism (1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Division of government power and responsibility</a:t>
            </a:r>
          </a:p>
          <a:p>
            <a:pPr lvl="1"/>
            <a:r>
              <a:rPr lang="en-US" dirty="0"/>
              <a:t>Unitary</a:t>
            </a:r>
          </a:p>
          <a:p>
            <a:pPr lvl="1"/>
            <a:r>
              <a:rPr lang="en-US" dirty="0"/>
              <a:t>Confederate</a:t>
            </a:r>
          </a:p>
          <a:p>
            <a:pPr lvl="1"/>
            <a:r>
              <a:rPr lang="en-US" dirty="0"/>
              <a:t>Federal</a:t>
            </a:r>
          </a:p>
          <a:p>
            <a:r>
              <a:rPr lang="en-US" dirty="0"/>
              <a:t>The Advantages of Federalism</a:t>
            </a:r>
          </a:p>
          <a:p>
            <a:pPr lvl="1"/>
            <a:r>
              <a:rPr lang="en-US" dirty="0"/>
              <a:t>Manages social and political conflict</a:t>
            </a:r>
          </a:p>
          <a:p>
            <a:pPr lvl="1"/>
            <a:r>
              <a:rPr lang="en-US" dirty="0"/>
              <a:t>Promotes administrative efficiency</a:t>
            </a:r>
          </a:p>
          <a:p>
            <a:pPr lvl="1"/>
            <a:r>
              <a:rPr lang="en-US" dirty="0"/>
              <a:t>Encourages innovation</a:t>
            </a:r>
          </a:p>
          <a:p>
            <a:pPr lvl="1"/>
            <a:r>
              <a:rPr lang="en-US" dirty="0"/>
              <a:t>Maximizes political participation in government</a:t>
            </a:r>
          </a:p>
        </p:txBody>
      </p:sp>
    </p:spTree>
    <p:extLst>
      <p:ext uri="{BB962C8B-B14F-4D97-AF65-F5344CB8AC3E}">
        <p14:creationId xmlns:p14="http://schemas.microsoft.com/office/powerpoint/2010/main" val="244734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Concept of Federalism (2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The Disadvantages of Federalism</a:t>
            </a:r>
          </a:p>
          <a:p>
            <a:pPr lvl="1"/>
            <a:r>
              <a:rPr lang="en-US" dirty="0"/>
              <a:t>Conflicts can escalate</a:t>
            </a:r>
          </a:p>
          <a:p>
            <a:pPr lvl="1"/>
            <a:r>
              <a:rPr lang="en-US" dirty="0"/>
              <a:t>Coordination problems across governments</a:t>
            </a:r>
          </a:p>
          <a:p>
            <a:pPr lvl="1"/>
            <a:r>
              <a:rPr lang="en-US" dirty="0"/>
              <a:t>Ineffective national government programs</a:t>
            </a:r>
          </a:p>
          <a:p>
            <a:pPr lvl="1"/>
            <a:r>
              <a:rPr lang="en-US" dirty="0"/>
              <a:t>Local biases harmful to national interests</a:t>
            </a:r>
          </a:p>
        </p:txBody>
      </p:sp>
    </p:spTree>
    <p:extLst>
      <p:ext uri="{BB962C8B-B14F-4D97-AF65-F5344CB8AC3E}">
        <p14:creationId xmlns:p14="http://schemas.microsoft.com/office/powerpoint/2010/main" val="339693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History of U.S. Federalism (1 of 5)</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Early History</a:t>
            </a:r>
          </a:p>
          <a:p>
            <a:pPr lvl="1"/>
            <a:r>
              <a:rPr lang="en-US" dirty="0"/>
              <a:t>Devices to control factions placed in the U.S. Constitution</a:t>
            </a:r>
          </a:p>
          <a:p>
            <a:pPr lvl="2"/>
            <a:r>
              <a:rPr lang="en-US" dirty="0"/>
              <a:t>Representative government with citizen elections</a:t>
            </a:r>
          </a:p>
          <a:p>
            <a:pPr lvl="2"/>
            <a:r>
              <a:rPr lang="en-US" dirty="0"/>
              <a:t>Division of government into three branches</a:t>
            </a:r>
          </a:p>
          <a:p>
            <a:pPr lvl="2"/>
            <a:r>
              <a:rPr lang="en-US" dirty="0"/>
              <a:t>Federal system with majority controlled by the sovereign states</a:t>
            </a:r>
          </a:p>
          <a:p>
            <a:r>
              <a:rPr lang="en-US" dirty="0"/>
              <a:t>The Move Toward Federalism</a:t>
            </a:r>
          </a:p>
          <a:p>
            <a:pPr lvl="1"/>
            <a:r>
              <a:rPr lang="en-US" dirty="0"/>
              <a:t>The Articles of Confederation</a:t>
            </a:r>
          </a:p>
          <a:p>
            <a:pPr lvl="2"/>
            <a:r>
              <a:rPr lang="en-US" dirty="0"/>
              <a:t>Unicameral Congress</a:t>
            </a:r>
          </a:p>
          <a:p>
            <a:pPr lvl="2"/>
            <a:r>
              <a:rPr lang="en-US" dirty="0"/>
              <a:t>Limited power</a:t>
            </a:r>
          </a:p>
          <a:p>
            <a:pPr lvl="2"/>
            <a:r>
              <a:rPr lang="en-US" dirty="0"/>
              <a:t>Lack of national authority</a:t>
            </a:r>
          </a:p>
        </p:txBody>
      </p:sp>
    </p:spTree>
    <p:extLst>
      <p:ext uri="{BB962C8B-B14F-4D97-AF65-F5344CB8AC3E}">
        <p14:creationId xmlns:p14="http://schemas.microsoft.com/office/powerpoint/2010/main" val="218991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History of U.S. Federalism (2 of 5)</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The Move Toward Federalism</a:t>
            </a:r>
          </a:p>
          <a:p>
            <a:pPr lvl="1"/>
            <a:r>
              <a:rPr lang="en-US" dirty="0"/>
              <a:t>The Constitutional Convention</a:t>
            </a:r>
          </a:p>
          <a:p>
            <a:pPr lvl="2"/>
            <a:r>
              <a:rPr lang="en-US" dirty="0"/>
              <a:t>The Virginia Plan</a:t>
            </a:r>
          </a:p>
          <a:p>
            <a:pPr lvl="2"/>
            <a:r>
              <a:rPr lang="en-US" dirty="0"/>
              <a:t>The New Jersey Plan</a:t>
            </a:r>
          </a:p>
          <a:p>
            <a:pPr lvl="2"/>
            <a:r>
              <a:rPr lang="en-US" dirty="0"/>
              <a:t>The Great Compromise</a:t>
            </a:r>
          </a:p>
        </p:txBody>
      </p:sp>
    </p:spTree>
    <p:extLst>
      <p:ext uri="{BB962C8B-B14F-4D97-AF65-F5344CB8AC3E}">
        <p14:creationId xmlns:p14="http://schemas.microsoft.com/office/powerpoint/2010/main" val="27288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History of U.S. Federalism (3 of 5)</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State-Centered Federalism</a:t>
            </a:r>
          </a:p>
          <a:p>
            <a:pPr lvl="1"/>
            <a:r>
              <a:rPr lang="en-US" dirty="0"/>
              <a:t>Preferred by Jefferson and the Republicans</a:t>
            </a:r>
          </a:p>
          <a:p>
            <a:pPr lvl="1"/>
            <a:r>
              <a:rPr lang="en-US" dirty="0"/>
              <a:t>Saw the Constitution as a compact that maintained the sovereignty of states</a:t>
            </a:r>
          </a:p>
          <a:p>
            <a:pPr lvl="1"/>
            <a:r>
              <a:rPr lang="en-US" dirty="0"/>
              <a:t>Compact theory</a:t>
            </a:r>
          </a:p>
          <a:p>
            <a:pPr lvl="1"/>
            <a:r>
              <a:rPr lang="en-US" dirty="0"/>
              <a:t>Ultimately resulted in secession by eleven states</a:t>
            </a:r>
          </a:p>
        </p:txBody>
      </p:sp>
    </p:spTree>
    <p:extLst>
      <p:ext uri="{BB962C8B-B14F-4D97-AF65-F5344CB8AC3E}">
        <p14:creationId xmlns:p14="http://schemas.microsoft.com/office/powerpoint/2010/main" val="317123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The History of U.S. Federalism (4 of 5)</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The Growth of National Power Through the Constitution and the Judiciary</a:t>
            </a:r>
          </a:p>
          <a:p>
            <a:pPr lvl="1"/>
            <a:r>
              <a:rPr lang="en-US" dirty="0"/>
              <a:t>The National Supremacy Clause</a:t>
            </a:r>
          </a:p>
          <a:p>
            <a:pPr lvl="1"/>
            <a:r>
              <a:rPr lang="en-US" dirty="0"/>
              <a:t>The Necessary and Proper Clause</a:t>
            </a:r>
          </a:p>
          <a:p>
            <a:pPr lvl="1"/>
            <a:r>
              <a:rPr lang="en-US" dirty="0"/>
              <a:t>The Commerce Clause</a:t>
            </a:r>
          </a:p>
          <a:p>
            <a:pPr lvl="1"/>
            <a:r>
              <a:rPr lang="en-US" dirty="0"/>
              <a:t>The General Welfare Clause</a:t>
            </a:r>
          </a:p>
          <a:p>
            <a:pPr lvl="1"/>
            <a:r>
              <a:rPr lang="en-US" dirty="0"/>
              <a:t>The Fourteenth Amendment</a:t>
            </a:r>
          </a:p>
        </p:txBody>
      </p:sp>
    </p:spTree>
    <p:extLst>
      <p:ext uri="{BB962C8B-B14F-4D97-AF65-F5344CB8AC3E}">
        <p14:creationId xmlns:p14="http://schemas.microsoft.com/office/powerpoint/2010/main" val="3248089018"/>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6578FED7127B438BD4B919FEF8F8B5" ma:contentTypeVersion="10" ma:contentTypeDescription="Create a new document." ma:contentTypeScope="" ma:versionID="aba16c0a51a85cbd2f590c1b6e74ea17">
  <xsd:schema xmlns:xsd="http://www.w3.org/2001/XMLSchema" xmlns:xs="http://www.w3.org/2001/XMLSchema" xmlns:p="http://schemas.microsoft.com/office/2006/metadata/properties" xmlns:ns3="af916588-b3f5-484d-8e89-b8367ab7f639" targetNamespace="http://schemas.microsoft.com/office/2006/metadata/properties" ma:root="true" ma:fieldsID="22e5a5d1344cb54803b88e3e0e332071" ns3:_="">
    <xsd:import namespace="af916588-b3f5-484d-8e89-b8367ab7f6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16588-b3f5-484d-8e89-b8367ab7f63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purl.org/dc/elements/1.1/"/>
    <ds:schemaRef ds:uri="http://schemas.microsoft.com/office/2006/metadata/properties"/>
    <ds:schemaRef ds:uri="http://purl.org/dc/terms/"/>
    <ds:schemaRef ds:uri="http://schemas.openxmlformats.org/package/2006/metadata/core-properties"/>
    <ds:schemaRef ds:uri="af916588-b3f5-484d-8e89-b8367ab7f639"/>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6CEF3D4-5566-4FD8-AE18-D59A3B64A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16588-b3f5-484d-8e89-b8367ab7f6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Accessible_PPT_Template_Cengage (3)</Template>
  <TotalTime>2350</TotalTime>
  <Words>828</Words>
  <Application>Microsoft Office PowerPoint</Application>
  <PresentationFormat>Widescreen</PresentationFormat>
  <Paragraphs>137</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vt:lpstr>
      <vt:lpstr>Calibri</vt:lpstr>
      <vt:lpstr>Open Sans</vt:lpstr>
      <vt:lpstr>Summer Font</vt:lpstr>
      <vt:lpstr>Office Theme</vt:lpstr>
      <vt:lpstr>State and Local Government, 11e</vt:lpstr>
      <vt:lpstr>U.S. Border Patrol officer apprehends illegal child immigrant in Arizona</vt:lpstr>
      <vt:lpstr>Learning Objectives</vt:lpstr>
      <vt:lpstr>The Concept of Federalism (1 of 2)</vt:lpstr>
      <vt:lpstr>The Concept of Federalism (2 of 2)</vt:lpstr>
      <vt:lpstr>The History of U.S. Federalism (1 of 5)</vt:lpstr>
      <vt:lpstr>The History of U.S. Federalism (2 of 5)</vt:lpstr>
      <vt:lpstr>The History of U.S. Federalism (3 of 5)</vt:lpstr>
      <vt:lpstr>The History of U.S. Federalism (4 of 5)</vt:lpstr>
      <vt:lpstr>The History of U.S. Federalism (5 of 5)</vt:lpstr>
      <vt:lpstr>Figure 2.1 Constitutional Distribution of Powers</vt:lpstr>
      <vt:lpstr>Models of Federalism</vt:lpstr>
      <vt:lpstr>Intergovernmental Relations (1 of 3)</vt:lpstr>
      <vt:lpstr>Intergovernmental Relations (2 of 3)</vt:lpstr>
      <vt:lpstr>Intergovernmental Relations (3 of 3)</vt:lpstr>
      <vt:lpstr>Federal Purse Strings</vt:lpstr>
      <vt:lpstr>Figure 2.2 Historical Trends in Federal Grant-in-Aid Outlays</vt:lpstr>
      <vt:lpstr>Figure 2.3 Federal Aid to State and Local Governments</vt:lpstr>
      <vt:lpstr>The Future of Federalism</vt:lpstr>
      <vt:lpstr>Internet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Community Health Care</dc:title>
  <dc:creator>Acello</dc:creator>
  <cp:lastModifiedBy>LAVANYA K Kasirajan</cp:lastModifiedBy>
  <cp:revision>832</cp:revision>
  <cp:lastPrinted>2016-10-03T15:29:39Z</cp:lastPrinted>
  <dcterms:created xsi:type="dcterms:W3CDTF">2019-10-30T18:59:02Z</dcterms:created>
  <dcterms:modified xsi:type="dcterms:W3CDTF">2021-01-12T10:53:53Z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0x010100866578FED7127B438BD4B919FEF8F8B5</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ies>
</file>