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82" r:id="rId5"/>
    <p:sldId id="266" r:id="rId6"/>
    <p:sldId id="265" r:id="rId7"/>
    <p:sldId id="268" r:id="rId8"/>
    <p:sldId id="271" r:id="rId9"/>
    <p:sldId id="269" r:id="rId10"/>
    <p:sldId id="270" r:id="rId11"/>
    <p:sldId id="272" r:id="rId12"/>
    <p:sldId id="273" r:id="rId13"/>
    <p:sldId id="274" r:id="rId14"/>
    <p:sldId id="275" r:id="rId15"/>
    <p:sldId id="276" r:id="rId16"/>
    <p:sldId id="277" r:id="rId17"/>
    <p:sldId id="279" r:id="rId18"/>
    <p:sldId id="280" r:id="rId19"/>
    <p:sldId id="281"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Balaji Manikam" initials="BM" lastIdx="2" clrIdx="1">
    <p:extLst>
      <p:ext uri="{19B8F6BF-5375-455C-9EA6-DF929625EA0E}">
        <p15:presenceInfo xmlns:p15="http://schemas.microsoft.com/office/powerpoint/2012/main" userId="S-1-5-21-1185550115-3620728762-1261939324-8848" providerId="AD"/>
      </p:ext>
    </p:extLst>
  </p:cmAuthor>
  <p:cmAuthor id="3" name="Bordeaux, Debbie" initials="BD" lastIdx="2" clrIdx="2">
    <p:extLst>
      <p:ext uri="{19B8F6BF-5375-455C-9EA6-DF929625EA0E}">
        <p15:presenceInfo xmlns:p15="http://schemas.microsoft.com/office/powerpoint/2012/main" userId="S::debbie.bordeaux@cengage.com::571f4fc2-1aa7-4616-81ff-633d8fd3ea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05044"/>
    <a:srgbClr val="00B050"/>
    <a:srgbClr val="E9255F"/>
    <a:srgbClr val="006298"/>
    <a:srgbClr val="004A78"/>
    <a:srgbClr val="FF6300"/>
    <a:srgbClr val="0098D4"/>
    <a:srgbClr val="00B8E7"/>
    <a:srgbClr val="81D0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51" autoAdjust="0"/>
    <p:restoredTop sz="86375" autoAdjust="0"/>
  </p:normalViewPr>
  <p:slideViewPr>
    <p:cSldViewPr snapToGrid="0" snapToObjects="1">
      <p:cViewPr>
        <p:scale>
          <a:sx n="75" d="100"/>
          <a:sy n="75" d="100"/>
        </p:scale>
        <p:origin x="210" y="426"/>
      </p:cViewPr>
      <p:guideLst>
        <p:guide orient="horz" pos="2160"/>
        <p:guide pos="384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786"/>
    </p:cViewPr>
  </p:sorterViewPr>
  <p:notesViewPr>
    <p:cSldViewPr snapToGrid="0" snapToObject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pPr/>
              <a:t>1/12/2021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pPr/>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1/12/2021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Calibri" charset="0"/>
              </a:rPr>
              <a:t>AP Images/</a:t>
            </a:r>
            <a:r>
              <a:rPr lang="en-US" baseline="0" dirty="0">
                <a:latin typeface="Calibri" charset="0"/>
              </a:rPr>
              <a:t>Thom Bridge, Independent Record</a:t>
            </a:r>
            <a:endParaRPr lang="en-US" dirty="0">
              <a:latin typeface="Calibri" charset="0"/>
            </a:endParaRP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a:t>
            </a:fld>
            <a:endParaRPr lang="en-US" dirty="0"/>
          </a:p>
        </p:txBody>
      </p:sp>
    </p:spTree>
    <p:extLst>
      <p:ext uri="{BB962C8B-B14F-4D97-AF65-F5344CB8AC3E}">
        <p14:creationId xmlns:p14="http://schemas.microsoft.com/office/powerpoint/2010/main" val="513091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latin typeface="Calibri" charset="0"/>
                <a:ea typeface="MS PGothic" charset="0"/>
              </a:rPr>
              <a:t>Sources</a:t>
            </a:r>
            <a:r>
              <a:rPr lang="en-US" dirty="0">
                <a:latin typeface="Calibri" charset="0"/>
                <a:ea typeface="MS PGothic" charset="0"/>
              </a:rPr>
              <a:t>: Kelly </a:t>
            </a:r>
            <a:r>
              <a:rPr lang="en-US" dirty="0" err="1">
                <a:latin typeface="Calibri" charset="0"/>
                <a:ea typeface="MS PGothic" charset="0"/>
              </a:rPr>
              <a:t>Beaucar</a:t>
            </a:r>
            <a:r>
              <a:rPr lang="en-US" dirty="0">
                <a:latin typeface="Calibri" charset="0"/>
                <a:ea typeface="MS PGothic" charset="0"/>
              </a:rPr>
              <a:t>, “New 2015 Laws Tackle Wages and Weed, Pet Tattoos and Tiger Selfies,” </a:t>
            </a:r>
            <a:r>
              <a:rPr lang="en-US" i="1" dirty="0">
                <a:solidFill>
                  <a:srgbClr val="FF0000"/>
                </a:solidFill>
                <a:latin typeface="Calibri" charset="0"/>
                <a:ea typeface="MS PGothic" charset="0"/>
              </a:rPr>
              <a:t>Fox News</a:t>
            </a:r>
            <a:r>
              <a:rPr lang="en-US" dirty="0">
                <a:solidFill>
                  <a:srgbClr val="FF0000"/>
                </a:solidFill>
                <a:latin typeface="Calibri" charset="0"/>
                <a:ea typeface="MS PGothic" charset="0"/>
              </a:rPr>
              <a:t>,</a:t>
            </a:r>
            <a:r>
              <a:rPr lang="en-US" dirty="0">
                <a:latin typeface="Calibri" charset="0"/>
                <a:ea typeface="MS PGothic" charset="0"/>
              </a:rPr>
              <a:t> </a:t>
            </a:r>
            <a:r>
              <a:rPr lang="en-US" sz="1200" kern="1200" dirty="0">
                <a:solidFill>
                  <a:schemeClr val="tx1"/>
                </a:solidFill>
                <a:latin typeface="+mn-lt"/>
                <a:ea typeface="+mn-ea"/>
                <a:cs typeface="+mn-cs"/>
              </a:rPr>
              <a:t>https://www.foxnews.com/politics/new-2015-laws-tackle-wages-and-weed-pet-tattoos-and-tiger-selfies? The second URL too needs an update as it's not working. Perhaps update to https://www.washingtonpost.com/blogs/govbeat/wp/2014/07/01/thousands-of-new-state-laws-take-effect-today-part-one/</a:t>
            </a:r>
            <a:r>
              <a:rPr lang="en-US" dirty="0">
                <a:solidFill>
                  <a:srgbClr val="FF0000"/>
                </a:solidFill>
                <a:latin typeface="Calibri" charset="0"/>
                <a:ea typeface="MS PGothic" charset="0"/>
              </a:rPr>
              <a:t>,</a:t>
            </a:r>
            <a:r>
              <a:rPr lang="en-US" dirty="0">
                <a:latin typeface="Calibri" charset="0"/>
                <a:ea typeface="MS PGothic" charset="0"/>
              </a:rPr>
              <a:t> http://www.usatoday.com/story/news/nation/2015/01/01/new-laws-january-first/21055077/ (January 1, 2015)</a:t>
            </a:r>
            <a:r>
              <a:rPr lang="en-US" dirty="0">
                <a:solidFill>
                  <a:srgbClr val="FF0000"/>
                </a:solidFill>
                <a:latin typeface="Calibri" charset="0"/>
                <a:ea typeface="MS PGothic" charset="0"/>
              </a:rPr>
              <a:t>.</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6</a:t>
            </a:fld>
            <a:endParaRPr lang="en-US" dirty="0"/>
          </a:p>
        </p:txBody>
      </p:sp>
    </p:spTree>
    <p:extLst>
      <p:ext uri="{BB962C8B-B14F-4D97-AF65-F5344CB8AC3E}">
        <p14:creationId xmlns:p14="http://schemas.microsoft.com/office/powerpoint/2010/main" val="1518958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latin typeface="Calibri" charset="0"/>
                <a:ea typeface="MS PGothic" charset="0"/>
              </a:rPr>
              <a:t>Sources</a:t>
            </a:r>
            <a:r>
              <a:rPr lang="en-US" dirty="0">
                <a:latin typeface="Calibri" charset="0"/>
                <a:ea typeface="MS PGothic" charset="0"/>
              </a:rPr>
              <a:t>: Kelly </a:t>
            </a:r>
            <a:r>
              <a:rPr lang="en-US" dirty="0" err="1">
                <a:latin typeface="Calibri" charset="0"/>
                <a:ea typeface="MS PGothic" charset="0"/>
              </a:rPr>
              <a:t>Beaucar</a:t>
            </a:r>
            <a:r>
              <a:rPr lang="en-US" dirty="0">
                <a:latin typeface="Calibri" charset="0"/>
                <a:ea typeface="MS PGothic" charset="0"/>
              </a:rPr>
              <a:t>, “New 2015 Laws Tackle Wages and Weed, Pet Tattoos and Tiger Selfies,” </a:t>
            </a:r>
            <a:r>
              <a:rPr lang="en-US" i="1" dirty="0">
                <a:solidFill>
                  <a:srgbClr val="FF0000"/>
                </a:solidFill>
                <a:latin typeface="Calibri" charset="0"/>
                <a:ea typeface="MS PGothic" charset="0"/>
              </a:rPr>
              <a:t>Fox News</a:t>
            </a:r>
            <a:r>
              <a:rPr lang="en-US" dirty="0">
                <a:solidFill>
                  <a:srgbClr val="FF0000"/>
                </a:solidFill>
                <a:latin typeface="Calibri" charset="0"/>
                <a:ea typeface="MS PGothic" charset="0"/>
              </a:rPr>
              <a:t>,</a:t>
            </a:r>
            <a:r>
              <a:rPr lang="en-US" dirty="0">
                <a:latin typeface="Calibri" charset="0"/>
                <a:ea typeface="MS PGothic" charset="0"/>
              </a:rPr>
              <a:t> </a:t>
            </a:r>
            <a:r>
              <a:rPr lang="en-US" sz="1200" kern="1200" dirty="0">
                <a:solidFill>
                  <a:schemeClr val="tx1"/>
                </a:solidFill>
                <a:latin typeface="+mn-lt"/>
                <a:ea typeface="+mn-ea"/>
                <a:cs typeface="+mn-cs"/>
              </a:rPr>
              <a:t>https://www.foxnews.com/politics/new-2015-laws-tackle-wages-and-weed-pet-tattoos-and-tiger-selfies? The second URL too needs an update as it's not working. Perhaps update to https://www.washingtonpost.com/blogs/govbeat/wp/2014/07/01/thousands-of-new-state-laws-take-effect-today-part-one/</a:t>
            </a:r>
            <a:r>
              <a:rPr lang="en-US" dirty="0">
                <a:solidFill>
                  <a:srgbClr val="FF0000"/>
                </a:solidFill>
                <a:latin typeface="Calibri" charset="0"/>
                <a:ea typeface="MS PGothic" charset="0"/>
              </a:rPr>
              <a:t>,</a:t>
            </a:r>
            <a:r>
              <a:rPr lang="en-US" dirty="0">
                <a:latin typeface="Calibri" charset="0"/>
                <a:ea typeface="MS PGothic" charset="0"/>
              </a:rPr>
              <a:t> http://www.usatoday.com/story/news/nation/2015/01/01/new-laws-january-first/21055077/ (January 1, 2015)</a:t>
            </a:r>
            <a:r>
              <a:rPr lang="en-US" dirty="0">
                <a:solidFill>
                  <a:srgbClr val="FF0000"/>
                </a:solidFill>
                <a:latin typeface="Calibri" charset="0"/>
                <a:ea typeface="MS PGothic" charset="0"/>
              </a:rPr>
              <a:t>.</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7</a:t>
            </a:fld>
            <a:endParaRPr lang="en-US" dirty="0"/>
          </a:p>
        </p:txBody>
      </p:sp>
    </p:spTree>
    <p:extLst>
      <p:ext uri="{BB962C8B-B14F-4D97-AF65-F5344CB8AC3E}">
        <p14:creationId xmlns:p14="http://schemas.microsoft.com/office/powerpoint/2010/main" val="2733672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lvl1pPr>
              <a:defRPr sz="3600" b="1"/>
            </a:lvl1pPr>
          </a:lstStyle>
          <a:p>
            <a:r>
              <a:rPr lang="en-US" dirty="0"/>
              <a:t>Click to edit Master title style</a:t>
            </a:r>
          </a:p>
        </p:txBody>
      </p:sp>
      <p:sp>
        <p:nvSpPr>
          <p:cNvPr id="6" name="Picture Placeholder 5"/>
          <p:cNvSpPr>
            <a:spLocks noGrp="1"/>
          </p:cNvSpPr>
          <p:nvPr>
            <p:ph type="pic" sz="quarter" idx="10"/>
          </p:nvPr>
        </p:nvSpPr>
        <p:spPr>
          <a:xfrm>
            <a:off x="5848350" y="4070657"/>
            <a:ext cx="1361768" cy="1808163"/>
          </a:xfrm>
        </p:spPr>
        <p:txBody>
          <a:bodyPr/>
          <a:lstStyle/>
          <a:p>
            <a:r>
              <a:rPr lang="en-US" dirty="0"/>
              <a:t>Click icon to add picture</a:t>
            </a:r>
          </a:p>
        </p:txBody>
      </p:sp>
      <p:sp>
        <p:nvSpPr>
          <p:cNvPr id="10" name="Text Placeholder 9"/>
          <p:cNvSpPr>
            <a:spLocks noGrp="1"/>
          </p:cNvSpPr>
          <p:nvPr>
            <p:ph type="body" sz="quarter" idx="11"/>
          </p:nvPr>
        </p:nvSpPr>
        <p:spPr>
          <a:xfrm>
            <a:off x="838199" y="1517957"/>
            <a:ext cx="5705475" cy="4501843"/>
          </a:xfrm>
        </p:spPr>
        <p:txBody>
          <a:bodyPr/>
          <a:lstStyle>
            <a:lvl1pPr marL="0" marR="0" indent="457200" algn="l" defTabSz="914400" rtl="0" eaLnBrk="0" fontAlgn="base" latinLnBrk="0" hangingPunct="0">
              <a:lnSpc>
                <a:spcPct val="100000"/>
              </a:lnSpc>
              <a:spcBef>
                <a:spcPts val="624"/>
              </a:spcBef>
              <a:spcAft>
                <a:spcPct val="0"/>
              </a:spcAft>
              <a:buClr>
                <a:srgbClr val="004A78"/>
              </a:buClr>
              <a:buSzTx/>
              <a:buFont typeface="Arial" pitchFamily="34" charset="0"/>
              <a:buChar char="•"/>
              <a:tabLst/>
              <a:defRPr sz="1600">
                <a:solidFill>
                  <a:srgbClr val="006298"/>
                </a:solidFill>
                <a:latin typeface="Arial" panose="020B0604020202020204" pitchFamily="34" charset="0"/>
                <a:cs typeface="Arial" panose="020B0604020202020204" pitchFamily="34" charset="0"/>
              </a:defRPr>
            </a:lvl1pPr>
            <a:lvl2pPr marL="1371600" indent="-685800">
              <a:spcBef>
                <a:spcPts val="624"/>
              </a:spcBef>
              <a:buClr>
                <a:srgbClr val="004A78"/>
              </a:buClr>
              <a:buFont typeface="Arial" pitchFamily="34" charset="0"/>
              <a:buChar char="–"/>
              <a:defRPr/>
            </a:lvl2pPr>
          </a:lstStyle>
          <a:p>
            <a:pPr marL="0" marR="0" lvl="0" indent="0" algn="l" defTabSz="914400" rtl="0" eaLnBrk="0" fontAlgn="base" latinLnBrk="0" hangingPunct="0">
              <a:lnSpc>
                <a:spcPct val="100000"/>
              </a:lnSpc>
              <a:spcBef>
                <a:spcPct val="0"/>
              </a:spcBef>
              <a:spcAft>
                <a:spcPct val="0"/>
              </a:spcAft>
              <a:buClrTx/>
              <a:buSzTx/>
              <a:tabLst/>
              <a:defRPr/>
            </a:pPr>
            <a:endPar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endParaRPr>
          </a:p>
          <a:p>
            <a:pPr marL="685800" marR="0" lvl="1" indent="0" algn="l" defTabSz="914400" rtl="0" eaLnBrk="0" fontAlgn="base" latinLnBrk="0" hangingPunct="0">
              <a:lnSpc>
                <a:spcPct val="100000"/>
              </a:lnSpc>
              <a:spcBef>
                <a:spcPct val="0"/>
              </a:spcBef>
              <a:spcAft>
                <a:spcPct val="0"/>
              </a:spcAft>
              <a:buClrTx/>
              <a:buSzTx/>
              <a:tabLst/>
              <a:defRPr/>
            </a:pPr>
            <a:endPar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endParaRPr>
          </a:p>
        </p:txBody>
      </p:sp>
      <p:sp>
        <p:nvSpPr>
          <p:cNvPr id="4" name="Table Placeholder 3"/>
          <p:cNvSpPr>
            <a:spLocks noGrp="1"/>
          </p:cNvSpPr>
          <p:nvPr>
            <p:ph type="tbl" sz="quarter" idx="12"/>
          </p:nvPr>
        </p:nvSpPr>
        <p:spPr>
          <a:xfrm>
            <a:off x="8520113" y="1814513"/>
            <a:ext cx="2466975" cy="900112"/>
          </a:xfrm>
        </p:spPr>
        <p:txBody>
          <a:bodyPr/>
          <a:lstStyle/>
          <a:p>
            <a:endParaRPr lang="en-US" dirty="0"/>
          </a:p>
        </p:txBody>
      </p:sp>
      <p:sp>
        <p:nvSpPr>
          <p:cNvPr id="5" name="Media Placeholder 4">
            <a:extLst>
              <a:ext uri="{FF2B5EF4-FFF2-40B4-BE49-F238E27FC236}">
                <a16:creationId xmlns:a16="http://schemas.microsoft.com/office/drawing/2014/main" id="{E50D2460-4BD2-4347-9DDD-C23756ECBF9D}"/>
              </a:ext>
            </a:extLst>
          </p:cNvPr>
          <p:cNvSpPr>
            <a:spLocks noGrp="1"/>
          </p:cNvSpPr>
          <p:nvPr>
            <p:ph type="media" sz="quarter" idx="13"/>
          </p:nvPr>
        </p:nvSpPr>
        <p:spPr>
          <a:xfrm>
            <a:off x="8166100" y="2979738"/>
            <a:ext cx="1198563" cy="1163637"/>
          </a:xfrm>
        </p:spPr>
        <p:txBody>
          <a:bodyPr/>
          <a:lstStyle/>
          <a:p>
            <a:endParaRPr lang="en-US" dirty="0"/>
          </a:p>
        </p:txBody>
      </p:sp>
      <p:sp>
        <p:nvSpPr>
          <p:cNvPr id="9" name="Footer">
            <a:extLst>
              <a:ext uri="{FF2B5EF4-FFF2-40B4-BE49-F238E27FC236}">
                <a16:creationId xmlns:a16="http://schemas.microsoft.com/office/drawing/2014/main" id="{B7CC62F0-8982-4757-9CA2-2277D8C6A775}"/>
              </a:ext>
            </a:extLst>
          </p:cNvPr>
          <p:cNvSpPr txBox="1"/>
          <p:nvPr userDrawn="1"/>
        </p:nvSpPr>
        <p:spPr>
          <a:xfrm>
            <a:off x="2436366" y="6422955"/>
            <a:ext cx="9380496" cy="415498"/>
          </a:xfrm>
          <a:prstGeom prst="rect">
            <a:avLst/>
          </a:prstGeom>
          <a:noFill/>
          <a:effectLst/>
        </p:spPr>
        <p:txBody>
          <a:bodyPr wrap="square" lIns="0" tIns="0" rIns="0" rtlCol="0" anchor="ctr">
            <a:spAutoFit/>
          </a:bodyPr>
          <a:lstStyle/>
          <a:p>
            <a:pPr>
              <a:lnSpc>
                <a:spcPct val="100000"/>
              </a:lnSpc>
              <a:spcBef>
                <a:spcPts val="624"/>
              </a:spcBef>
            </a:pPr>
            <a:r>
              <a:rPr lang="en-US" sz="1200" dirty="0">
                <a:solidFill>
                  <a:srgbClr val="006298"/>
                </a:solidFill>
                <a:latin typeface="Arial" pitchFamily="34" charset="0"/>
                <a:cs typeface="Arial" pitchFamily="34" charset="0"/>
              </a:rPr>
              <a:t>Ann O’M, Bowman | Richard C. Kearney | Carmine P. F. Scavo | State and Local Government, Eleventh Edition. © 2022 Cengage. All Rights Reserved. May not be scanned, copied or duplicated, or posted to a publicly accessible website, in whole or in part.</a:t>
            </a:r>
          </a:p>
        </p:txBody>
      </p:sp>
      <p:sp>
        <p:nvSpPr>
          <p:cNvPr id="7" name="Content Placeholder 6">
            <a:extLst>
              <a:ext uri="{FF2B5EF4-FFF2-40B4-BE49-F238E27FC236}">
                <a16:creationId xmlns:a16="http://schemas.microsoft.com/office/drawing/2014/main" id="{5FA3B574-8073-4F2B-838E-BB2F8DA4C5DD}"/>
              </a:ext>
            </a:extLst>
          </p:cNvPr>
          <p:cNvSpPr>
            <a:spLocks noGrp="1"/>
          </p:cNvSpPr>
          <p:nvPr>
            <p:ph sz="quarter" idx="14"/>
          </p:nvPr>
        </p:nvSpPr>
        <p:spPr>
          <a:xfrm>
            <a:off x="7210425" y="4822825"/>
            <a:ext cx="3309938" cy="67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87119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p:nvPr>
        </p:nvSpPr>
        <p:spPr>
          <a:xfrm>
            <a:off x="5158065" y="3083849"/>
            <a:ext cx="5943392" cy="1343006"/>
          </a:xfrm>
        </p:spPr>
        <p:txBody>
          <a:bodyPr anchor="ctr">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endParaRPr lang="en-US" dirty="0"/>
          </a:p>
        </p:txBody>
      </p:sp>
      <p:sp>
        <p:nvSpPr>
          <p:cNvPr id="5" name="Title 4"/>
          <p:cNvSpPr>
            <a:spLocks noGrp="1"/>
          </p:cNvSpPr>
          <p:nvPr>
            <p:ph type="title"/>
          </p:nvPr>
        </p:nvSpPr>
        <p:spPr>
          <a:xfrm>
            <a:off x="5158065" y="2006622"/>
            <a:ext cx="5045478" cy="867221"/>
          </a:xfrm>
        </p:spPr>
        <p:txBody>
          <a:bodyPr/>
          <a:lstStyle>
            <a:lvl1pPr algn="l">
              <a:defRPr sz="4000">
                <a:solidFill>
                  <a:schemeClr val="bg1"/>
                </a:solidFill>
              </a:defRPr>
            </a:lvl1pPr>
          </a:lstStyle>
          <a:p>
            <a:r>
              <a:rPr lang="en-US" dirty="0"/>
              <a:t>Click to edit Master title style</a:t>
            </a:r>
          </a:p>
        </p:txBody>
      </p:sp>
      <p:sp>
        <p:nvSpPr>
          <p:cNvPr id="9" name="Picture Placeholder 8"/>
          <p:cNvSpPr>
            <a:spLocks noGrp="1"/>
          </p:cNvSpPr>
          <p:nvPr>
            <p:ph type="pic" sz="quarter" idx="12"/>
          </p:nvPr>
        </p:nvSpPr>
        <p:spPr>
          <a:xfrm>
            <a:off x="246063" y="314482"/>
            <a:ext cx="3343275" cy="4318000"/>
          </a:xfrm>
        </p:spPr>
        <p:txBody>
          <a:bodyPr/>
          <a:lstStyle/>
          <a:p>
            <a:r>
              <a:rPr lang="en-US" dirty="0"/>
              <a:t>Click icon to add picture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
        <p:nvSpPr>
          <p:cNvPr id="4" name="Content Placeholder 3"/>
          <p:cNvSpPr>
            <a:spLocks noGrp="1"/>
          </p:cNvSpPr>
          <p:nvPr>
            <p:ph sz="quarter" idx="13"/>
          </p:nvPr>
        </p:nvSpPr>
        <p:spPr>
          <a:xfrm>
            <a:off x="2909661" y="6356350"/>
            <a:ext cx="8815898" cy="365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b="1"/>
            </a:lvl1pPr>
          </a:lstStyle>
          <a:p>
            <a:r>
              <a:rPr lang="en-US" dirty="0"/>
              <a:t>Click to edit Master title style</a:t>
            </a:r>
          </a:p>
        </p:txBody>
      </p:sp>
      <p:sp>
        <p:nvSpPr>
          <p:cNvPr id="6" name="Text Placeholder 5"/>
          <p:cNvSpPr>
            <a:spLocks noGrp="1"/>
          </p:cNvSpPr>
          <p:nvPr>
            <p:ph type="body" sz="quarter" idx="15"/>
          </p:nvPr>
        </p:nvSpPr>
        <p:spPr>
          <a:xfrm>
            <a:off x="743576" y="1289683"/>
            <a:ext cx="10711543" cy="4872991"/>
          </a:xfrm>
        </p:spPr>
        <p:txBody>
          <a:bodyPr>
            <a:noAutofit/>
          </a:bodyPr>
          <a:lstStyle>
            <a:lvl1pPr marL="457200" indent="-457200" algn="l">
              <a:lnSpc>
                <a:spcPct val="100000"/>
              </a:lnSpc>
              <a:spcBef>
                <a:spcPts val="624"/>
              </a:spcBef>
              <a:buClr>
                <a:srgbClr val="004A78"/>
              </a:buClr>
              <a:buFont typeface="Arial" pitchFamily="34" charset="0"/>
              <a:buChar char="•"/>
              <a:defRPr sz="2600" b="0" i="0" baseline="0">
                <a:solidFill>
                  <a:srgbClr val="000000"/>
                </a:solidFill>
                <a:latin typeface="Arial" charset="0"/>
                <a:ea typeface="Arial" charset="0"/>
                <a:cs typeface="Arial" charset="0"/>
              </a:defRPr>
            </a:lvl1pPr>
            <a:lvl2pPr marL="914400" indent="-457200">
              <a:lnSpc>
                <a:spcPct val="100000"/>
              </a:lnSpc>
              <a:spcBef>
                <a:spcPts val="624"/>
              </a:spcBef>
              <a:buClr>
                <a:srgbClr val="004A78"/>
              </a:buClr>
              <a:buFont typeface="Arial" pitchFamily="34" charset="0"/>
              <a:buChar char="–"/>
              <a:defRPr>
                <a:solidFill>
                  <a:srgbClr val="000000"/>
                </a:solidFill>
                <a:latin typeface="Arial" pitchFamily="34" charset="0"/>
                <a:ea typeface="Arial" pitchFamily="34" charset="0"/>
                <a:cs typeface="Arial" pitchFamily="34" charset="0"/>
              </a:defRPr>
            </a:lvl2pPr>
            <a:lvl3pPr marL="1371600" indent="-457200">
              <a:defRPr sz="2200">
                <a:solidFill>
                  <a:srgbClr val="000000"/>
                </a:solidFill>
                <a:latin typeface="Arial" pitchFamily="34" charset="0"/>
                <a:ea typeface="Arial" pitchFamily="34" charset="0"/>
                <a:cs typeface="Arial" pitchFamily="34"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endParaRPr lang="en-US" dirty="0"/>
          </a:p>
          <a:p>
            <a:pPr lvl="1"/>
            <a:endParaRPr lang="en-US" dirty="0"/>
          </a:p>
          <a:p>
            <a:pPr lvl="2"/>
            <a:endParaRPr lang="en-US" dirty="0"/>
          </a:p>
        </p:txBody>
      </p:sp>
      <p:sp>
        <p:nvSpPr>
          <p:cNvPr id="5" name="Footer"/>
          <p:cNvSpPr txBox="1"/>
          <p:nvPr userDrawn="1"/>
        </p:nvSpPr>
        <p:spPr>
          <a:xfrm>
            <a:off x="2436366" y="6422955"/>
            <a:ext cx="9310157" cy="415498"/>
          </a:xfrm>
          <a:prstGeom prst="rect">
            <a:avLst/>
          </a:prstGeom>
          <a:noFill/>
          <a:effectLst/>
        </p:spPr>
        <p:txBody>
          <a:bodyPr wrap="square" lIns="0" tIns="0" rIns="0" rtlCol="0" anchor="ctr">
            <a:spAutoFit/>
          </a:bodyPr>
          <a:lstStyle/>
          <a:p>
            <a:pPr>
              <a:lnSpc>
                <a:spcPct val="100000"/>
              </a:lnSpc>
              <a:spcBef>
                <a:spcPts val="624"/>
              </a:spcBef>
            </a:pPr>
            <a:r>
              <a:rPr lang="en-US" sz="1200" dirty="0">
                <a:solidFill>
                  <a:srgbClr val="006298"/>
                </a:solidFill>
                <a:latin typeface="Arial" pitchFamily="34" charset="0"/>
                <a:cs typeface="Arial" pitchFamily="34" charset="0"/>
              </a:rPr>
              <a:t>Ann O’M, Bowman | Richard C. Kearney | Carmine P. F. Scavo | State and Local Government, Eleventh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b="1"/>
            </a:lvl1pPr>
          </a:lstStyle>
          <a:p>
            <a:r>
              <a:rPr lang="en-US" dirty="0"/>
              <a:t>Click to edit Master title style</a:t>
            </a:r>
          </a:p>
        </p:txBody>
      </p:sp>
      <p:sp>
        <p:nvSpPr>
          <p:cNvPr id="6" name="Text Placeholder 5"/>
          <p:cNvSpPr>
            <a:spLocks noGrp="1"/>
          </p:cNvSpPr>
          <p:nvPr>
            <p:ph type="body" sz="quarter" idx="15"/>
          </p:nvPr>
        </p:nvSpPr>
        <p:spPr>
          <a:xfrm>
            <a:off x="743576" y="1289683"/>
            <a:ext cx="10711543" cy="968325"/>
          </a:xfrm>
        </p:spPr>
        <p:txBody>
          <a:bodyPr>
            <a:noAutofit/>
          </a:bodyPr>
          <a:lstStyle>
            <a:lvl1pPr marL="457200" indent="-457200" algn="l">
              <a:lnSpc>
                <a:spcPct val="100000"/>
              </a:lnSpc>
              <a:spcBef>
                <a:spcPts val="624"/>
              </a:spcBef>
              <a:buClr>
                <a:srgbClr val="004A78"/>
              </a:buClr>
              <a:buFont typeface="Arial" pitchFamily="34" charset="0"/>
              <a:buChar char="•"/>
              <a:defRPr sz="2600" b="0" i="0" baseline="0">
                <a:solidFill>
                  <a:srgbClr val="000000"/>
                </a:solidFill>
                <a:latin typeface="Arial" charset="0"/>
                <a:ea typeface="Arial" charset="0"/>
                <a:cs typeface="Arial" charset="0"/>
              </a:defRPr>
            </a:lvl1pPr>
            <a:lvl2pPr marL="914400" indent="-457200">
              <a:lnSpc>
                <a:spcPct val="100000"/>
              </a:lnSpc>
              <a:spcBef>
                <a:spcPts val="624"/>
              </a:spcBef>
              <a:buClr>
                <a:srgbClr val="004A78"/>
              </a:buClr>
              <a:buFont typeface="Arial" pitchFamily="34" charset="0"/>
              <a:buChar char="–"/>
              <a:defRPr>
                <a:solidFill>
                  <a:srgbClr val="000000"/>
                </a:solidFill>
                <a:latin typeface="Arial" pitchFamily="34" charset="0"/>
                <a:ea typeface="Arial" pitchFamily="34" charset="0"/>
                <a:cs typeface="Arial" pitchFamily="34" charset="0"/>
              </a:defRPr>
            </a:lvl2pPr>
            <a:lvl3pPr marL="1371600" indent="-457200">
              <a:defRPr sz="2200">
                <a:solidFill>
                  <a:srgbClr val="000000"/>
                </a:solidFill>
                <a:latin typeface="Arial" pitchFamily="34" charset="0"/>
                <a:ea typeface="Arial" pitchFamily="34" charset="0"/>
                <a:cs typeface="Arial" pitchFamily="34"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endParaRPr lang="en-US" dirty="0"/>
          </a:p>
          <a:p>
            <a:pPr lvl="1"/>
            <a:endParaRPr lang="en-US" dirty="0"/>
          </a:p>
          <a:p>
            <a:pPr lvl="2"/>
            <a:endParaRPr lang="en-US" dirty="0"/>
          </a:p>
        </p:txBody>
      </p:sp>
      <p:sp>
        <p:nvSpPr>
          <p:cNvPr id="5" name="Footer"/>
          <p:cNvSpPr txBox="1"/>
          <p:nvPr userDrawn="1"/>
        </p:nvSpPr>
        <p:spPr>
          <a:xfrm>
            <a:off x="2436366" y="6422955"/>
            <a:ext cx="9310157" cy="415498"/>
          </a:xfrm>
          <a:prstGeom prst="rect">
            <a:avLst/>
          </a:prstGeom>
          <a:noFill/>
          <a:effectLst/>
        </p:spPr>
        <p:txBody>
          <a:bodyPr wrap="square" lIns="0" tIns="0" rIns="0" rtlCol="0" anchor="ctr">
            <a:spAutoFit/>
          </a:bodyPr>
          <a:lstStyle/>
          <a:p>
            <a:pPr>
              <a:lnSpc>
                <a:spcPct val="100000"/>
              </a:lnSpc>
              <a:spcBef>
                <a:spcPts val="624"/>
              </a:spcBef>
            </a:pPr>
            <a:r>
              <a:rPr lang="en-US" sz="1200" dirty="0">
                <a:solidFill>
                  <a:srgbClr val="006298"/>
                </a:solidFill>
                <a:latin typeface="Arial" pitchFamily="34" charset="0"/>
                <a:cs typeface="Arial" pitchFamily="34" charset="0"/>
              </a:rPr>
              <a:t>Ann O’M, Bowman | Richard C. Kearney | Carmine P. F. Scavo | State and Local Government, Eleventh Edition. © 2022 Cengage. All Rights Reserved. May not be scanned, copied or duplicated, or posted to a publicly accessible website, in whole or in part.</a:t>
            </a:r>
          </a:p>
        </p:txBody>
      </p:sp>
      <p:sp>
        <p:nvSpPr>
          <p:cNvPr id="7" name="Text Placeholder 5">
            <a:extLst>
              <a:ext uri="{FF2B5EF4-FFF2-40B4-BE49-F238E27FC236}">
                <a16:creationId xmlns:a16="http://schemas.microsoft.com/office/drawing/2014/main" id="{1A8E3AFB-6170-42D2-8052-DB6D1EFBB046}"/>
              </a:ext>
            </a:extLst>
          </p:cNvPr>
          <p:cNvSpPr>
            <a:spLocks noGrp="1"/>
          </p:cNvSpPr>
          <p:nvPr>
            <p:ph type="body" sz="quarter" idx="16"/>
          </p:nvPr>
        </p:nvSpPr>
        <p:spPr>
          <a:xfrm>
            <a:off x="642257" y="2510461"/>
            <a:ext cx="10711543" cy="968325"/>
          </a:xfrm>
        </p:spPr>
        <p:txBody>
          <a:bodyPr>
            <a:noAutofit/>
          </a:bodyPr>
          <a:lstStyle>
            <a:lvl1pPr marL="457200" indent="-457200" algn="l">
              <a:lnSpc>
                <a:spcPct val="100000"/>
              </a:lnSpc>
              <a:spcBef>
                <a:spcPts val="624"/>
              </a:spcBef>
              <a:buClr>
                <a:srgbClr val="004A78"/>
              </a:buClr>
              <a:buFont typeface="Arial" pitchFamily="34" charset="0"/>
              <a:buChar char="•"/>
              <a:defRPr sz="2600" b="0" i="0" baseline="0">
                <a:solidFill>
                  <a:srgbClr val="000000"/>
                </a:solidFill>
                <a:latin typeface="Arial" charset="0"/>
                <a:ea typeface="Arial" charset="0"/>
                <a:cs typeface="Arial" charset="0"/>
              </a:defRPr>
            </a:lvl1pPr>
            <a:lvl2pPr marL="914400" indent="-457200">
              <a:lnSpc>
                <a:spcPct val="100000"/>
              </a:lnSpc>
              <a:spcBef>
                <a:spcPts val="624"/>
              </a:spcBef>
              <a:buClr>
                <a:srgbClr val="004A78"/>
              </a:buClr>
              <a:buFont typeface="Arial" pitchFamily="34" charset="0"/>
              <a:buChar char="–"/>
              <a:defRPr>
                <a:solidFill>
                  <a:srgbClr val="000000"/>
                </a:solidFill>
                <a:latin typeface="Arial" pitchFamily="34" charset="0"/>
                <a:ea typeface="Arial" pitchFamily="34" charset="0"/>
                <a:cs typeface="Arial" pitchFamily="34" charset="0"/>
              </a:defRPr>
            </a:lvl2pPr>
            <a:lvl3pPr marL="1371600" indent="-457200">
              <a:defRPr sz="2200">
                <a:solidFill>
                  <a:srgbClr val="000000"/>
                </a:solidFill>
                <a:latin typeface="Arial" pitchFamily="34" charset="0"/>
                <a:ea typeface="Arial" pitchFamily="34" charset="0"/>
                <a:cs typeface="Arial" pitchFamily="34"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endParaRPr lang="en-US" dirty="0"/>
          </a:p>
          <a:p>
            <a:pPr lvl="1"/>
            <a:endParaRPr lang="en-US" dirty="0"/>
          </a:p>
          <a:p>
            <a:pPr lvl="2"/>
            <a:endParaRPr lang="en-US" dirty="0"/>
          </a:p>
        </p:txBody>
      </p:sp>
      <p:sp>
        <p:nvSpPr>
          <p:cNvPr id="4" name="Content Placeholder 3">
            <a:extLst>
              <a:ext uri="{FF2B5EF4-FFF2-40B4-BE49-F238E27FC236}">
                <a16:creationId xmlns:a16="http://schemas.microsoft.com/office/drawing/2014/main" id="{E384460B-486C-4384-B0D6-FC40F79E0F0C}"/>
              </a:ext>
            </a:extLst>
          </p:cNvPr>
          <p:cNvSpPr>
            <a:spLocks noGrp="1"/>
          </p:cNvSpPr>
          <p:nvPr>
            <p:ph sz="quarter" idx="17"/>
          </p:nvPr>
        </p:nvSpPr>
        <p:spPr>
          <a:xfrm>
            <a:off x="742950" y="3757613"/>
            <a:ext cx="10610850" cy="968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232138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0" name="Footer">
            <a:extLst>
              <a:ext uri="{FF2B5EF4-FFF2-40B4-BE49-F238E27FC236}">
                <a16:creationId xmlns:a16="http://schemas.microsoft.com/office/drawing/2014/main" id="{B2D1ADEF-9C89-46E8-8946-1EA19A5EDD54}"/>
              </a:ext>
            </a:extLst>
          </p:cNvPr>
          <p:cNvSpPr txBox="1"/>
          <p:nvPr userDrawn="1"/>
        </p:nvSpPr>
        <p:spPr>
          <a:xfrm>
            <a:off x="2436366" y="6422955"/>
            <a:ext cx="9310157" cy="415498"/>
          </a:xfrm>
          <a:prstGeom prst="rect">
            <a:avLst/>
          </a:prstGeom>
          <a:noFill/>
          <a:effectLst/>
        </p:spPr>
        <p:txBody>
          <a:bodyPr wrap="square" lIns="0" tIns="0" rIns="0" rtlCol="0" anchor="ctr">
            <a:spAutoFit/>
          </a:bodyPr>
          <a:lstStyle/>
          <a:p>
            <a:pPr>
              <a:lnSpc>
                <a:spcPct val="100000"/>
              </a:lnSpc>
              <a:spcBef>
                <a:spcPts val="624"/>
              </a:spcBef>
            </a:pPr>
            <a:r>
              <a:rPr lang="en-US" sz="1200" dirty="0">
                <a:solidFill>
                  <a:srgbClr val="006298"/>
                </a:solidFill>
                <a:latin typeface="Arial" pitchFamily="34" charset="0"/>
                <a:cs typeface="Arial" pitchFamily="34" charset="0"/>
              </a:rPr>
              <a:t>Ann O’M, Bowman | Richard C. Kearney | State and Local Government, Eleventh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9" name="Footer">
            <a:extLst>
              <a:ext uri="{FF2B5EF4-FFF2-40B4-BE49-F238E27FC236}">
                <a16:creationId xmlns:a16="http://schemas.microsoft.com/office/drawing/2014/main" id="{6D0D21B3-5028-4147-B920-10D4982EDF54}"/>
              </a:ext>
            </a:extLst>
          </p:cNvPr>
          <p:cNvSpPr txBox="1"/>
          <p:nvPr userDrawn="1"/>
        </p:nvSpPr>
        <p:spPr>
          <a:xfrm>
            <a:off x="2436366" y="6422955"/>
            <a:ext cx="9310157" cy="415498"/>
          </a:xfrm>
          <a:prstGeom prst="rect">
            <a:avLst/>
          </a:prstGeom>
          <a:noFill/>
          <a:effectLst/>
        </p:spPr>
        <p:txBody>
          <a:bodyPr wrap="square" lIns="0" tIns="0" rIns="0" rtlCol="0" anchor="ctr">
            <a:spAutoFit/>
          </a:bodyPr>
          <a:lstStyle/>
          <a:p>
            <a:pPr>
              <a:lnSpc>
                <a:spcPct val="100000"/>
              </a:lnSpc>
              <a:spcBef>
                <a:spcPts val="624"/>
              </a:spcBef>
            </a:pPr>
            <a:r>
              <a:rPr lang="en-US" sz="1200" dirty="0">
                <a:solidFill>
                  <a:srgbClr val="006298"/>
                </a:solidFill>
                <a:latin typeface="Arial" pitchFamily="34" charset="0"/>
                <a:cs typeface="Arial" pitchFamily="34" charset="0"/>
              </a:rPr>
              <a:t>Ann O’M, Bowman | Richard C. Kearney | State and Local Government, Eleventh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59007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1" name="Footer">
            <a:extLst>
              <a:ext uri="{FF2B5EF4-FFF2-40B4-BE49-F238E27FC236}">
                <a16:creationId xmlns:a16="http://schemas.microsoft.com/office/drawing/2014/main" id="{BCE4E553-DE67-42FA-BF02-82B3401F8BA8}"/>
              </a:ext>
            </a:extLst>
          </p:cNvPr>
          <p:cNvSpPr txBox="1"/>
          <p:nvPr userDrawn="1"/>
        </p:nvSpPr>
        <p:spPr>
          <a:xfrm>
            <a:off x="2436366" y="6422955"/>
            <a:ext cx="9310157" cy="415498"/>
          </a:xfrm>
          <a:prstGeom prst="rect">
            <a:avLst/>
          </a:prstGeom>
          <a:noFill/>
          <a:effectLst/>
        </p:spPr>
        <p:txBody>
          <a:bodyPr wrap="square" lIns="0" tIns="0" rIns="0" rtlCol="0" anchor="ctr">
            <a:spAutoFit/>
          </a:bodyPr>
          <a:lstStyle/>
          <a:p>
            <a:pPr>
              <a:lnSpc>
                <a:spcPct val="100000"/>
              </a:lnSpc>
              <a:spcBef>
                <a:spcPts val="624"/>
              </a:spcBef>
            </a:pPr>
            <a:r>
              <a:rPr lang="en-US" sz="1200" dirty="0">
                <a:solidFill>
                  <a:srgbClr val="006298"/>
                </a:solidFill>
                <a:latin typeface="Arial" pitchFamily="34" charset="0"/>
                <a:cs typeface="Arial" pitchFamily="34" charset="0"/>
              </a:rPr>
              <a:t>Ann O’M, Bowman | Richard C. Kearney | Carmine P. F. Scavo | State and Local Government, Eleventh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77184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7" name="Footer">
            <a:extLst>
              <a:ext uri="{FF2B5EF4-FFF2-40B4-BE49-F238E27FC236}">
                <a16:creationId xmlns:a16="http://schemas.microsoft.com/office/drawing/2014/main" id="{AA22B80B-F484-41DA-9374-BD2F955786A3}"/>
              </a:ext>
            </a:extLst>
          </p:cNvPr>
          <p:cNvSpPr txBox="1"/>
          <p:nvPr userDrawn="1"/>
        </p:nvSpPr>
        <p:spPr>
          <a:xfrm>
            <a:off x="2436366" y="6422955"/>
            <a:ext cx="9310157" cy="415498"/>
          </a:xfrm>
          <a:prstGeom prst="rect">
            <a:avLst/>
          </a:prstGeom>
          <a:noFill/>
          <a:effectLst/>
        </p:spPr>
        <p:txBody>
          <a:bodyPr wrap="square" lIns="0" tIns="0" rIns="0" rtlCol="0" anchor="ctr">
            <a:spAutoFit/>
          </a:bodyPr>
          <a:lstStyle/>
          <a:p>
            <a:pPr>
              <a:lnSpc>
                <a:spcPct val="100000"/>
              </a:lnSpc>
              <a:spcBef>
                <a:spcPts val="624"/>
              </a:spcBef>
            </a:pPr>
            <a:r>
              <a:rPr lang="en-US" sz="1200" dirty="0">
                <a:solidFill>
                  <a:srgbClr val="006298"/>
                </a:solidFill>
                <a:latin typeface="Arial" pitchFamily="34" charset="0"/>
                <a:cs typeface="Arial" pitchFamily="34" charset="0"/>
              </a:rPr>
              <a:t>Ann O’M, Bowman | Richard C. Kearney | Carmine P. F. Scavo | State and Local Government, Eleventh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74805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25" r:id="rId5"/>
    <p:sldLayoutId id="2147483718" r:id="rId6"/>
    <p:sldLayoutId id="2147483715" r:id="rId7"/>
    <p:sldLayoutId id="2147483716" r:id="rId8"/>
    <p:sldLayoutId id="2147483719" r:id="rId9"/>
    <p:sldLayoutId id="2147483720" r:id="rId10"/>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sample.pptx"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43C38B-5A25-46AD-A26F-E8F075E424B8}"/>
              </a:ext>
            </a:extLst>
          </p:cNvPr>
          <p:cNvSpPr>
            <a:spLocks noGrp="1"/>
          </p:cNvSpPr>
          <p:nvPr>
            <p:ph type="title"/>
          </p:nvPr>
        </p:nvSpPr>
        <p:spPr>
          <a:xfrm>
            <a:off x="6195600" y="1008139"/>
            <a:ext cx="5045478" cy="1640468"/>
          </a:xfrm>
        </p:spPr>
        <p:txBody>
          <a:bodyPr/>
          <a:lstStyle/>
          <a:p>
            <a:pPr algn="ctr"/>
            <a:r>
              <a:rPr lang="en-US" b="0" dirty="0"/>
              <a:t>State and Local Government,</a:t>
            </a:r>
            <a:br>
              <a:rPr lang="en-US" b="0" dirty="0"/>
            </a:br>
            <a:r>
              <a:rPr lang="en-US" b="0" dirty="0"/>
              <a:t>11e</a:t>
            </a:r>
            <a:endParaRPr lang="en-IN" dirty="0"/>
          </a:p>
        </p:txBody>
      </p:sp>
      <p:pic>
        <p:nvPicPr>
          <p:cNvPr id="6" name="Picture Placeholder 7" descr="The front cover of the book titled, ‘State and Local Government,’ Eleventh Edition; by Ann O’M. Bowman, Richard C. Kearney, and Dr. Carmine Scavo. A logo of Cengage Mind tap is there at top center of the cover. The cover shows a photo of the U.S. capitol surrounded by trees.">
            <a:extLst>
              <a:ext uri="{FF2B5EF4-FFF2-40B4-BE49-F238E27FC236}">
                <a16:creationId xmlns:a16="http://schemas.microsoft.com/office/drawing/2014/main" id="{2602D0F9-962E-4EC2-A1C3-7E1A32060008}"/>
              </a:ext>
            </a:extLst>
          </p:cNvPr>
          <p:cNvPicPr>
            <a:picLocks noGrp="1" noChangeAspect="1"/>
          </p:cNvPicPr>
          <p:nvPr>
            <p:ph type="pic" sz="quarter" idx="12"/>
          </p:nvPr>
        </p:nvPicPr>
        <p:blipFill>
          <a:blip r:embed="rId2"/>
          <a:stretch>
            <a:fillRect/>
          </a:stretch>
        </p:blipFill>
        <p:spPr>
          <a:xfrm>
            <a:off x="0" y="0"/>
            <a:ext cx="4861352" cy="6011917"/>
          </a:xfrm>
          <a:prstGeom prst="rect">
            <a:avLst/>
          </a:prstGeom>
        </p:spPr>
      </p:pic>
      <p:sp>
        <p:nvSpPr>
          <p:cNvPr id="2" name="Text Placeholder 1">
            <a:extLst>
              <a:ext uri="{FF2B5EF4-FFF2-40B4-BE49-F238E27FC236}">
                <a16:creationId xmlns:a16="http://schemas.microsoft.com/office/drawing/2014/main" id="{8814D87A-A8A5-4573-AC14-676101ECFEA4}"/>
              </a:ext>
            </a:extLst>
          </p:cNvPr>
          <p:cNvSpPr>
            <a:spLocks noGrp="1"/>
          </p:cNvSpPr>
          <p:nvPr>
            <p:ph type="body" sz="quarter" idx="11"/>
          </p:nvPr>
        </p:nvSpPr>
        <p:spPr>
          <a:xfrm>
            <a:off x="5746643" y="3083848"/>
            <a:ext cx="5943392" cy="1640467"/>
          </a:xfrm>
        </p:spPr>
        <p:txBody>
          <a:bodyPr/>
          <a:lstStyle/>
          <a:p>
            <a:pPr algn="ctr"/>
            <a:r>
              <a:rPr lang="en-US" b="1" dirty="0"/>
              <a:t>Chapter 1: </a:t>
            </a:r>
            <a:r>
              <a:rPr lang="en-US" b="1" u="sng" dirty="0"/>
              <a:t>State and Local Governments: New Directions</a:t>
            </a:r>
            <a:endParaRPr lang="en-IN" b="1" dirty="0"/>
          </a:p>
        </p:txBody>
      </p:sp>
      <p:sp>
        <p:nvSpPr>
          <p:cNvPr id="5" name="Content Placeholder 4">
            <a:extLst>
              <a:ext uri="{FF2B5EF4-FFF2-40B4-BE49-F238E27FC236}">
                <a16:creationId xmlns:a16="http://schemas.microsoft.com/office/drawing/2014/main" id="{DC62D536-38EA-44A1-9A5B-82D342BAF382}"/>
              </a:ext>
            </a:extLst>
          </p:cNvPr>
          <p:cNvSpPr>
            <a:spLocks noGrp="1"/>
          </p:cNvSpPr>
          <p:nvPr>
            <p:ph sz="quarter" idx="13"/>
          </p:nvPr>
        </p:nvSpPr>
        <p:spPr>
          <a:xfrm>
            <a:off x="2425700" y="6423442"/>
            <a:ext cx="9282339" cy="365125"/>
          </a:xfrm>
        </p:spPr>
        <p:txBody>
          <a:bodyPr/>
          <a:lstStyle/>
          <a:p>
            <a:pPr>
              <a:lnSpc>
                <a:spcPct val="100000"/>
              </a:lnSpc>
              <a:spcBef>
                <a:spcPts val="624"/>
              </a:spcBef>
            </a:pPr>
            <a:r>
              <a:rPr lang="en-US" sz="1200" dirty="0">
                <a:solidFill>
                  <a:schemeClr val="bg1"/>
                </a:solidFill>
                <a:latin typeface="Arial" pitchFamily="34" charset="0"/>
                <a:cs typeface="Arial" pitchFamily="34" charset="0"/>
              </a:rPr>
              <a:t>Ann O’M, Bowman | Richard C. Kearney | Carmine P. F. </a:t>
            </a:r>
            <a:r>
              <a:rPr lang="en-US" sz="1200" dirty="0" err="1">
                <a:solidFill>
                  <a:schemeClr val="bg1"/>
                </a:solidFill>
                <a:latin typeface="Arial" pitchFamily="34" charset="0"/>
                <a:cs typeface="Arial" pitchFamily="34" charset="0"/>
              </a:rPr>
              <a:t>Scavo</a:t>
            </a:r>
            <a:r>
              <a:rPr lang="en-US" sz="1200" dirty="0">
                <a:solidFill>
                  <a:schemeClr val="bg1"/>
                </a:solidFill>
                <a:latin typeface="Arial" pitchFamily="34" charset="0"/>
                <a:cs typeface="Arial" pitchFamily="34" charset="0"/>
              </a:rPr>
              <a:t> | State and Local Government, Eleventh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12634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The Capacity of States and Localities (3 of 4)</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dirty="0"/>
              <a:t>Increased Capacity and Improved Performance</a:t>
            </a:r>
          </a:p>
          <a:p>
            <a:pPr lvl="1"/>
            <a:r>
              <a:rPr lang="en-US" dirty="0"/>
              <a:t>Improved revenue systems</a:t>
            </a:r>
          </a:p>
          <a:p>
            <a:pPr lvl="1"/>
            <a:r>
              <a:rPr lang="en-US" dirty="0"/>
              <a:t>Expanded scope of state operations</a:t>
            </a:r>
          </a:p>
          <a:p>
            <a:pPr lvl="1"/>
            <a:r>
              <a:rPr lang="en-US" dirty="0"/>
              <a:t>Faster diffusion of innovations</a:t>
            </a:r>
          </a:p>
          <a:p>
            <a:pPr lvl="1"/>
            <a:r>
              <a:rPr lang="en-US" dirty="0"/>
              <a:t>Interjurisdictional cooperation</a:t>
            </a:r>
          </a:p>
          <a:p>
            <a:pPr lvl="2">
              <a:lnSpc>
                <a:spcPct val="100000"/>
              </a:lnSpc>
              <a:spcBef>
                <a:spcPts val="624"/>
              </a:spcBef>
            </a:pPr>
            <a:r>
              <a:rPr lang="en-US" dirty="0"/>
              <a:t>Informal consultations and agreements, interstate committees, consumer protection, etc.</a:t>
            </a:r>
          </a:p>
          <a:p>
            <a:pPr lvl="1"/>
            <a:r>
              <a:rPr lang="en-US" dirty="0"/>
              <a:t>Increased national-state conflict</a:t>
            </a:r>
          </a:p>
          <a:p>
            <a:pPr lvl="2">
              <a:lnSpc>
                <a:spcPct val="100000"/>
              </a:lnSpc>
              <a:spcBef>
                <a:spcPts val="624"/>
              </a:spcBef>
            </a:pPr>
            <a:r>
              <a:rPr lang="en-US" dirty="0"/>
              <a:t>Unfunded mandates</a:t>
            </a:r>
          </a:p>
        </p:txBody>
      </p:sp>
    </p:spTree>
    <p:extLst>
      <p:ext uri="{BB962C8B-B14F-4D97-AF65-F5344CB8AC3E}">
        <p14:creationId xmlns:p14="http://schemas.microsoft.com/office/powerpoint/2010/main" val="812460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The Capacity of States and Localities (4 of 4)</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dirty="0"/>
              <a:t>Challenges Facing State and Local Governments</a:t>
            </a:r>
          </a:p>
          <a:p>
            <a:pPr lvl="1"/>
            <a:r>
              <a:rPr lang="en-US" dirty="0"/>
              <a:t>Fiscal stress</a:t>
            </a:r>
          </a:p>
          <a:p>
            <a:pPr lvl="2"/>
            <a:r>
              <a:rPr lang="en-US" dirty="0"/>
              <a:t>Downsizing, tax increases</a:t>
            </a:r>
          </a:p>
          <a:p>
            <a:pPr lvl="1"/>
            <a:r>
              <a:rPr lang="en-US" dirty="0"/>
              <a:t>Increased interjurisdictional conflict</a:t>
            </a:r>
          </a:p>
          <a:p>
            <a:pPr lvl="2"/>
            <a:r>
              <a:rPr lang="en-US" dirty="0"/>
              <a:t>Natural resources and economic development</a:t>
            </a:r>
          </a:p>
          <a:p>
            <a:pPr lvl="1"/>
            <a:r>
              <a:rPr lang="en-US" dirty="0"/>
              <a:t>Political corruption</a:t>
            </a:r>
          </a:p>
          <a:p>
            <a:pPr lvl="2"/>
            <a:r>
              <a:rPr lang="en-US" dirty="0"/>
              <a:t>More transparency</a:t>
            </a:r>
          </a:p>
        </p:txBody>
      </p:sp>
    </p:spTree>
    <p:extLst>
      <p:ext uri="{BB962C8B-B14F-4D97-AF65-F5344CB8AC3E}">
        <p14:creationId xmlns:p14="http://schemas.microsoft.com/office/powerpoint/2010/main" val="823518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a:xfrm>
            <a:off x="838200" y="159961"/>
            <a:ext cx="10515600" cy="1082433"/>
          </a:xfrm>
        </p:spPr>
        <p:txBody>
          <a:bodyPr/>
          <a:lstStyle/>
          <a:p>
            <a:r>
              <a:rPr lang="en-US" dirty="0"/>
              <a:t>The People: Designers and Consumers of Government (1 of 3)</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dirty="0"/>
              <a:t>Ethnic-Racial Composition</a:t>
            </a:r>
          </a:p>
          <a:p>
            <a:pPr lvl="1"/>
            <a:r>
              <a:rPr lang="en-US" dirty="0"/>
              <a:t>2010 census data reports</a:t>
            </a:r>
          </a:p>
          <a:p>
            <a:pPr lvl="2"/>
            <a:r>
              <a:rPr lang="en-US" dirty="0"/>
              <a:t>72 percent Whites</a:t>
            </a:r>
          </a:p>
          <a:p>
            <a:pPr lvl="2"/>
            <a:r>
              <a:rPr lang="en-US" dirty="0"/>
              <a:t>13 percent African Americans</a:t>
            </a:r>
          </a:p>
          <a:p>
            <a:pPr lvl="2"/>
            <a:r>
              <a:rPr lang="en-US" dirty="0"/>
              <a:t>16 percent Latinos</a:t>
            </a:r>
          </a:p>
          <a:p>
            <a:pPr lvl="2"/>
            <a:r>
              <a:rPr lang="en-US" dirty="0"/>
              <a:t>5 percent Asians</a:t>
            </a:r>
          </a:p>
          <a:p>
            <a:pPr lvl="2"/>
            <a:r>
              <a:rPr lang="en-US" dirty="0"/>
              <a:t>1 percent American Indians and Alaska Natives</a:t>
            </a:r>
          </a:p>
          <a:p>
            <a:pPr lvl="1"/>
            <a:r>
              <a:rPr lang="en-US" dirty="0"/>
              <a:t>Illegal immigration</a:t>
            </a:r>
          </a:p>
          <a:p>
            <a:pPr lvl="2"/>
            <a:r>
              <a:rPr lang="en-US" dirty="0"/>
              <a:t>DREAM Act</a:t>
            </a:r>
          </a:p>
          <a:p>
            <a:pPr lvl="2"/>
            <a:r>
              <a:rPr lang="en-US" dirty="0"/>
              <a:t>2010 Arizona immigration law</a:t>
            </a:r>
          </a:p>
        </p:txBody>
      </p:sp>
    </p:spTree>
    <p:extLst>
      <p:ext uri="{BB962C8B-B14F-4D97-AF65-F5344CB8AC3E}">
        <p14:creationId xmlns:p14="http://schemas.microsoft.com/office/powerpoint/2010/main" val="3299954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a:xfrm>
            <a:off x="838200" y="173487"/>
            <a:ext cx="10515600" cy="1055491"/>
          </a:xfrm>
        </p:spPr>
        <p:txBody>
          <a:bodyPr/>
          <a:lstStyle/>
          <a:p>
            <a:r>
              <a:rPr lang="en-US" dirty="0"/>
              <a:t>The People: Designers and Consumers of Government (2 of 3)</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dirty="0"/>
              <a:t>Population Growth and Migration</a:t>
            </a:r>
          </a:p>
          <a:p>
            <a:pPr lvl="1"/>
            <a:r>
              <a:rPr lang="en-US" dirty="0"/>
              <a:t>From 2010 to 2019, the United States grew by almost 6 percent</a:t>
            </a:r>
          </a:p>
          <a:p>
            <a:pPr lvl="1"/>
            <a:r>
              <a:rPr lang="en-US" dirty="0"/>
              <a:t>High rate of growth in the Sunbelt</a:t>
            </a:r>
          </a:p>
          <a:p>
            <a:pPr lvl="1"/>
            <a:r>
              <a:rPr lang="en-US" dirty="0"/>
              <a:t>Population changes carry political and economic consequences</a:t>
            </a:r>
          </a:p>
          <a:p>
            <a:r>
              <a:rPr lang="en-US" dirty="0"/>
              <a:t>Political Culture</a:t>
            </a:r>
          </a:p>
          <a:p>
            <a:pPr lvl="1"/>
            <a:r>
              <a:rPr lang="en-US" dirty="0"/>
              <a:t>“It’s </a:t>
            </a:r>
            <a:r>
              <a:rPr lang="en-US" i="1" dirty="0"/>
              <a:t>our</a:t>
            </a:r>
            <a:r>
              <a:rPr lang="en-US" dirty="0"/>
              <a:t> thing”</a:t>
            </a:r>
          </a:p>
          <a:p>
            <a:pPr lvl="1"/>
            <a:r>
              <a:rPr lang="en-US" dirty="0"/>
              <a:t>Elazar’s classification of political cultures</a:t>
            </a:r>
          </a:p>
          <a:p>
            <a:pPr lvl="2"/>
            <a:r>
              <a:rPr lang="en-US" dirty="0"/>
              <a:t>Individualistic: open marketplace, self-motivated</a:t>
            </a:r>
          </a:p>
          <a:p>
            <a:pPr lvl="2"/>
            <a:r>
              <a:rPr lang="en-US" dirty="0"/>
              <a:t>Moralistic: moral obligation to create good and just society</a:t>
            </a:r>
          </a:p>
          <a:p>
            <a:pPr lvl="2"/>
            <a:r>
              <a:rPr lang="en-US" dirty="0"/>
              <a:t>Traditionalistic: elite-driven activity to maintain status quo</a:t>
            </a:r>
          </a:p>
          <a:p>
            <a:pPr lvl="1"/>
            <a:r>
              <a:rPr lang="en-US" dirty="0"/>
              <a:t>Socioeconomic characteristics and political structure factors</a:t>
            </a:r>
          </a:p>
        </p:txBody>
      </p:sp>
    </p:spTree>
    <p:extLst>
      <p:ext uri="{BB962C8B-B14F-4D97-AF65-F5344CB8AC3E}">
        <p14:creationId xmlns:p14="http://schemas.microsoft.com/office/powerpoint/2010/main" val="1921819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The People: Designers and Consumers of Government (3 of 3)</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dirty="0"/>
              <a:t>Culture Wars</a:t>
            </a:r>
          </a:p>
          <a:p>
            <a:pPr lvl="1"/>
            <a:r>
              <a:rPr lang="en-US" dirty="0"/>
              <a:t>Culture affects policy in conflict over moral issues such as: </a:t>
            </a:r>
          </a:p>
          <a:p>
            <a:pPr lvl="2">
              <a:lnSpc>
                <a:spcPct val="100000"/>
              </a:lnSpc>
            </a:pPr>
            <a:r>
              <a:rPr lang="en-US" dirty="0"/>
              <a:t>Same-sex marriages</a:t>
            </a:r>
          </a:p>
          <a:p>
            <a:pPr lvl="2">
              <a:lnSpc>
                <a:spcPct val="100000"/>
              </a:lnSpc>
            </a:pPr>
            <a:r>
              <a:rPr lang="en-US" dirty="0"/>
              <a:t>Abortion</a:t>
            </a:r>
          </a:p>
          <a:p>
            <a:pPr lvl="2">
              <a:lnSpc>
                <a:spcPct val="100000"/>
              </a:lnSpc>
            </a:pPr>
            <a:r>
              <a:rPr lang="en-US" dirty="0"/>
              <a:t>Religion</a:t>
            </a:r>
          </a:p>
          <a:p>
            <a:pPr lvl="2">
              <a:lnSpc>
                <a:spcPct val="100000"/>
              </a:lnSpc>
            </a:pPr>
            <a:r>
              <a:rPr lang="en-US" dirty="0"/>
              <a:t>Politics</a:t>
            </a:r>
          </a:p>
          <a:p>
            <a:pPr lvl="2">
              <a:lnSpc>
                <a:spcPct val="100000"/>
              </a:lnSpc>
            </a:pPr>
            <a:r>
              <a:rPr lang="en-US" dirty="0"/>
              <a:t>Reactions to COVID-19</a:t>
            </a:r>
          </a:p>
        </p:txBody>
      </p:sp>
    </p:spTree>
    <p:extLst>
      <p:ext uri="{BB962C8B-B14F-4D97-AF65-F5344CB8AC3E}">
        <p14:creationId xmlns:p14="http://schemas.microsoft.com/office/powerpoint/2010/main" val="3912896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Linking Capacity to Results</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dirty="0"/>
              <a:t>States are diverse in their capacities, public services, and taxes</a:t>
            </a:r>
          </a:p>
          <a:p>
            <a:r>
              <a:rPr lang="en-US" dirty="0"/>
              <a:t>Competition is inherent to federal system</a:t>
            </a:r>
          </a:p>
          <a:p>
            <a:r>
              <a:rPr lang="en-US" dirty="0"/>
              <a:t>States are resilient: captures ability of state governments to recover from adversity</a:t>
            </a:r>
          </a:p>
        </p:txBody>
      </p:sp>
    </p:spTree>
    <p:extLst>
      <p:ext uri="{BB962C8B-B14F-4D97-AF65-F5344CB8AC3E}">
        <p14:creationId xmlns:p14="http://schemas.microsoft.com/office/powerpoint/2010/main" val="3816511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Internet Resources</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dirty="0"/>
              <a:t>Websites to explore:</a:t>
            </a:r>
          </a:p>
          <a:p>
            <a:pPr lvl="1"/>
            <a:r>
              <a:rPr lang="en-US" dirty="0">
                <a:hlinkClick r:id="rId2" action="ppaction://hlinkpres?slideindex=1&amp;slidetitle="/>
              </a:rPr>
              <a:t>www.state.pa.us</a:t>
            </a:r>
            <a:r>
              <a:rPr lang="en-US" dirty="0"/>
              <a:t> (substitute 2-alphabet state abbreviation between “state” and “us”)</a:t>
            </a:r>
          </a:p>
          <a:p>
            <a:pPr lvl="1"/>
            <a:r>
              <a:rPr lang="en-US" dirty="0">
                <a:hlinkClick r:id="rId2" action="ppaction://hlinkpres?slideindex=1&amp;slidetitle="/>
              </a:rPr>
              <a:t>www.pewstates.org/projects/stateline</a:t>
            </a:r>
            <a:endParaRPr lang="en-US" dirty="0"/>
          </a:p>
          <a:p>
            <a:pPr lvl="1"/>
            <a:r>
              <a:rPr lang="en-US" dirty="0">
                <a:hlinkClick r:id="rId2" action="ppaction://hlinkpres?slideindex=1&amp;slidetitle="/>
              </a:rPr>
              <a:t>www.csg.org</a:t>
            </a:r>
            <a:endParaRPr lang="en-US" dirty="0"/>
          </a:p>
          <a:p>
            <a:pPr lvl="1"/>
            <a:r>
              <a:rPr lang="en-US" dirty="0">
                <a:hlinkClick r:id="rId2" action="ppaction://hlinkpres?slideindex=1&amp;slidetitle="/>
              </a:rPr>
              <a:t>www.census.gov</a:t>
            </a:r>
            <a:endParaRPr lang="en-US" dirty="0"/>
          </a:p>
        </p:txBody>
      </p:sp>
    </p:spTree>
    <p:extLst>
      <p:ext uri="{BB962C8B-B14F-4D97-AF65-F5344CB8AC3E}">
        <p14:creationId xmlns:p14="http://schemas.microsoft.com/office/powerpoint/2010/main" val="3278000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815F23-2299-4BDF-94A8-00E963CF1BA8}"/>
              </a:ext>
            </a:extLst>
          </p:cNvPr>
          <p:cNvSpPr>
            <a:spLocks noGrp="1"/>
          </p:cNvSpPr>
          <p:nvPr>
            <p:ph type="title"/>
          </p:nvPr>
        </p:nvSpPr>
        <p:spPr>
          <a:xfrm>
            <a:off x="838200" y="365125"/>
            <a:ext cx="10515600" cy="900112"/>
          </a:xfrm>
        </p:spPr>
        <p:txBody>
          <a:bodyPr/>
          <a:lstStyle/>
          <a:p>
            <a:r>
              <a:rPr lang="en-US" dirty="0"/>
              <a:t>North Dakota Governor Doug Burgum delivers his 2019 State of the State address</a:t>
            </a:r>
            <a:endParaRPr lang="en-IN" dirty="0"/>
          </a:p>
        </p:txBody>
      </p:sp>
      <p:pic>
        <p:nvPicPr>
          <p:cNvPr id="3" name="Picture Placeholder 2" descr="A photo shows Governor Doug Burgum speaking at the 2019 State of the State address.">
            <a:extLst>
              <a:ext uri="{FF2B5EF4-FFF2-40B4-BE49-F238E27FC236}">
                <a16:creationId xmlns:a16="http://schemas.microsoft.com/office/drawing/2014/main" id="{EBBACB1F-F51B-4CCB-9AB0-0E27C40B2A8F}"/>
              </a:ext>
            </a:extLst>
          </p:cNvPr>
          <p:cNvPicPr>
            <a:picLocks noGrp="1" noChangeAspect="1"/>
          </p:cNvPicPr>
          <p:nvPr>
            <p:ph type="pic" sz="quarter" idx="10"/>
          </p:nvPr>
        </p:nvPicPr>
        <p:blipFill>
          <a:blip r:embed="rId3"/>
          <a:stretch>
            <a:fillRect/>
          </a:stretch>
        </p:blipFill>
        <p:spPr>
          <a:xfrm>
            <a:off x="3716631" y="1560407"/>
            <a:ext cx="4758739" cy="4409846"/>
          </a:xfrm>
        </p:spPr>
      </p:pic>
    </p:spTree>
    <p:extLst>
      <p:ext uri="{BB962C8B-B14F-4D97-AF65-F5344CB8AC3E}">
        <p14:creationId xmlns:p14="http://schemas.microsoft.com/office/powerpoint/2010/main" val="3777137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Learning Objectives</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b="1" dirty="0"/>
              <a:t>1.1</a:t>
            </a:r>
            <a:r>
              <a:rPr lang="en-US" dirty="0"/>
              <a:t> To recognize the importance of state and local governments in contemporary America.</a:t>
            </a:r>
          </a:p>
          <a:p>
            <a:r>
              <a:rPr lang="en-US" b="1" dirty="0"/>
              <a:t>1.2</a:t>
            </a:r>
            <a:r>
              <a:rPr lang="en-US" dirty="0"/>
              <a:t> To identify ways in which states and localities have increased their capacity.</a:t>
            </a:r>
          </a:p>
          <a:p>
            <a:r>
              <a:rPr lang="en-US" b="1" dirty="0"/>
              <a:t>1.3</a:t>
            </a:r>
            <a:r>
              <a:rPr lang="en-US" dirty="0"/>
              <a:t> To recognize the challenges that states and localities confront on a daily basis.</a:t>
            </a:r>
          </a:p>
          <a:p>
            <a:r>
              <a:rPr lang="en-US" b="1" dirty="0"/>
              <a:t>1.4</a:t>
            </a:r>
            <a:r>
              <a:rPr lang="en-US" dirty="0"/>
              <a:t> To recognize how changing public attitudes influence government behavior.</a:t>
            </a:r>
          </a:p>
          <a:p>
            <a:r>
              <a:rPr lang="en-US" b="1" dirty="0"/>
              <a:t>1.5</a:t>
            </a:r>
            <a:r>
              <a:rPr lang="en-US" dirty="0"/>
              <a:t> To understand the changing demographic landscape in the United States.</a:t>
            </a:r>
          </a:p>
        </p:txBody>
      </p:sp>
    </p:spTree>
    <p:extLst>
      <p:ext uri="{BB962C8B-B14F-4D97-AF65-F5344CB8AC3E}">
        <p14:creationId xmlns:p14="http://schemas.microsoft.com/office/powerpoint/2010/main" val="2161722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Studying State and Local Governments in the Twenty-First Century (1 of 2)</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dirty="0"/>
              <a:t>From Sewers to Science: The Functions of State and Local Governments</a:t>
            </a:r>
          </a:p>
          <a:p>
            <a:pPr lvl="1"/>
            <a:r>
              <a:rPr lang="en-US" dirty="0"/>
              <a:t>Must perform efficiently, effectively, and equitably, and with evidence-based practices</a:t>
            </a:r>
          </a:p>
          <a:p>
            <a:pPr lvl="1"/>
            <a:r>
              <a:rPr lang="en-US" dirty="0"/>
              <a:t>Council of State Governments (CSG)</a:t>
            </a:r>
          </a:p>
        </p:txBody>
      </p:sp>
    </p:spTree>
    <p:extLst>
      <p:ext uri="{BB962C8B-B14F-4D97-AF65-F5344CB8AC3E}">
        <p14:creationId xmlns:p14="http://schemas.microsoft.com/office/powerpoint/2010/main" val="2447346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Studying State and Local Governments in the Twenty-First Century (2 of 2)</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dirty="0"/>
              <a:t>States and localities have the capacity to play central roles in the U.S. federal system.</a:t>
            </a:r>
          </a:p>
          <a:p>
            <a:pPr lvl="1"/>
            <a:r>
              <a:rPr lang="en-US" dirty="0"/>
              <a:t>Bureaucracy</a:t>
            </a:r>
          </a:p>
          <a:p>
            <a:pPr lvl="1"/>
            <a:r>
              <a:rPr lang="en-US" dirty="0"/>
              <a:t>Responsible and democratic governance</a:t>
            </a:r>
          </a:p>
          <a:p>
            <a:pPr lvl="1"/>
            <a:r>
              <a:rPr lang="en-US" dirty="0"/>
              <a:t>Federalism and intergovernmental relations</a:t>
            </a:r>
          </a:p>
        </p:txBody>
      </p:sp>
    </p:spTree>
    <p:extLst>
      <p:ext uri="{BB962C8B-B14F-4D97-AF65-F5344CB8AC3E}">
        <p14:creationId xmlns:p14="http://schemas.microsoft.com/office/powerpoint/2010/main" val="3171237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573635-8A54-43DE-A40C-D0E141F21EE6}"/>
              </a:ext>
            </a:extLst>
          </p:cNvPr>
          <p:cNvSpPr>
            <a:spLocks noGrp="1"/>
          </p:cNvSpPr>
          <p:nvPr>
            <p:ph type="title"/>
          </p:nvPr>
        </p:nvSpPr>
        <p:spPr/>
        <p:txBody>
          <a:bodyPr/>
          <a:lstStyle/>
          <a:p>
            <a:r>
              <a:rPr lang="en-US" dirty="0"/>
              <a:t>Table 1.1 A Sample of New State Laws Taking Effect in 2020 (1 of 2)</a:t>
            </a:r>
            <a:endParaRPr lang="en-IN" dirty="0"/>
          </a:p>
        </p:txBody>
      </p:sp>
      <p:graphicFrame>
        <p:nvGraphicFramePr>
          <p:cNvPr id="10" name="Content Placeholder 2">
            <a:extLst>
              <a:ext uri="{FF2B5EF4-FFF2-40B4-BE49-F238E27FC236}">
                <a16:creationId xmlns:a16="http://schemas.microsoft.com/office/drawing/2014/main" id="{152CE43D-C7A8-4D41-A61F-DF1352F57DC9}"/>
              </a:ext>
            </a:extLst>
          </p:cNvPr>
          <p:cNvGraphicFramePr>
            <a:graphicFrameLocks noGrp="1"/>
          </p:cNvGraphicFramePr>
          <p:nvPr>
            <p:ph type="tbl" sz="quarter" idx="12"/>
            <p:extLst>
              <p:ext uri="{D42A27DB-BD31-4B8C-83A1-F6EECF244321}">
                <p14:modId xmlns:p14="http://schemas.microsoft.com/office/powerpoint/2010/main" val="858164934"/>
              </p:ext>
            </p:extLst>
          </p:nvPr>
        </p:nvGraphicFramePr>
        <p:xfrm>
          <a:off x="1981200" y="1415387"/>
          <a:ext cx="8628380" cy="4485640"/>
        </p:xfrm>
        <a:graphic>
          <a:graphicData uri="http://schemas.openxmlformats.org/drawingml/2006/table">
            <a:tbl>
              <a:tblPr firstRow="1" bandRow="1">
                <a:tableStyleId>{5940675A-B579-460E-94D1-54222C63F5DA}</a:tableStyleId>
              </a:tblPr>
              <a:tblGrid>
                <a:gridCol w="1770380">
                  <a:extLst>
                    <a:ext uri="{9D8B030D-6E8A-4147-A177-3AD203B41FA5}">
                      <a16:colId xmlns:a16="http://schemas.microsoft.com/office/drawing/2014/main" val="20000"/>
                    </a:ext>
                  </a:extLst>
                </a:gridCol>
                <a:gridCol w="6858000">
                  <a:extLst>
                    <a:ext uri="{9D8B030D-6E8A-4147-A177-3AD203B41FA5}">
                      <a16:colId xmlns:a16="http://schemas.microsoft.com/office/drawing/2014/main" val="20001"/>
                    </a:ext>
                  </a:extLst>
                </a:gridCol>
              </a:tblGrid>
              <a:tr h="370840">
                <a:tc>
                  <a:txBody>
                    <a:bodyPr/>
                    <a:lstStyle/>
                    <a:p>
                      <a:r>
                        <a:rPr lang="en-US" sz="1800" b="1" dirty="0">
                          <a:solidFill>
                            <a:srgbClr val="000000"/>
                          </a:solidFill>
                          <a:latin typeface="Arial" panose="020B0604020202020204" pitchFamily="34" charset="0"/>
                          <a:cs typeface="Arial" panose="020B0604020202020204" pitchFamily="34" charset="0"/>
                        </a:rPr>
                        <a:t>State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dirty="0">
                          <a:solidFill>
                            <a:srgbClr val="000000"/>
                          </a:solidFill>
                          <a:latin typeface="Arial" panose="020B0604020202020204" pitchFamily="34" charset="0"/>
                          <a:cs typeface="Arial" panose="020B0604020202020204" pitchFamily="34" charset="0"/>
                        </a:rPr>
                        <a:t>Description of the Law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US" sz="1800" dirty="0">
                          <a:solidFill>
                            <a:srgbClr val="000000"/>
                          </a:solidFill>
                          <a:latin typeface="Arial" panose="020B0604020202020204" pitchFamily="34" charset="0"/>
                          <a:cs typeface="Arial" panose="020B0604020202020204" pitchFamily="34" charset="0"/>
                        </a:rPr>
                        <a:t>Arizona</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aseline="0" dirty="0">
                          <a:solidFill>
                            <a:srgbClr val="000000"/>
                          </a:solidFill>
                          <a:latin typeface="Arial" panose="020B0604020202020204" pitchFamily="34" charset="0"/>
                          <a:cs typeface="Arial" panose="020B0604020202020204" pitchFamily="34" charset="0"/>
                        </a:rPr>
                        <a:t>Mandates training for sixth- through twelfth-grade teachers on spotting the signs of student suicidal behavior.</a:t>
                      </a:r>
                      <a:endParaRPr lang="en-US" sz="18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40080">
                <a:tc>
                  <a:txBody>
                    <a:bodyPr/>
                    <a:lstStyle/>
                    <a:p>
                      <a:r>
                        <a:rPr lang="en-US" sz="1800" dirty="0">
                          <a:solidFill>
                            <a:srgbClr val="000000"/>
                          </a:solidFill>
                          <a:latin typeface="Arial" panose="020B0604020202020204" pitchFamily="34" charset="0"/>
                          <a:cs typeface="Arial" panose="020B0604020202020204" pitchFamily="34" charset="0"/>
                        </a:rPr>
                        <a:t>California</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aseline="0" dirty="0">
                          <a:solidFill>
                            <a:srgbClr val="000000"/>
                          </a:solidFill>
                          <a:latin typeface="Arial" panose="020B0604020202020204" pitchFamily="34" charset="0"/>
                          <a:cs typeface="Arial" panose="020B0604020202020204" pitchFamily="34" charset="0"/>
                        </a:rPr>
                        <a:t>Makes it illegal to discriminate in the workplace and schools based on the individual’s natural hairstyle or texture. Protected hairstyles include Afros, braids, twists, cornrows, and dreadlocks.</a:t>
                      </a:r>
                      <a:endParaRPr lang="en-US" sz="18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40080">
                <a:tc>
                  <a:txBody>
                    <a:bodyPr/>
                    <a:lstStyle/>
                    <a:p>
                      <a:r>
                        <a:rPr lang="en-US" sz="1800" dirty="0">
                          <a:solidFill>
                            <a:srgbClr val="000000"/>
                          </a:solidFill>
                          <a:latin typeface="Arial" panose="020B0604020202020204" pitchFamily="34" charset="0"/>
                          <a:cs typeface="Arial" panose="020B0604020202020204" pitchFamily="34" charset="0"/>
                        </a:rPr>
                        <a:t>Illinois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rgbClr val="000000"/>
                          </a:solidFill>
                          <a:latin typeface="Arial" panose="020B0604020202020204" pitchFamily="34" charset="0"/>
                          <a:cs typeface="Arial" panose="020B0604020202020204" pitchFamily="34" charset="0"/>
                        </a:rPr>
                        <a:t>Legalizes sale and use of recreational marijuana for people 21 and older, making Illinois the eleventh state to do so.</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40080">
                <a:tc>
                  <a:txBody>
                    <a:bodyPr/>
                    <a:lstStyle/>
                    <a:p>
                      <a:r>
                        <a:rPr lang="en-US" sz="1800" dirty="0">
                          <a:solidFill>
                            <a:srgbClr val="000000"/>
                          </a:solidFill>
                          <a:latin typeface="Arial" panose="020B0604020202020204" pitchFamily="34" charset="0"/>
                          <a:cs typeface="Arial" panose="020B0604020202020204" pitchFamily="34" charset="0"/>
                        </a:rPr>
                        <a:t>Massachusetts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rgbClr val="000000"/>
                          </a:solidFill>
                          <a:latin typeface="Arial" panose="020B0604020202020204" pitchFamily="34" charset="0"/>
                          <a:cs typeface="Arial" panose="020B0604020202020204" pitchFamily="34" charset="0"/>
                        </a:rPr>
                        <a:t>Automatically registers to vote an eligible resident when they get a driver’s license or health insurance in the state.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40080">
                <a:tc>
                  <a:txBody>
                    <a:bodyPr/>
                    <a:lstStyle/>
                    <a:p>
                      <a:r>
                        <a:rPr lang="en-US" sz="1800" dirty="0">
                          <a:solidFill>
                            <a:srgbClr val="000000"/>
                          </a:solidFill>
                          <a:latin typeface="Arial" panose="020B0604020202020204" pitchFamily="34" charset="0"/>
                          <a:cs typeface="Arial" panose="020B0604020202020204" pitchFamily="34" charset="0"/>
                        </a:rPr>
                        <a:t>New York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aseline="0" dirty="0">
                          <a:solidFill>
                            <a:srgbClr val="000000"/>
                          </a:solidFill>
                          <a:latin typeface="Arial" panose="020B0604020202020204" pitchFamily="34" charset="0"/>
                          <a:cs typeface="Arial" panose="020B0604020202020204" pitchFamily="34" charset="0"/>
                        </a:rPr>
                        <a:t>Allows state residents who were adopted to have unrestricted access to their birth certificates once they turn 18.</a:t>
                      </a:r>
                      <a:endParaRPr lang="en-US" sz="18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r>
                        <a:rPr lang="en-US" sz="1800" dirty="0">
                          <a:solidFill>
                            <a:srgbClr val="000000"/>
                          </a:solidFill>
                          <a:latin typeface="Arial" panose="020B0604020202020204" pitchFamily="34" charset="0"/>
                          <a:cs typeface="Arial" panose="020B0604020202020204" pitchFamily="34" charset="0"/>
                        </a:rPr>
                        <a:t>North Carolina</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aseline="0" dirty="0">
                          <a:solidFill>
                            <a:srgbClr val="000000"/>
                          </a:solidFill>
                          <a:latin typeface="Arial" panose="020B0604020202020204" pitchFamily="34" charset="0"/>
                          <a:cs typeface="Arial" panose="020B0604020202020204" pitchFamily="34" charset="0"/>
                        </a:rPr>
                        <a:t>Creates a new felony—Death by Distribution—that targets drug dealers who contribute to a user’s overdose death.</a:t>
                      </a:r>
                      <a:endParaRPr lang="en-US" sz="18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42292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573635-8A54-43DE-A40C-D0E141F21EE6}"/>
              </a:ext>
            </a:extLst>
          </p:cNvPr>
          <p:cNvSpPr>
            <a:spLocks noGrp="1"/>
          </p:cNvSpPr>
          <p:nvPr>
            <p:ph type="title"/>
          </p:nvPr>
        </p:nvSpPr>
        <p:spPr/>
        <p:txBody>
          <a:bodyPr/>
          <a:lstStyle/>
          <a:p>
            <a:r>
              <a:rPr lang="en-US" dirty="0"/>
              <a:t>Table 1.1 (2 of 2)</a:t>
            </a:r>
            <a:endParaRPr lang="en-IN" dirty="0"/>
          </a:p>
        </p:txBody>
      </p:sp>
      <p:graphicFrame>
        <p:nvGraphicFramePr>
          <p:cNvPr id="6" name="Content Placeholder 4">
            <a:extLst>
              <a:ext uri="{FF2B5EF4-FFF2-40B4-BE49-F238E27FC236}">
                <a16:creationId xmlns:a16="http://schemas.microsoft.com/office/drawing/2014/main" id="{75A57B23-1609-47B5-BE9B-2FFBBA125ED5}"/>
              </a:ext>
            </a:extLst>
          </p:cNvPr>
          <p:cNvGraphicFramePr>
            <a:graphicFrameLocks noGrp="1"/>
          </p:cNvGraphicFramePr>
          <p:nvPr>
            <p:ph type="tbl" sz="quarter" idx="12"/>
            <p:extLst>
              <p:ext uri="{D42A27DB-BD31-4B8C-83A1-F6EECF244321}">
                <p14:modId xmlns:p14="http://schemas.microsoft.com/office/powerpoint/2010/main" val="1394444398"/>
              </p:ext>
            </p:extLst>
          </p:nvPr>
        </p:nvGraphicFramePr>
        <p:xfrm>
          <a:off x="1981200" y="1415387"/>
          <a:ext cx="8315071" cy="3754120"/>
        </p:xfrm>
        <a:graphic>
          <a:graphicData uri="http://schemas.openxmlformats.org/drawingml/2006/table">
            <a:tbl>
              <a:tblPr firstRow="1" bandRow="1">
                <a:tableStyleId>{5940675A-B579-460E-94D1-54222C63F5DA}</a:tableStyleId>
              </a:tblPr>
              <a:tblGrid>
                <a:gridCol w="1778000">
                  <a:extLst>
                    <a:ext uri="{9D8B030D-6E8A-4147-A177-3AD203B41FA5}">
                      <a16:colId xmlns:a16="http://schemas.microsoft.com/office/drawing/2014/main" val="20000"/>
                    </a:ext>
                  </a:extLst>
                </a:gridCol>
                <a:gridCol w="6537071">
                  <a:extLst>
                    <a:ext uri="{9D8B030D-6E8A-4147-A177-3AD203B41FA5}">
                      <a16:colId xmlns:a16="http://schemas.microsoft.com/office/drawing/2014/main" val="20001"/>
                    </a:ext>
                  </a:extLst>
                </a:gridCol>
              </a:tblGrid>
              <a:tr h="370840">
                <a:tc>
                  <a:txBody>
                    <a:bodyPr/>
                    <a:lstStyle/>
                    <a:p>
                      <a:r>
                        <a:rPr lang="en-US" sz="1800" b="1" dirty="0">
                          <a:solidFill>
                            <a:srgbClr val="000000"/>
                          </a:solidFill>
                          <a:latin typeface="Arial" panose="020B0604020202020204" pitchFamily="34" charset="0"/>
                          <a:cs typeface="Arial" panose="020B0604020202020204" pitchFamily="34" charset="0"/>
                        </a:rPr>
                        <a:t>State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dirty="0">
                          <a:solidFill>
                            <a:srgbClr val="000000"/>
                          </a:solidFill>
                          <a:latin typeface="Arial" panose="020B0604020202020204" pitchFamily="34" charset="0"/>
                          <a:cs typeface="Arial" panose="020B0604020202020204" pitchFamily="34" charset="0"/>
                        </a:rPr>
                        <a:t>Description of the Law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1800" dirty="0">
                          <a:solidFill>
                            <a:srgbClr val="000000"/>
                          </a:solidFill>
                          <a:latin typeface="Arial" panose="020B0604020202020204" pitchFamily="34" charset="0"/>
                          <a:cs typeface="Arial" panose="020B0604020202020204" pitchFamily="34" charset="0"/>
                        </a:rPr>
                        <a:t>Ohio</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aseline="0" dirty="0">
                          <a:solidFill>
                            <a:srgbClr val="000000"/>
                          </a:solidFill>
                          <a:latin typeface="Arial" panose="020B0604020202020204" pitchFamily="34" charset="0"/>
                          <a:cs typeface="Arial" panose="020B0604020202020204" pitchFamily="34" charset="0"/>
                        </a:rPr>
                        <a:t>Requires the teaching of cursive writing in first grade through fifth.</a:t>
                      </a:r>
                      <a:endParaRPr lang="en-US" sz="18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40080">
                <a:tc>
                  <a:txBody>
                    <a:bodyPr/>
                    <a:lstStyle/>
                    <a:p>
                      <a:r>
                        <a:rPr lang="en-US" sz="1800" dirty="0">
                          <a:solidFill>
                            <a:srgbClr val="000000"/>
                          </a:solidFill>
                          <a:latin typeface="Arial" panose="020B0604020202020204" pitchFamily="34" charset="0"/>
                          <a:cs typeface="Arial" panose="020B0604020202020204" pitchFamily="34" charset="0"/>
                        </a:rPr>
                        <a:t>Oregon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aseline="0" dirty="0">
                          <a:solidFill>
                            <a:srgbClr val="000000"/>
                          </a:solidFill>
                          <a:latin typeface="Arial" panose="020B0604020202020204" pitchFamily="34" charset="0"/>
                          <a:cs typeface="Arial" panose="020B0604020202020204" pitchFamily="34" charset="0"/>
                        </a:rPr>
                        <a:t>Allows bicyclists to slow down rather than come to a complete stop at stop signs and traffic signals.</a:t>
                      </a:r>
                      <a:endParaRPr lang="en-US" sz="18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14400">
                <a:tc>
                  <a:txBody>
                    <a:bodyPr/>
                    <a:lstStyle/>
                    <a:p>
                      <a:r>
                        <a:rPr lang="en-US" sz="1800" dirty="0">
                          <a:solidFill>
                            <a:srgbClr val="000000"/>
                          </a:solidFill>
                          <a:latin typeface="Arial" panose="020B0604020202020204" pitchFamily="34" charset="0"/>
                          <a:cs typeface="Arial" panose="020B0604020202020204" pitchFamily="34" charset="0"/>
                        </a:rPr>
                        <a:t>Texas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aseline="0" dirty="0">
                          <a:solidFill>
                            <a:srgbClr val="000000"/>
                          </a:solidFill>
                          <a:latin typeface="Arial" panose="020B0604020202020204" pitchFamily="34" charset="0"/>
                          <a:cs typeface="Arial" panose="020B0604020202020204" pitchFamily="34" charset="0"/>
                        </a:rPr>
                        <a:t>Requires employees of higher education institutions to report to university authorities sexual harassment, sexual assault, stalking, and date rape incidents committed against an employee or student.</a:t>
                      </a:r>
                      <a:endParaRPr lang="en-US" sz="18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40080">
                <a:tc>
                  <a:txBody>
                    <a:bodyPr/>
                    <a:lstStyle/>
                    <a:p>
                      <a:r>
                        <a:rPr lang="en-US" sz="1800" dirty="0">
                          <a:solidFill>
                            <a:srgbClr val="000000"/>
                          </a:solidFill>
                          <a:latin typeface="Arial" panose="020B0604020202020204" pitchFamily="34" charset="0"/>
                          <a:cs typeface="Arial" panose="020B0604020202020204" pitchFamily="34" charset="0"/>
                        </a:rPr>
                        <a:t>Washington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aseline="0" dirty="0">
                          <a:solidFill>
                            <a:srgbClr val="000000"/>
                          </a:solidFill>
                          <a:latin typeface="Arial" panose="020B0604020202020204" pitchFamily="34" charset="0"/>
                          <a:cs typeface="Arial" panose="020B0604020202020204" pitchFamily="34" charset="0"/>
                        </a:rPr>
                        <a:t>Requires children to ride in booster seats in cars until they are at least four feet, nine inches tall. When practical, children must ride in the back seat until age 13.</a:t>
                      </a:r>
                      <a:endParaRPr lang="en-US" sz="18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92895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The Capacity of States and Localities (1 of 4)</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dirty="0"/>
              <a:t>Historical context</a:t>
            </a:r>
          </a:p>
          <a:p>
            <a:r>
              <a:rPr lang="en-US" dirty="0"/>
              <a:t>1950s–1960s</a:t>
            </a:r>
          </a:p>
          <a:p>
            <a:pPr lvl="1"/>
            <a:r>
              <a:rPr lang="en-US" dirty="0"/>
              <a:t>Elite dominance</a:t>
            </a:r>
          </a:p>
          <a:p>
            <a:pPr lvl="1"/>
            <a:r>
              <a:rPr lang="en-US" dirty="0"/>
              <a:t>Inefficient and ineffective services</a:t>
            </a:r>
          </a:p>
          <a:p>
            <a:r>
              <a:rPr lang="en-US" dirty="0"/>
              <a:t>Post 1980s: resurgence</a:t>
            </a:r>
          </a:p>
          <a:p>
            <a:pPr lvl="1"/>
            <a:r>
              <a:rPr lang="en-US" dirty="0"/>
              <a:t>Increased state role</a:t>
            </a:r>
          </a:p>
          <a:p>
            <a:pPr lvl="1"/>
            <a:r>
              <a:rPr lang="en-US" dirty="0"/>
              <a:t>Proactive</a:t>
            </a:r>
          </a:p>
        </p:txBody>
      </p:sp>
    </p:spTree>
    <p:extLst>
      <p:ext uri="{BB962C8B-B14F-4D97-AF65-F5344CB8AC3E}">
        <p14:creationId xmlns:p14="http://schemas.microsoft.com/office/powerpoint/2010/main" val="2200427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The Capacity of States and Localities (2 of 4)</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dirty="0"/>
              <a:t>How States and Localities Increased Their Capacity</a:t>
            </a:r>
          </a:p>
          <a:p>
            <a:pPr lvl="1"/>
            <a:r>
              <a:rPr lang="en-US" dirty="0"/>
              <a:t>Changes in legislative apportionment</a:t>
            </a:r>
          </a:p>
          <a:p>
            <a:pPr lvl="1"/>
            <a:r>
              <a:rPr lang="en-US" dirty="0"/>
              <a:t>Increased lobbying presence</a:t>
            </a:r>
          </a:p>
          <a:p>
            <a:pPr lvl="1"/>
            <a:r>
              <a:rPr lang="en-US" dirty="0"/>
              <a:t>Modernized constitutions</a:t>
            </a:r>
          </a:p>
        </p:txBody>
      </p:sp>
    </p:spTree>
    <p:extLst>
      <p:ext uri="{BB962C8B-B14F-4D97-AF65-F5344CB8AC3E}">
        <p14:creationId xmlns:p14="http://schemas.microsoft.com/office/powerpoint/2010/main" val="617720387"/>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Accessible_PPT_Cengage.potx" id="{8657E95E-D601-4622-93AD-E122BF442589}" vid="{BBF71559-ED4F-42B5-98FD-480A317797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6578FED7127B438BD4B919FEF8F8B5" ma:contentTypeVersion="10" ma:contentTypeDescription="Create a new document." ma:contentTypeScope="" ma:versionID="aba16c0a51a85cbd2f590c1b6e74ea17">
  <xsd:schema xmlns:xsd="http://www.w3.org/2001/XMLSchema" xmlns:xs="http://www.w3.org/2001/XMLSchema" xmlns:p="http://schemas.microsoft.com/office/2006/metadata/properties" xmlns:ns3="af916588-b3f5-484d-8e89-b8367ab7f639" targetNamespace="http://schemas.microsoft.com/office/2006/metadata/properties" ma:root="true" ma:fieldsID="22e5a5d1344cb54803b88e3e0e332071" ns3:_="">
    <xsd:import namespace="af916588-b3f5-484d-8e89-b8367ab7f63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916588-b3f5-484d-8e89-b8367ab7f63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2.xml><?xml version="1.0" encoding="utf-8"?>
<ds:datastoreItem xmlns:ds="http://schemas.openxmlformats.org/officeDocument/2006/customXml" ds:itemID="{A6CEF3D4-5566-4FD8-AE18-D59A3B64A4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916588-b3f5-484d-8e89-b8367ab7f6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9BA192-EF86-48DF-982C-2C526A268392}">
  <ds:schemaRefs>
    <ds:schemaRef ds:uri="http://purl.org/dc/elements/1.1/"/>
    <ds:schemaRef ds:uri="http://schemas.microsoft.com/office/2006/metadata/properties"/>
    <ds:schemaRef ds:uri="http://purl.org/dc/terms/"/>
    <ds:schemaRef ds:uri="http://schemas.openxmlformats.org/package/2006/metadata/core-properties"/>
    <ds:schemaRef ds:uri="af916588-b3f5-484d-8e89-b8367ab7f639"/>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Accessible_PPT_Template_Cengage (3)</Template>
  <TotalTime>2397</TotalTime>
  <Words>1101</Words>
  <Application>Microsoft Office PowerPoint</Application>
  <PresentationFormat>Widescreen</PresentationFormat>
  <Paragraphs>122</Paragraphs>
  <Slides>16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vt:lpstr>
      <vt:lpstr>Calibri</vt:lpstr>
      <vt:lpstr>Open Sans</vt:lpstr>
      <vt:lpstr>Summer Font</vt:lpstr>
      <vt:lpstr>Office Theme</vt:lpstr>
      <vt:lpstr>State and Local Government, 11e</vt:lpstr>
      <vt:lpstr>North Dakota Governor Doug Burgum delivers his 2019 State of the State address</vt:lpstr>
      <vt:lpstr>Learning Objectives</vt:lpstr>
      <vt:lpstr>Studying State and Local Governments in the Twenty-First Century (1 of 2)</vt:lpstr>
      <vt:lpstr>Studying State and Local Governments in the Twenty-First Century (2 of 2)</vt:lpstr>
      <vt:lpstr>Table 1.1 A Sample of New State Laws Taking Effect in 2020 (1 of 2)</vt:lpstr>
      <vt:lpstr>Table 1.1 (2 of 2)</vt:lpstr>
      <vt:lpstr>The Capacity of States and Localities (1 of 4)</vt:lpstr>
      <vt:lpstr>The Capacity of States and Localities (2 of 4)</vt:lpstr>
      <vt:lpstr>The Capacity of States and Localities (3 of 4)</vt:lpstr>
      <vt:lpstr>The Capacity of States and Localities (4 of 4)</vt:lpstr>
      <vt:lpstr>The People: Designers and Consumers of Government (1 of 3)</vt:lpstr>
      <vt:lpstr>The People: Designers and Consumers of Government (2 of 3)</vt:lpstr>
      <vt:lpstr>The People: Designers and Consumers of Government (3 of 3)</vt:lpstr>
      <vt:lpstr>Linking Capacity to Results</vt:lpstr>
      <vt:lpstr>Internet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Community Health Care</dc:title>
  <dc:creator>Acello</dc:creator>
  <cp:lastModifiedBy>LAVANYA K Kasirajan</cp:lastModifiedBy>
  <cp:revision>822</cp:revision>
  <cp:lastPrinted>2016-10-03T15:29:39Z</cp:lastPrinted>
  <dcterms:created xsi:type="dcterms:W3CDTF">2019-10-30T18:59:02Z</dcterms:created>
  <dcterms:modified xsi:type="dcterms:W3CDTF">2021-01-12T10:52:56Z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0x010100866578FED7127B438BD4B919FEF8F8B5</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Audience">
    <vt:lpwstr>Content Developer</vt:lpwstr>
  </property>
  <property fmtid="{D5CDD505-2E9C-101B-9397-08002B2CF9AE}" pid="9" name="Department">
    <vt:lpwstr>GPM Training</vt:lpwstr>
  </property>
  <property fmtid="{D5CDD505-2E9C-101B-9397-08002B2CF9AE}" pid="10" name="ComplianceAssetId">
    <vt:lpwstr/>
  </property>
  <property fmtid="{D5CDD505-2E9C-101B-9397-08002B2CF9AE}" pid="11" name="TemplateUrl">
    <vt:lpwstr/>
  </property>
</Properties>
</file>