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305" r:id="rId4"/>
    <p:sldId id="259" r:id="rId5"/>
    <p:sldId id="260" r:id="rId6"/>
    <p:sldId id="261" r:id="rId7"/>
    <p:sldId id="262" r:id="rId8"/>
    <p:sldId id="263" r:id="rId9"/>
    <p:sldId id="322" r:id="rId10"/>
    <p:sldId id="323" r:id="rId11"/>
    <p:sldId id="324" r:id="rId12"/>
    <p:sldId id="321" r:id="rId13"/>
    <p:sldId id="308" r:id="rId14"/>
    <p:sldId id="273" r:id="rId15"/>
    <p:sldId id="275" r:id="rId16"/>
    <p:sldId id="276" r:id="rId17"/>
    <p:sldId id="279" r:id="rId18"/>
    <p:sldId id="306" r:id="rId19"/>
    <p:sldId id="282" r:id="rId20"/>
    <p:sldId id="307" r:id="rId21"/>
    <p:sldId id="280" r:id="rId22"/>
    <p:sldId id="310" r:id="rId23"/>
    <p:sldId id="281" r:id="rId24"/>
    <p:sldId id="309" r:id="rId25"/>
    <p:sldId id="311" r:id="rId26"/>
    <p:sldId id="312" r:id="rId27"/>
    <p:sldId id="314" r:id="rId28"/>
    <p:sldId id="315" r:id="rId29"/>
    <p:sldId id="316" r:id="rId30"/>
    <p:sldId id="317" r:id="rId31"/>
    <p:sldId id="318" r:id="rId32"/>
    <p:sldId id="319" r:id="rId33"/>
    <p:sldId id="320" r:id="rId34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08D21F-31C8-421F-86C4-980AE32D3BC6}" v="9" dt="2022-01-22T00:31:37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4" autoAdjust="0"/>
    <p:restoredTop sz="86420" autoAdjust="0"/>
  </p:normalViewPr>
  <p:slideViewPr>
    <p:cSldViewPr>
      <p:cViewPr varScale="1">
        <p:scale>
          <a:sx n="62" d="100"/>
          <a:sy n="62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01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A. LutmerPaulson" userId="bd21f46b-0325-4739-a7db-1a192c947df6" providerId="ADAL" clId="{AE08D21F-31C8-421F-86C4-980AE32D3BC6}"/>
    <pc:docChg chg="custSel addSld delSld modSld">
      <pc:chgData name="Matthew A. LutmerPaulson" userId="bd21f46b-0325-4739-a7db-1a192c947df6" providerId="ADAL" clId="{AE08D21F-31C8-421F-86C4-980AE32D3BC6}" dt="2022-01-22T01:11:15.314" v="1676" actId="20577"/>
      <pc:docMkLst>
        <pc:docMk/>
      </pc:docMkLst>
      <pc:sldChg chg="addSp modSp mod">
        <pc:chgData name="Matthew A. LutmerPaulson" userId="bd21f46b-0325-4739-a7db-1a192c947df6" providerId="ADAL" clId="{AE08D21F-31C8-421F-86C4-980AE32D3BC6}" dt="2022-01-22T00:31:37.698" v="263" actId="1076"/>
        <pc:sldMkLst>
          <pc:docMk/>
          <pc:sldMk cId="0" sldId="256"/>
        </pc:sldMkLst>
        <pc:picChg chg="add mod">
          <ac:chgData name="Matthew A. LutmerPaulson" userId="bd21f46b-0325-4739-a7db-1a192c947df6" providerId="ADAL" clId="{AE08D21F-31C8-421F-86C4-980AE32D3BC6}" dt="2022-01-22T00:30:53.200" v="256" actId="1076"/>
          <ac:picMkLst>
            <pc:docMk/>
            <pc:sldMk cId="0" sldId="256"/>
            <ac:picMk id="1026" creationId="{C5A3290D-CF86-4BA9-AE93-59840762DE81}"/>
          </ac:picMkLst>
        </pc:picChg>
        <pc:picChg chg="add mod">
          <ac:chgData name="Matthew A. LutmerPaulson" userId="bd21f46b-0325-4739-a7db-1a192c947df6" providerId="ADAL" clId="{AE08D21F-31C8-421F-86C4-980AE32D3BC6}" dt="2022-01-22T00:31:37.698" v="263" actId="1076"/>
          <ac:picMkLst>
            <pc:docMk/>
            <pc:sldMk cId="0" sldId="256"/>
            <ac:picMk id="1028" creationId="{BEFFADC3-0742-43E7-81DD-353C747B941E}"/>
          </ac:picMkLst>
        </pc:picChg>
        <pc:picChg chg="mod">
          <ac:chgData name="Matthew A. LutmerPaulson" userId="bd21f46b-0325-4739-a7db-1a192c947df6" providerId="ADAL" clId="{AE08D21F-31C8-421F-86C4-980AE32D3BC6}" dt="2022-01-22T00:30:02.313" v="251" actId="1076"/>
          <ac:picMkLst>
            <pc:docMk/>
            <pc:sldMk cId="0" sldId="256"/>
            <ac:picMk id="2052" creationId="{00000000-0000-0000-0000-000000000000}"/>
          </ac:picMkLst>
        </pc:picChg>
        <pc:picChg chg="mod">
          <ac:chgData name="Matthew A. LutmerPaulson" userId="bd21f46b-0325-4739-a7db-1a192c947df6" providerId="ADAL" clId="{AE08D21F-31C8-421F-86C4-980AE32D3BC6}" dt="2022-01-22T00:29:49.591" v="246" actId="1076"/>
          <ac:picMkLst>
            <pc:docMk/>
            <pc:sldMk cId="0" sldId="256"/>
            <ac:picMk id="2054" creationId="{00000000-0000-0000-0000-000000000000}"/>
          </ac:picMkLst>
        </pc:picChg>
        <pc:picChg chg="mod">
          <ac:chgData name="Matthew A. LutmerPaulson" userId="bd21f46b-0325-4739-a7db-1a192c947df6" providerId="ADAL" clId="{AE08D21F-31C8-421F-86C4-980AE32D3BC6}" dt="2022-01-22T00:30:04.853" v="253" actId="1076"/>
          <ac:picMkLst>
            <pc:docMk/>
            <pc:sldMk cId="0" sldId="256"/>
            <ac:picMk id="2055" creationId="{00000000-0000-0000-0000-000000000000}"/>
          </ac:picMkLst>
        </pc:picChg>
        <pc:picChg chg="mod">
          <ac:chgData name="Matthew A. LutmerPaulson" userId="bd21f46b-0325-4739-a7db-1a192c947df6" providerId="ADAL" clId="{AE08D21F-31C8-421F-86C4-980AE32D3BC6}" dt="2022-01-22T00:29:51.683" v="247" actId="1076"/>
          <ac:picMkLst>
            <pc:docMk/>
            <pc:sldMk cId="0" sldId="256"/>
            <ac:picMk id="2056" creationId="{00000000-0000-0000-0000-000000000000}"/>
          </ac:picMkLst>
        </pc:picChg>
        <pc:picChg chg="mod">
          <ac:chgData name="Matthew A. LutmerPaulson" userId="bd21f46b-0325-4739-a7db-1a192c947df6" providerId="ADAL" clId="{AE08D21F-31C8-421F-86C4-980AE32D3BC6}" dt="2022-01-22T00:29:53.805" v="248" actId="1076"/>
          <ac:picMkLst>
            <pc:docMk/>
            <pc:sldMk cId="0" sldId="256"/>
            <ac:picMk id="2057" creationId="{00000000-0000-0000-0000-000000000000}"/>
          </ac:picMkLst>
        </pc:picChg>
        <pc:picChg chg="mod">
          <ac:chgData name="Matthew A. LutmerPaulson" userId="bd21f46b-0325-4739-a7db-1a192c947df6" providerId="ADAL" clId="{AE08D21F-31C8-421F-86C4-980AE32D3BC6}" dt="2022-01-22T00:30:00.276" v="250" actId="1076"/>
          <ac:picMkLst>
            <pc:docMk/>
            <pc:sldMk cId="0" sldId="256"/>
            <ac:picMk id="2058" creationId="{00000000-0000-0000-0000-000000000000}"/>
          </ac:picMkLst>
        </pc:picChg>
        <pc:picChg chg="mod">
          <ac:chgData name="Matthew A. LutmerPaulson" userId="bd21f46b-0325-4739-a7db-1a192c947df6" providerId="ADAL" clId="{AE08D21F-31C8-421F-86C4-980AE32D3BC6}" dt="2022-01-22T00:29:56.814" v="249" actId="1076"/>
          <ac:picMkLst>
            <pc:docMk/>
            <pc:sldMk cId="0" sldId="256"/>
            <ac:picMk id="2059" creationId="{00000000-0000-0000-0000-000000000000}"/>
          </ac:picMkLst>
        </pc:picChg>
        <pc:picChg chg="mod">
          <ac:chgData name="Matthew A. LutmerPaulson" userId="bd21f46b-0325-4739-a7db-1a192c947df6" providerId="ADAL" clId="{AE08D21F-31C8-421F-86C4-980AE32D3BC6}" dt="2022-01-22T00:30:06.608" v="254" actId="1076"/>
          <ac:picMkLst>
            <pc:docMk/>
            <pc:sldMk cId="0" sldId="256"/>
            <ac:picMk id="2060" creationId="{00000000-0000-0000-0000-000000000000}"/>
          </ac:picMkLst>
        </pc:picChg>
      </pc:sldChg>
      <pc:sldChg chg="modSp mod">
        <pc:chgData name="Matthew A. LutmerPaulson" userId="bd21f46b-0325-4739-a7db-1a192c947df6" providerId="ADAL" clId="{AE08D21F-31C8-421F-86C4-980AE32D3BC6}" dt="2022-01-22T00:28:17.445" v="199" actId="20577"/>
        <pc:sldMkLst>
          <pc:docMk/>
          <pc:sldMk cId="0" sldId="262"/>
        </pc:sldMkLst>
        <pc:spChg chg="mod">
          <ac:chgData name="Matthew A. LutmerPaulson" userId="bd21f46b-0325-4739-a7db-1a192c947df6" providerId="ADAL" clId="{AE08D21F-31C8-421F-86C4-980AE32D3BC6}" dt="2022-01-22T00:28:17.445" v="199" actId="20577"/>
          <ac:spMkLst>
            <pc:docMk/>
            <pc:sldMk cId="0" sldId="262"/>
            <ac:spMk id="8195" creationId="{00000000-0000-0000-0000-000000000000}"/>
          </ac:spMkLst>
        </pc:spChg>
      </pc:sldChg>
      <pc:sldChg chg="modSp mod">
        <pc:chgData name="Matthew A. LutmerPaulson" userId="bd21f46b-0325-4739-a7db-1a192c947df6" providerId="ADAL" clId="{AE08D21F-31C8-421F-86C4-980AE32D3BC6}" dt="2022-01-22T01:07:46.812" v="1310" actId="20577"/>
        <pc:sldMkLst>
          <pc:docMk/>
          <pc:sldMk cId="0" sldId="273"/>
        </pc:sldMkLst>
        <pc:spChg chg="mod">
          <ac:chgData name="Matthew A. LutmerPaulson" userId="bd21f46b-0325-4739-a7db-1a192c947df6" providerId="ADAL" clId="{AE08D21F-31C8-421F-86C4-980AE32D3BC6}" dt="2022-01-22T01:07:46.812" v="1310" actId="20577"/>
          <ac:spMkLst>
            <pc:docMk/>
            <pc:sldMk cId="0" sldId="273"/>
            <ac:spMk id="20483" creationId="{00000000-0000-0000-0000-000000000000}"/>
          </ac:spMkLst>
        </pc:spChg>
      </pc:sldChg>
      <pc:sldChg chg="modSp mod">
        <pc:chgData name="Matthew A. LutmerPaulson" userId="bd21f46b-0325-4739-a7db-1a192c947df6" providerId="ADAL" clId="{AE08D21F-31C8-421F-86C4-980AE32D3BC6}" dt="2022-01-22T01:08:18.936" v="1339" actId="115"/>
        <pc:sldMkLst>
          <pc:docMk/>
          <pc:sldMk cId="0" sldId="275"/>
        </pc:sldMkLst>
        <pc:spChg chg="mod">
          <ac:chgData name="Matthew A. LutmerPaulson" userId="bd21f46b-0325-4739-a7db-1a192c947df6" providerId="ADAL" clId="{AE08D21F-31C8-421F-86C4-980AE32D3BC6}" dt="2022-01-22T01:08:18.936" v="1339" actId="115"/>
          <ac:spMkLst>
            <pc:docMk/>
            <pc:sldMk cId="0" sldId="275"/>
            <ac:spMk id="21507" creationId="{00000000-0000-0000-0000-000000000000}"/>
          </ac:spMkLst>
        </pc:spChg>
      </pc:sldChg>
      <pc:sldChg chg="modSp mod">
        <pc:chgData name="Matthew A. LutmerPaulson" userId="bd21f46b-0325-4739-a7db-1a192c947df6" providerId="ADAL" clId="{AE08D21F-31C8-421F-86C4-980AE32D3BC6}" dt="2022-01-22T00:36:04.423" v="281" actId="20577"/>
        <pc:sldMkLst>
          <pc:docMk/>
          <pc:sldMk cId="0" sldId="308"/>
        </pc:sldMkLst>
        <pc:spChg chg="mod">
          <ac:chgData name="Matthew A. LutmerPaulson" userId="bd21f46b-0325-4739-a7db-1a192c947df6" providerId="ADAL" clId="{AE08D21F-31C8-421F-86C4-980AE32D3BC6}" dt="2022-01-22T00:36:04.423" v="281" actId="20577"/>
          <ac:spMkLst>
            <pc:docMk/>
            <pc:sldMk cId="0" sldId="308"/>
            <ac:spMk id="2" creationId="{00000000-0000-0000-0000-000000000000}"/>
          </ac:spMkLst>
        </pc:spChg>
      </pc:sldChg>
      <pc:sldChg chg="modSp new mod">
        <pc:chgData name="Matthew A. LutmerPaulson" userId="bd21f46b-0325-4739-a7db-1a192c947df6" providerId="ADAL" clId="{AE08D21F-31C8-421F-86C4-980AE32D3BC6}" dt="2022-01-22T00:37:27.240" v="452" actId="20577"/>
        <pc:sldMkLst>
          <pc:docMk/>
          <pc:sldMk cId="2352263433" sldId="321"/>
        </pc:sldMkLst>
        <pc:spChg chg="mod">
          <ac:chgData name="Matthew A. LutmerPaulson" userId="bd21f46b-0325-4739-a7db-1a192c947df6" providerId="ADAL" clId="{AE08D21F-31C8-421F-86C4-980AE32D3BC6}" dt="2022-01-22T00:36:26.579" v="327" actId="20577"/>
          <ac:spMkLst>
            <pc:docMk/>
            <pc:sldMk cId="2352263433" sldId="321"/>
            <ac:spMk id="2" creationId="{5DF2FC24-7EF9-4F5A-A6C4-62B7518BDC74}"/>
          </ac:spMkLst>
        </pc:spChg>
        <pc:spChg chg="mod">
          <ac:chgData name="Matthew A. LutmerPaulson" userId="bd21f46b-0325-4739-a7db-1a192c947df6" providerId="ADAL" clId="{AE08D21F-31C8-421F-86C4-980AE32D3BC6}" dt="2022-01-22T00:37:27.240" v="452" actId="20577"/>
          <ac:spMkLst>
            <pc:docMk/>
            <pc:sldMk cId="2352263433" sldId="321"/>
            <ac:spMk id="3" creationId="{2EC68D7F-F019-4BEA-83F4-E32B7BFA23F5}"/>
          </ac:spMkLst>
        </pc:spChg>
      </pc:sldChg>
      <pc:sldChg chg="del">
        <pc:chgData name="Matthew A. LutmerPaulson" userId="bd21f46b-0325-4739-a7db-1a192c947df6" providerId="ADAL" clId="{AE08D21F-31C8-421F-86C4-980AE32D3BC6}" dt="2022-01-22T00:26:36.537" v="0" actId="47"/>
        <pc:sldMkLst>
          <pc:docMk/>
          <pc:sldMk cId="2643240680" sldId="321"/>
        </pc:sldMkLst>
      </pc:sldChg>
      <pc:sldChg chg="modSp new mod">
        <pc:chgData name="Matthew A. LutmerPaulson" userId="bd21f46b-0325-4739-a7db-1a192c947df6" providerId="ADAL" clId="{AE08D21F-31C8-421F-86C4-980AE32D3BC6}" dt="2022-01-22T00:50:06.598" v="557" actId="5793"/>
        <pc:sldMkLst>
          <pc:docMk/>
          <pc:sldMk cId="3803632384" sldId="322"/>
        </pc:sldMkLst>
        <pc:spChg chg="mod">
          <ac:chgData name="Matthew A. LutmerPaulson" userId="bd21f46b-0325-4739-a7db-1a192c947df6" providerId="ADAL" clId="{AE08D21F-31C8-421F-86C4-980AE32D3BC6}" dt="2022-01-22T00:49:29.862" v="488" actId="20577"/>
          <ac:spMkLst>
            <pc:docMk/>
            <pc:sldMk cId="3803632384" sldId="322"/>
            <ac:spMk id="2" creationId="{543A11C4-92E8-4D07-96FD-8C3ECC002D40}"/>
          </ac:spMkLst>
        </pc:spChg>
        <pc:spChg chg="mod">
          <ac:chgData name="Matthew A. LutmerPaulson" userId="bd21f46b-0325-4739-a7db-1a192c947df6" providerId="ADAL" clId="{AE08D21F-31C8-421F-86C4-980AE32D3BC6}" dt="2022-01-22T00:50:06.598" v="557" actId="5793"/>
          <ac:spMkLst>
            <pc:docMk/>
            <pc:sldMk cId="3803632384" sldId="322"/>
            <ac:spMk id="3" creationId="{27AA5F29-7D52-4374-A3F7-0E2B8B2AFD56}"/>
          </ac:spMkLst>
        </pc:spChg>
      </pc:sldChg>
      <pc:sldChg chg="modSp new mod">
        <pc:chgData name="Matthew A. LutmerPaulson" userId="bd21f46b-0325-4739-a7db-1a192c947df6" providerId="ADAL" clId="{AE08D21F-31C8-421F-86C4-980AE32D3BC6}" dt="2022-01-22T01:11:15.314" v="1676" actId="20577"/>
        <pc:sldMkLst>
          <pc:docMk/>
          <pc:sldMk cId="43475685" sldId="323"/>
        </pc:sldMkLst>
        <pc:spChg chg="mod">
          <ac:chgData name="Matthew A. LutmerPaulson" userId="bd21f46b-0325-4739-a7db-1a192c947df6" providerId="ADAL" clId="{AE08D21F-31C8-421F-86C4-980AE32D3BC6}" dt="2022-01-22T00:50:29.779" v="598" actId="20577"/>
          <ac:spMkLst>
            <pc:docMk/>
            <pc:sldMk cId="43475685" sldId="323"/>
            <ac:spMk id="2" creationId="{D9A8A64D-20D2-4E07-9F28-B3AE37DA92C1}"/>
          </ac:spMkLst>
        </pc:spChg>
        <pc:spChg chg="mod">
          <ac:chgData name="Matthew A. LutmerPaulson" userId="bd21f46b-0325-4739-a7db-1a192c947df6" providerId="ADAL" clId="{AE08D21F-31C8-421F-86C4-980AE32D3BC6}" dt="2022-01-22T01:11:15.314" v="1676" actId="20577"/>
          <ac:spMkLst>
            <pc:docMk/>
            <pc:sldMk cId="43475685" sldId="323"/>
            <ac:spMk id="3" creationId="{45974AB9-1477-4FEB-9553-E804F75D0A3C}"/>
          </ac:spMkLst>
        </pc:spChg>
      </pc:sldChg>
      <pc:sldChg chg="modSp new mod">
        <pc:chgData name="Matthew A. LutmerPaulson" userId="bd21f46b-0325-4739-a7db-1a192c947df6" providerId="ADAL" clId="{AE08D21F-31C8-421F-86C4-980AE32D3BC6}" dt="2022-01-22T01:07:10.719" v="1269" actId="20577"/>
        <pc:sldMkLst>
          <pc:docMk/>
          <pc:sldMk cId="967997300" sldId="324"/>
        </pc:sldMkLst>
        <pc:spChg chg="mod">
          <ac:chgData name="Matthew A. LutmerPaulson" userId="bd21f46b-0325-4739-a7db-1a192c947df6" providerId="ADAL" clId="{AE08D21F-31C8-421F-86C4-980AE32D3BC6}" dt="2022-01-22T00:52:45.466" v="735" actId="20577"/>
          <ac:spMkLst>
            <pc:docMk/>
            <pc:sldMk cId="967997300" sldId="324"/>
            <ac:spMk id="2" creationId="{31CCE708-909A-431C-B771-F67A90E49B2F}"/>
          </ac:spMkLst>
        </pc:spChg>
        <pc:spChg chg="mod">
          <ac:chgData name="Matthew A. LutmerPaulson" userId="bd21f46b-0325-4739-a7db-1a192c947df6" providerId="ADAL" clId="{AE08D21F-31C8-421F-86C4-980AE32D3BC6}" dt="2022-01-22T01:07:10.719" v="1269" actId="20577"/>
          <ac:spMkLst>
            <pc:docMk/>
            <pc:sldMk cId="967997300" sldId="324"/>
            <ac:spMk id="3" creationId="{3318E947-38E6-4E4A-A2CE-1BAEF7AB280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4025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4025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4664CB28-D8B2-49C4-B52D-9A079979CC3B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4"/>
            <a:ext cx="2971800" cy="454025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714"/>
            <a:ext cx="2971800" cy="454025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0C3DB9E7-32C8-4C45-AB54-6B49243B5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1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5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79450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13"/>
            <a:ext cx="5486400" cy="408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640"/>
            <a:ext cx="2971800" cy="45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640"/>
            <a:ext cx="2971800" cy="45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310B97-26A4-498F-8CE0-557C057D1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90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310B97-26A4-498F-8CE0-557C057D19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932D3-8B14-45C6-A17F-93E8B5DA3A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8977-6C9D-46DF-B0AE-2B935E2F38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BB82C-45FD-400E-B346-9D689B0E88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7BD64-061D-45D5-9880-D1B86E699F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8FB26-C6C0-4FD7-8453-EC566EA7EB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C662A-042D-41E9-8A0F-E2AA34D8B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C5A40-7BC0-47B6-B2CA-6F8634712E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E37D3-7BDA-43E1-B3A4-1779DE6598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48A4E-4F85-4F50-8A87-DAAB66EEE3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3149E-767F-40A3-B969-6A8C248E3D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EBD805F-107D-4A70-8125-F6DAA1759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D0E574-691A-4DAE-B673-515DD68F3601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C97BBC-ED5B-40D6-B3CF-3B436819B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606040"/>
            <a:ext cx="8077200" cy="1499616"/>
          </a:xfrm>
        </p:spPr>
        <p:txBody>
          <a:bodyPr/>
          <a:lstStyle/>
          <a:p>
            <a:r>
              <a:rPr lang="en-US" dirty="0"/>
              <a:t>The President of the United States</a:t>
            </a:r>
          </a:p>
          <a:p>
            <a:endParaRPr lang="en-US" dirty="0"/>
          </a:p>
          <a:p>
            <a:r>
              <a:rPr lang="en-US"/>
              <a:t>Chapter 12</a:t>
            </a:r>
            <a:endParaRPr lang="en-US" dirty="0"/>
          </a:p>
          <a:p>
            <a:endParaRPr lang="en-US" dirty="0"/>
          </a:p>
        </p:txBody>
      </p:sp>
      <p:pic>
        <p:nvPicPr>
          <p:cNvPr id="2052" name="Picture 4" descr="clin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480" y="4004917"/>
            <a:ext cx="1143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gwashingt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13033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kenne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26136"/>
            <a:ext cx="12731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gwbus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17255" y="3979706"/>
            <a:ext cx="13176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 descr="lincol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91816" y="272660"/>
            <a:ext cx="14478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car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77057" y="309372"/>
            <a:ext cx="12223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1" descr="ghbush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4105656"/>
            <a:ext cx="1336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2" descr="reaga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13626" y="309372"/>
            <a:ext cx="13716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4" descr="440px-Official_portrait_of_Barack_Obama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09122" y="3991804"/>
            <a:ext cx="1341438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 result for President Trump Official Portrait. Size: 145 x 170. Source: beforeitsnews.com">
            <a:extLst>
              <a:ext uri="{FF2B5EF4-FFF2-40B4-BE49-F238E27FC236}">
                <a16:creationId xmlns:a16="http://schemas.microsoft.com/office/drawing/2014/main" id="{C5A3290D-CF86-4BA9-AE93-59840762D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96" y="4147792"/>
            <a:ext cx="13811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resident Biden Official. Size: 101 x 102. Source: theshillongtimes.com">
            <a:extLst>
              <a:ext uri="{FF2B5EF4-FFF2-40B4-BE49-F238E27FC236}">
                <a16:creationId xmlns:a16="http://schemas.microsoft.com/office/drawing/2014/main" id="{BEFFADC3-0742-43E7-81DD-353C747B9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563" y="3838583"/>
            <a:ext cx="1408679" cy="204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8A64D-20D2-4E07-9F28-B3AE37DA9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in 20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74AB9-1477-4FEB-9553-E804F75D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Teddy (1901-1909)</a:t>
            </a:r>
          </a:p>
          <a:p>
            <a:pPr lvl="1"/>
            <a:r>
              <a:rPr lang="en-US" dirty="0"/>
              <a:t>Panama canal treaty</a:t>
            </a:r>
          </a:p>
          <a:p>
            <a:pPr lvl="1"/>
            <a:r>
              <a:rPr lang="en-US" dirty="0"/>
              <a:t>Foreign policy</a:t>
            </a:r>
          </a:p>
          <a:p>
            <a:pPr lvl="1"/>
            <a:r>
              <a:rPr lang="en-US" dirty="0"/>
              <a:t>Progressive reforms</a:t>
            </a:r>
          </a:p>
          <a:p>
            <a:endParaRPr lang="en-US" dirty="0"/>
          </a:p>
          <a:p>
            <a:r>
              <a:rPr lang="en-US" dirty="0"/>
              <a:t>Franklin (1933-1945)</a:t>
            </a:r>
          </a:p>
          <a:p>
            <a:pPr lvl="1"/>
            <a:r>
              <a:rPr lang="en-US" dirty="0"/>
              <a:t>New deal</a:t>
            </a:r>
          </a:p>
          <a:p>
            <a:pPr lvl="1"/>
            <a:r>
              <a:rPr lang="en-US" dirty="0"/>
              <a:t>Fireside chats</a:t>
            </a:r>
          </a:p>
          <a:p>
            <a:pPr lvl="1"/>
            <a:r>
              <a:rPr lang="en-US" dirty="0"/>
              <a:t>WWII</a:t>
            </a:r>
          </a:p>
          <a:p>
            <a:pPr lvl="1"/>
            <a:r>
              <a:rPr lang="en-US" dirty="0"/>
              <a:t>Ex order 9066</a:t>
            </a:r>
          </a:p>
          <a:p>
            <a:endParaRPr lang="en-US" dirty="0"/>
          </a:p>
          <a:p>
            <a:r>
              <a:rPr lang="en-US" dirty="0"/>
              <a:t> Johnson (1964-1969)</a:t>
            </a:r>
          </a:p>
          <a:p>
            <a:pPr lvl="1"/>
            <a:r>
              <a:rPr lang="en-US" dirty="0"/>
              <a:t>Vietnam (lied about Vietnamese attack on US Navy)</a:t>
            </a:r>
          </a:p>
          <a:p>
            <a:pPr lvl="1"/>
            <a:r>
              <a:rPr lang="en-US" dirty="0"/>
              <a:t>Great Society –Education and healthcare</a:t>
            </a:r>
          </a:p>
          <a:p>
            <a:pPr lvl="1"/>
            <a:r>
              <a:rPr lang="en-US" dirty="0"/>
              <a:t>Civil Rights</a:t>
            </a:r>
          </a:p>
          <a:p>
            <a:endParaRPr lang="en-US" dirty="0"/>
          </a:p>
          <a:p>
            <a:r>
              <a:rPr lang="en-US" dirty="0"/>
              <a:t>Nixon (1969-1974)</a:t>
            </a:r>
          </a:p>
          <a:p>
            <a:pPr lvl="1"/>
            <a:r>
              <a:rPr lang="en-US" dirty="0"/>
              <a:t>EPA</a:t>
            </a:r>
          </a:p>
          <a:p>
            <a:pPr lvl="1"/>
            <a:r>
              <a:rPr lang="en-US" dirty="0"/>
              <a:t>China &amp; Taiwan</a:t>
            </a:r>
          </a:p>
          <a:p>
            <a:pPr lvl="1"/>
            <a:r>
              <a:rPr lang="en-US" dirty="0"/>
              <a:t>Watergate </a:t>
            </a:r>
          </a:p>
          <a:p>
            <a:pPr lvl="1"/>
            <a:r>
              <a:rPr lang="en-US" dirty="0"/>
              <a:t>War Powers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CE708-909A-431C-B771-F67A90E49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8E947-38E6-4E4A-A2CE-1BAEF7AB2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Reagan (1981-1989)</a:t>
            </a:r>
          </a:p>
          <a:p>
            <a:pPr lvl="1"/>
            <a:r>
              <a:rPr lang="en-US" dirty="0"/>
              <a:t>Fired striking Air traffic Controllers</a:t>
            </a:r>
          </a:p>
          <a:p>
            <a:pPr lvl="1"/>
            <a:r>
              <a:rPr lang="en-US" dirty="0"/>
              <a:t>Exercised considered legislative influence </a:t>
            </a:r>
          </a:p>
          <a:p>
            <a:pPr lvl="1"/>
            <a:r>
              <a:rPr lang="en-US" dirty="0"/>
              <a:t>Foreign policy success </a:t>
            </a:r>
          </a:p>
          <a:p>
            <a:endParaRPr lang="en-US" dirty="0"/>
          </a:p>
          <a:p>
            <a:r>
              <a:rPr lang="en-US" dirty="0"/>
              <a:t>George H. Bush (1989-1993)</a:t>
            </a:r>
          </a:p>
          <a:p>
            <a:pPr lvl="1"/>
            <a:r>
              <a:rPr lang="en-US" dirty="0"/>
              <a:t>Mostly foreign policy</a:t>
            </a:r>
          </a:p>
          <a:p>
            <a:pPr lvl="1"/>
            <a:endParaRPr lang="en-US" dirty="0"/>
          </a:p>
          <a:p>
            <a:r>
              <a:rPr lang="en-US" dirty="0"/>
              <a:t>William Jefferson Clinton (1993-2001)</a:t>
            </a:r>
          </a:p>
          <a:p>
            <a:pPr lvl="1"/>
            <a:r>
              <a:rPr lang="en-US" dirty="0"/>
              <a:t>Scandals</a:t>
            </a:r>
          </a:p>
          <a:p>
            <a:pPr lvl="1"/>
            <a:r>
              <a:rPr lang="en-US" dirty="0"/>
              <a:t>Legislative victories</a:t>
            </a:r>
          </a:p>
          <a:p>
            <a:pPr lvl="1"/>
            <a:r>
              <a:rPr lang="en-US" dirty="0"/>
              <a:t>Some foreign policy </a:t>
            </a:r>
          </a:p>
          <a:p>
            <a:pPr lvl="1"/>
            <a:r>
              <a:rPr lang="en-US" dirty="0"/>
              <a:t>Line item veto </a:t>
            </a:r>
          </a:p>
          <a:p>
            <a:endParaRPr lang="en-US" dirty="0"/>
          </a:p>
          <a:p>
            <a:r>
              <a:rPr lang="en-US" dirty="0"/>
              <a:t>George W. Bush (2001-2009)</a:t>
            </a:r>
          </a:p>
          <a:p>
            <a:pPr lvl="1"/>
            <a:r>
              <a:rPr lang="en-US" dirty="0"/>
              <a:t>War on terror</a:t>
            </a:r>
          </a:p>
          <a:p>
            <a:pPr lvl="1"/>
            <a:r>
              <a:rPr lang="en-US" dirty="0"/>
              <a:t>Extensive use of signing statements</a:t>
            </a:r>
          </a:p>
          <a:p>
            <a:pPr lvl="1"/>
            <a:r>
              <a:rPr lang="en-US" dirty="0"/>
              <a:t>Some legislative influence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97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2FC24-7EF9-4F5A-A6C4-62B7518B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Expansion of Presidential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68D7F-F019-4BEA-83F4-E32B7BFA2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</a:t>
            </a:r>
          </a:p>
          <a:p>
            <a:pPr lvl="1"/>
            <a:r>
              <a:rPr lang="en-US" dirty="0"/>
              <a:t>Declared wars vs. AUMFs</a:t>
            </a:r>
          </a:p>
          <a:p>
            <a:pPr lvl="1"/>
            <a:r>
              <a:rPr lang="en-US" dirty="0"/>
              <a:t>War Powers Act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Technological Change</a:t>
            </a:r>
          </a:p>
          <a:p>
            <a:pPr lvl="1"/>
            <a:r>
              <a:rPr lang="en-US" dirty="0"/>
              <a:t>Radio</a:t>
            </a:r>
          </a:p>
          <a:p>
            <a:pPr lvl="1"/>
            <a:r>
              <a:rPr lang="en-US" dirty="0"/>
              <a:t>TV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63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 of State</a:t>
            </a:r>
          </a:p>
          <a:p>
            <a:endParaRPr lang="en-US" dirty="0"/>
          </a:p>
          <a:p>
            <a:r>
              <a:rPr lang="en-US" dirty="0"/>
              <a:t>Party Leader</a:t>
            </a:r>
          </a:p>
          <a:p>
            <a:endParaRPr lang="en-US" dirty="0"/>
          </a:p>
          <a:p>
            <a:r>
              <a:rPr lang="en-US" dirty="0"/>
              <a:t>Chief Diplomat</a:t>
            </a:r>
          </a:p>
          <a:p>
            <a:endParaRPr lang="en-US" dirty="0"/>
          </a:p>
          <a:p>
            <a:r>
              <a:rPr lang="en-US" dirty="0"/>
              <a:t>Chief Spokesperson</a:t>
            </a:r>
          </a:p>
          <a:p>
            <a:endParaRPr lang="en-US" dirty="0"/>
          </a:p>
          <a:p>
            <a:r>
              <a:rPr lang="en-US" dirty="0"/>
              <a:t>Economic Leader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Role of the President in the Legislative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Liberal Constructionist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Johnson, Roosevelt (both), Nixon, Reagan, Clinton, Bush, Obama, Carter, Bush II , Washington, Wilson, Lincoln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Imperial Presidency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20</a:t>
            </a:r>
            <a:r>
              <a:rPr lang="en-US" sz="2400" baseline="30000" dirty="0"/>
              <a:t>th</a:t>
            </a:r>
            <a:r>
              <a:rPr lang="en-US" sz="2400" dirty="0"/>
              <a:t> and 21</a:t>
            </a:r>
            <a:r>
              <a:rPr lang="en-US" sz="2400" baseline="30000" dirty="0"/>
              <a:t>st</a:t>
            </a:r>
            <a:r>
              <a:rPr lang="en-US" sz="2400" dirty="0"/>
              <a:t> century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Strict Constructionist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Jefferson, Hoover, Almost all 19</a:t>
            </a:r>
            <a:r>
              <a:rPr lang="en-US" sz="2400" baseline="30000" dirty="0"/>
              <a:t>th</a:t>
            </a:r>
            <a:r>
              <a:rPr lang="en-US" sz="2400" dirty="0"/>
              <a:t> century Presidents,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Taft, Harding, Coolidge, (19</a:t>
            </a:r>
            <a:r>
              <a:rPr lang="en-US" sz="2400" baseline="30000" dirty="0"/>
              <a:t>th</a:t>
            </a:r>
            <a:r>
              <a:rPr lang="en-US" sz="2400" dirty="0"/>
              <a:t> century idea)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Successful is the President?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President’s ability to push agenda depends on </a:t>
            </a:r>
          </a:p>
          <a:p>
            <a:pPr lvl="1" eaLnBrk="1" hangingPunct="1"/>
            <a:r>
              <a:rPr lang="en-US" dirty="0"/>
              <a:t>Powers of persuasion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Public perception of job performance (approval ratings)</a:t>
            </a:r>
          </a:p>
          <a:p>
            <a:pPr lvl="1" eaLnBrk="1" hangingPunct="1"/>
            <a:endParaRPr lang="en-US" b="1" u="sng" dirty="0"/>
          </a:p>
          <a:p>
            <a:pPr lvl="1" eaLnBrk="1" hangingPunct="1"/>
            <a:r>
              <a:rPr lang="en-US" b="1" u="sng" dirty="0"/>
              <a:t>Political Party Majorities in Congress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Personality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Electing a President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People cannot be trusted!!!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EV total = 538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EV = Congressional Delegation (House + Senate)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Texas = 38 (36 House + 2 Senators)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Winner = 50% + 1 vote (270)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Presidential Nominations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First method</a:t>
            </a:r>
            <a:r>
              <a:rPr lang="en-US" dirty="0"/>
              <a:t> - congressional caucus 1789-1830s</a:t>
            </a:r>
          </a:p>
          <a:p>
            <a:endParaRPr lang="en-US" u="sng" dirty="0"/>
          </a:p>
          <a:p>
            <a:endParaRPr lang="en-US" u="sng" dirty="0"/>
          </a:p>
          <a:p>
            <a:endParaRPr lang="en-US" u="sng" dirty="0"/>
          </a:p>
          <a:p>
            <a:r>
              <a:rPr lang="en-US" u="sng" dirty="0"/>
              <a:t>Second method</a:t>
            </a:r>
            <a:r>
              <a:rPr lang="en-US" dirty="0"/>
              <a:t> - national conventions.</a:t>
            </a:r>
          </a:p>
          <a:p>
            <a:pPr lvl="1"/>
            <a:r>
              <a:rPr lang="en-US" dirty="0"/>
              <a:t>1830’s till mid 1970’s   </a:t>
            </a:r>
          </a:p>
          <a:p>
            <a:pPr lvl="2"/>
            <a:r>
              <a:rPr lang="en-US" dirty="0"/>
              <a:t>First the National Convention selected nominees</a:t>
            </a:r>
          </a:p>
          <a:p>
            <a:pPr lvl="2"/>
            <a:r>
              <a:rPr lang="en-US" dirty="0"/>
              <a:t>Now candidates compete in primaries and caucuses for delegates to the national convention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Nomination phase January through June</a:t>
            </a:r>
          </a:p>
          <a:p>
            <a:endParaRPr lang="en-US" dirty="0"/>
          </a:p>
          <a:p>
            <a:r>
              <a:rPr lang="en-US" dirty="0"/>
              <a:t>Party Conventions – Late August/early September</a:t>
            </a:r>
          </a:p>
          <a:p>
            <a:endParaRPr lang="en-US" dirty="0"/>
          </a:p>
          <a:p>
            <a:r>
              <a:rPr lang="en-US" dirty="0"/>
              <a:t>General Election – Labor day till first Tuesday after the first Monday in November</a:t>
            </a:r>
          </a:p>
          <a:p>
            <a:pPr lvl="1"/>
            <a:r>
              <a:rPr lang="en-US" dirty="0"/>
              <a:t>TV ads		Rallies</a:t>
            </a:r>
          </a:p>
          <a:p>
            <a:pPr lvl="1"/>
            <a:r>
              <a:rPr lang="en-US" dirty="0"/>
              <a:t>Debates	Swing States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Modern Presidential Nominations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Selection of delegates is through primaries and caucuses</a:t>
            </a:r>
            <a:r>
              <a:rPr lang="en-US" dirty="0"/>
              <a:t>.</a:t>
            </a:r>
          </a:p>
          <a:p>
            <a:pPr>
              <a:buFontTx/>
              <a:buNone/>
            </a:pPr>
            <a:endParaRPr lang="en-US" u="sng" dirty="0"/>
          </a:p>
          <a:p>
            <a:pPr>
              <a:buFontTx/>
              <a:buNone/>
            </a:pPr>
            <a:r>
              <a:rPr lang="en-US" u="sng" dirty="0"/>
              <a:t>Presidential primary</a:t>
            </a:r>
            <a:r>
              <a:rPr lang="en-US" dirty="0"/>
              <a:t> -</a:t>
            </a:r>
          </a:p>
          <a:p>
            <a:pPr>
              <a:buFontTx/>
              <a:buNone/>
            </a:pPr>
            <a:endParaRPr lang="en-US" u="sng" dirty="0"/>
          </a:p>
          <a:p>
            <a:pPr>
              <a:buFontTx/>
              <a:buNone/>
            </a:pPr>
            <a:r>
              <a:rPr lang="en-US" u="sng" dirty="0"/>
              <a:t>Presidential caucus</a:t>
            </a:r>
            <a:r>
              <a:rPr lang="en-US" dirty="0"/>
              <a:t> –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Candidates need a majority of delegates to win Party nomination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Qualifications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1. Natural born citizen</a:t>
            </a:r>
          </a:p>
          <a:p>
            <a:pPr eaLnBrk="1" hangingPunct="1"/>
            <a:r>
              <a:rPr lang="en-US"/>
              <a:t>2. 35 years old</a:t>
            </a:r>
          </a:p>
          <a:p>
            <a:pPr eaLnBrk="1" hangingPunct="1"/>
            <a:r>
              <a:rPr lang="en-US"/>
              <a:t>3.  Resident of the United States for at least 14 years.</a:t>
            </a:r>
          </a:p>
          <a:p>
            <a:pPr eaLnBrk="1" hangingPunct="1"/>
            <a:endParaRPr lang="en-US" u="sn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Swing States</a:t>
            </a:r>
          </a:p>
        </p:txBody>
      </p:sp>
      <p:pic>
        <p:nvPicPr>
          <p:cNvPr id="6" name="Content Placeholder 5" descr="swing sta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558553"/>
            <a:ext cx="7166610" cy="5299447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Results 2012</a:t>
            </a:r>
          </a:p>
        </p:txBody>
      </p:sp>
      <p:pic>
        <p:nvPicPr>
          <p:cNvPr id="5" name="Content Placeholder 4" descr="ev 20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8286750" cy="4803506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unty electoral map 20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154450" cy="55626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Importance</a:t>
            </a:r>
          </a:p>
        </p:txBody>
      </p:sp>
      <p:pic>
        <p:nvPicPr>
          <p:cNvPr id="5" name="Content Placeholder 4" descr="ev by popul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76400"/>
            <a:ext cx="8382000" cy="4854814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2012-election-county-by-county-570x4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9067800" cy="6379277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Bureaucracy (chapter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bureaucracy?</a:t>
            </a:r>
          </a:p>
          <a:p>
            <a:pPr lvl="1"/>
            <a:r>
              <a:rPr lang="en-US" dirty="0"/>
              <a:t>Hierarchy</a:t>
            </a:r>
          </a:p>
          <a:p>
            <a:pPr lvl="1"/>
            <a:r>
              <a:rPr lang="en-US" dirty="0"/>
              <a:t>Division of labor</a:t>
            </a:r>
          </a:p>
          <a:p>
            <a:pPr lvl="1"/>
            <a:r>
              <a:rPr lang="en-US" dirty="0"/>
              <a:t>Clear lines  of authority</a:t>
            </a:r>
          </a:p>
          <a:p>
            <a:pPr lvl="1"/>
            <a:r>
              <a:rPr lang="en-US" dirty="0"/>
              <a:t>Impersonal rules, merit based decisions</a:t>
            </a:r>
          </a:p>
        </p:txBody>
      </p:sp>
    </p:spTree>
    <p:extLst>
      <p:ext uri="{BB962C8B-B14F-4D97-AF65-F5344CB8AC3E}">
        <p14:creationId xmlns:p14="http://schemas.microsoft.com/office/powerpoint/2010/main" val="2926742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Spoils to Merit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Spoils –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Merit – </a:t>
            </a:r>
          </a:p>
          <a:p>
            <a:pPr lvl="1"/>
            <a:r>
              <a:rPr lang="en-US" dirty="0"/>
              <a:t>1883 Pendleton Act – </a:t>
            </a:r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07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types of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Cabinet Departments - 60%  of bureaucr</a:t>
            </a:r>
            <a:r>
              <a:rPr lang="en-US" dirty="0"/>
              <a:t>ats</a:t>
            </a:r>
          </a:p>
          <a:p>
            <a:pPr lvl="1"/>
            <a:r>
              <a:rPr lang="en-US" dirty="0"/>
              <a:t>15 departments</a:t>
            </a:r>
          </a:p>
          <a:p>
            <a:endParaRPr lang="en-US" dirty="0"/>
          </a:p>
          <a:p>
            <a:r>
              <a:rPr lang="en-US" b="1" dirty="0"/>
              <a:t>Government Corporations</a:t>
            </a:r>
          </a:p>
          <a:p>
            <a:pPr lvl="1"/>
            <a:r>
              <a:rPr lang="en-US" dirty="0"/>
              <a:t>Amtrak and TVA, FDIC, Post Office, </a:t>
            </a:r>
          </a:p>
          <a:p>
            <a:endParaRPr lang="en-US" dirty="0"/>
          </a:p>
          <a:p>
            <a:r>
              <a:rPr lang="en-US" b="1" dirty="0"/>
              <a:t>Independent Agencies</a:t>
            </a:r>
          </a:p>
          <a:p>
            <a:pPr lvl="1"/>
            <a:r>
              <a:rPr lang="en-US" dirty="0"/>
              <a:t>CIA, NASA, EPA</a:t>
            </a:r>
          </a:p>
          <a:p>
            <a:endParaRPr lang="en-US" dirty="0"/>
          </a:p>
          <a:p>
            <a:r>
              <a:rPr lang="en-US" b="1" dirty="0"/>
              <a:t>Regulatory Commissions</a:t>
            </a:r>
          </a:p>
          <a:p>
            <a:pPr lvl="1"/>
            <a:r>
              <a:rPr lang="en-US" dirty="0"/>
              <a:t>SEC, NLRB, FEC</a:t>
            </a:r>
          </a:p>
        </p:txBody>
      </p:sp>
    </p:spTree>
    <p:extLst>
      <p:ext uri="{BB962C8B-B14F-4D97-AF65-F5344CB8AC3E}">
        <p14:creationId xmlns:p14="http://schemas.microsoft.com/office/powerpoint/2010/main" val="483051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Policy</a:t>
            </a:r>
          </a:p>
          <a:p>
            <a:pPr lvl="1"/>
            <a:r>
              <a:rPr lang="en-US" dirty="0"/>
              <a:t>Lots of wiggle room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Rule Making (Federal Register)</a:t>
            </a:r>
          </a:p>
          <a:p>
            <a:pPr lvl="1"/>
            <a:r>
              <a:rPr lang="en-US" dirty="0"/>
              <a:t>Interprets legislation,</a:t>
            </a:r>
          </a:p>
          <a:p>
            <a:pPr lvl="1"/>
            <a:r>
              <a:rPr lang="en-US" dirty="0"/>
              <a:t>Public comment, hearings </a:t>
            </a:r>
          </a:p>
          <a:p>
            <a:endParaRPr lang="en-US" dirty="0"/>
          </a:p>
          <a:p>
            <a:r>
              <a:rPr lang="en-US" dirty="0"/>
              <a:t>Administrative Adjudication</a:t>
            </a:r>
          </a:p>
          <a:p>
            <a:pPr lvl="1"/>
            <a:r>
              <a:rPr lang="en-US" dirty="0"/>
              <a:t>Enforcement of rules</a:t>
            </a:r>
          </a:p>
        </p:txBody>
      </p:sp>
    </p:spTree>
    <p:extLst>
      <p:ext uri="{BB962C8B-B14F-4D97-AF65-F5344CB8AC3E}">
        <p14:creationId xmlns:p14="http://schemas.microsoft.com/office/powerpoint/2010/main" val="867640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Sources of Bureaucratic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External Support – public opinion, President and Congress</a:t>
            </a:r>
          </a:p>
          <a:p>
            <a:r>
              <a:rPr lang="en-US" dirty="0"/>
              <a:t>Expertise – </a:t>
            </a:r>
          </a:p>
          <a:p>
            <a:r>
              <a:rPr lang="en-US" dirty="0"/>
              <a:t>Longevity and Vitality – </a:t>
            </a:r>
          </a:p>
          <a:p>
            <a:r>
              <a:rPr lang="en-US" dirty="0"/>
              <a:t>Leadership -  </a:t>
            </a:r>
          </a:p>
        </p:txBody>
      </p:sp>
    </p:spTree>
    <p:extLst>
      <p:ext uri="{BB962C8B-B14F-4D97-AF65-F5344CB8AC3E}">
        <p14:creationId xmlns:p14="http://schemas.microsoft.com/office/powerpoint/2010/main" val="95611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EXPERIENCE</a:t>
            </a:r>
          </a:p>
          <a:p>
            <a:endParaRPr lang="en-US" dirty="0"/>
          </a:p>
          <a:p>
            <a:r>
              <a:rPr lang="en-US" dirty="0"/>
              <a:t>WEALTH</a:t>
            </a:r>
          </a:p>
          <a:p>
            <a:endParaRPr lang="en-US" dirty="0"/>
          </a:p>
          <a:p>
            <a:r>
              <a:rPr lang="en-US" dirty="0"/>
              <a:t>NAME  RECOGNITION</a:t>
            </a:r>
          </a:p>
          <a:p>
            <a:endParaRPr lang="en-US" dirty="0"/>
          </a:p>
          <a:p>
            <a:r>
              <a:rPr lang="en-US" dirty="0"/>
              <a:t>PARTY SUPPORT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Controlling Bureaucratic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“No politician has ever lost votes by denouncing the bureaucracy”</a:t>
            </a:r>
          </a:p>
        </p:txBody>
      </p:sp>
    </p:spTree>
    <p:extLst>
      <p:ext uri="{BB962C8B-B14F-4D97-AF65-F5344CB8AC3E}">
        <p14:creationId xmlns:p14="http://schemas.microsoft.com/office/powerpoint/2010/main" val="1665495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Appoint and remove agency heads</a:t>
            </a:r>
          </a:p>
          <a:p>
            <a:r>
              <a:rPr lang="en-US" dirty="0"/>
              <a:t>Reorganize the bureaucracy</a:t>
            </a:r>
          </a:p>
          <a:p>
            <a:r>
              <a:rPr lang="en-US" dirty="0"/>
              <a:t>Change budget proposals</a:t>
            </a:r>
          </a:p>
          <a:p>
            <a:r>
              <a:rPr lang="en-US" dirty="0"/>
              <a:t>Issue executive orders</a:t>
            </a:r>
          </a:p>
          <a:p>
            <a:r>
              <a:rPr lang="en-US" dirty="0"/>
              <a:t>Reduce an agencies budget</a:t>
            </a:r>
          </a:p>
        </p:txBody>
      </p:sp>
    </p:spTree>
    <p:extLst>
      <p:ext uri="{BB962C8B-B14F-4D97-AF65-F5344CB8AC3E}">
        <p14:creationId xmlns:p14="http://schemas.microsoft.com/office/powerpoint/2010/main" val="807321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Congressional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Pass legislation that alters the agency</a:t>
            </a:r>
          </a:p>
          <a:p>
            <a:r>
              <a:rPr lang="en-US" dirty="0"/>
              <a:t>Investigate bureaucratic activities</a:t>
            </a:r>
          </a:p>
          <a:p>
            <a:r>
              <a:rPr lang="en-US" dirty="0"/>
              <a:t>Influence pres. Appointments</a:t>
            </a:r>
          </a:p>
          <a:p>
            <a:r>
              <a:rPr lang="en-US" dirty="0"/>
              <a:t>Write legislation to limit discretion</a:t>
            </a:r>
          </a:p>
          <a:p>
            <a:r>
              <a:rPr lang="en-US" dirty="0"/>
              <a:t>Limit use of funds or reduce funding</a:t>
            </a:r>
          </a:p>
        </p:txBody>
      </p:sp>
    </p:spTree>
    <p:extLst>
      <p:ext uri="{BB962C8B-B14F-4D97-AF65-F5344CB8AC3E}">
        <p14:creationId xmlns:p14="http://schemas.microsoft.com/office/powerpoint/2010/main" val="4156348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Judicial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Rule on whether the agency has acted within the law</a:t>
            </a:r>
          </a:p>
          <a:p>
            <a:r>
              <a:rPr lang="en-US" dirty="0"/>
              <a:t>Rule on constitutionality</a:t>
            </a:r>
          </a:p>
          <a:p>
            <a:r>
              <a:rPr lang="en-US" dirty="0"/>
              <a:t>Force respect for the rights of individuals through hearings</a:t>
            </a:r>
          </a:p>
        </p:txBody>
      </p:sp>
    </p:spTree>
    <p:extLst>
      <p:ext uri="{BB962C8B-B14F-4D97-AF65-F5344CB8AC3E}">
        <p14:creationId xmlns:p14="http://schemas.microsoft.com/office/powerpoint/2010/main" val="393271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Terms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4 years.</a:t>
            </a:r>
          </a:p>
          <a:p>
            <a:pPr eaLnBrk="1" hangingPunct="1"/>
            <a:r>
              <a:rPr lang="en-US" sz="2800" dirty="0"/>
              <a:t>Originally no term limits, 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1951- 22</a:t>
            </a:r>
            <a:r>
              <a:rPr lang="en-US" sz="2800" baseline="30000" dirty="0"/>
              <a:t>nd</a:t>
            </a:r>
            <a:r>
              <a:rPr lang="en-US" sz="2800" dirty="0"/>
              <a:t> Amendment</a:t>
            </a:r>
          </a:p>
          <a:p>
            <a:pPr lvl="1" eaLnBrk="1" hangingPunct="1"/>
            <a:r>
              <a:rPr lang="en-US" sz="2400" dirty="0"/>
              <a:t>2 4yr terms or 10 yrs. Total if former VP becomes P.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Removal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u="sng" dirty="0"/>
              <a:t>Impeachment</a:t>
            </a:r>
            <a:r>
              <a:rPr lang="en-US" sz="2400" dirty="0"/>
              <a:t>-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“treason, bribery, or other high crimes and misdemeanors”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/>
              <a:t>House or Representatives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/>
              <a:t>Senate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Succession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Vice President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Presidential Succession Act of 1947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1.  Speaker of the House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2.  President Pro-tempore of the Senate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3.  Secretary of State, rest of cabinet in order of creation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25</a:t>
            </a:r>
            <a:r>
              <a:rPr lang="en-US" sz="2000" b="1" baseline="30000" dirty="0"/>
              <a:t>th</a:t>
            </a:r>
            <a:r>
              <a:rPr lang="en-US" sz="2000" b="1" dirty="0"/>
              <a:t> Amendment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Vice President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President in waiting.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President of the Senate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Most Vice Presidents have been very obscure and have had little or no relationship with the President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Walter Mondale (77-81)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Dick Cheney -  (01-09)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Balancing the ticket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Regional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Political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Experience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Temperament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Racial/Gender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Constitutional Powers of the President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dirty="0"/>
              <a:t>Article II </a:t>
            </a:r>
            <a:r>
              <a:rPr lang="en-US" sz="1800" dirty="0"/>
              <a:t>of the constitution outlines vague powers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“</a:t>
            </a:r>
            <a:r>
              <a:rPr lang="en-US" sz="1800" i="1" dirty="0"/>
              <a:t>The executive power of the United States shall be vested in a President of the United States</a:t>
            </a:r>
            <a:r>
              <a:rPr lang="en-US" sz="1800" dirty="0"/>
              <a:t>.” (Article II) leaves room for interpretation</a:t>
            </a:r>
          </a:p>
          <a:p>
            <a:pPr eaLnBrk="1" hangingPunct="1">
              <a:lnSpc>
                <a:spcPct val="80000"/>
              </a:lnSpc>
            </a:pPr>
            <a:endParaRPr lang="en-US" sz="1800" u="sng" dirty="0"/>
          </a:p>
          <a:p>
            <a:pPr eaLnBrk="1" hangingPunct="1">
              <a:lnSpc>
                <a:spcPct val="80000"/>
              </a:lnSpc>
            </a:pPr>
            <a:r>
              <a:rPr lang="en-US" sz="1800" b="1" dirty="0"/>
              <a:t>Power of Appointment </a:t>
            </a:r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US" sz="1800" u="sng" dirty="0"/>
          </a:p>
          <a:p>
            <a:pPr eaLnBrk="1" hangingPunct="1">
              <a:lnSpc>
                <a:spcPct val="80000"/>
              </a:lnSpc>
            </a:pPr>
            <a:r>
              <a:rPr lang="en-US" sz="1800" b="1" dirty="0"/>
              <a:t>Power to Convene Congress</a:t>
            </a:r>
            <a:r>
              <a:rPr lang="en-US" sz="1800" dirty="0"/>
              <a:t> – </a:t>
            </a:r>
          </a:p>
          <a:p>
            <a:pPr eaLnBrk="1" hangingPunct="1">
              <a:lnSpc>
                <a:spcPct val="80000"/>
              </a:lnSpc>
            </a:pPr>
            <a:endParaRPr lang="en-US" sz="1800" b="1" dirty="0"/>
          </a:p>
          <a:p>
            <a:pPr eaLnBrk="1" hangingPunct="1">
              <a:lnSpc>
                <a:spcPct val="80000"/>
              </a:lnSpc>
            </a:pPr>
            <a:r>
              <a:rPr lang="en-US" sz="1800" b="1" dirty="0"/>
              <a:t>Power to Make treaties-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b="1" dirty="0"/>
              <a:t>Executive agreements –</a:t>
            </a:r>
          </a:p>
          <a:p>
            <a:pPr eaLnBrk="1" hangingPunct="1">
              <a:lnSpc>
                <a:spcPct val="80000"/>
              </a:lnSpc>
            </a:pPr>
            <a:endParaRPr lang="en-US" sz="1800" b="1" dirty="0"/>
          </a:p>
          <a:p>
            <a:pPr eaLnBrk="1" hangingPunct="1">
              <a:lnSpc>
                <a:spcPct val="80000"/>
              </a:lnSpc>
            </a:pPr>
            <a:r>
              <a:rPr lang="en-US" sz="1800" b="1" dirty="0"/>
              <a:t>Power to Pardon</a:t>
            </a:r>
          </a:p>
          <a:p>
            <a:pPr eaLnBrk="1" hangingPunct="1">
              <a:lnSpc>
                <a:spcPct val="80000"/>
              </a:lnSpc>
            </a:pPr>
            <a:endParaRPr lang="en-US" sz="1800" b="1" dirty="0"/>
          </a:p>
          <a:p>
            <a:pPr eaLnBrk="1" hangingPunct="1">
              <a:lnSpc>
                <a:spcPct val="80000"/>
              </a:lnSpc>
            </a:pPr>
            <a:r>
              <a:rPr lang="en-US" sz="1800" b="1" dirty="0"/>
              <a:t>Executive Orders</a:t>
            </a:r>
          </a:p>
          <a:p>
            <a:pPr eaLnBrk="1" hangingPunct="1">
              <a:lnSpc>
                <a:spcPct val="80000"/>
              </a:lnSpc>
            </a:pPr>
            <a:endParaRPr lang="en-US" sz="1800" b="1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A11C4-92E8-4D07-96FD-8C3ECC002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Limitations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A5F29-7D52-4374-A3F7-0E2B8B2AF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Washington – </a:t>
            </a:r>
          </a:p>
          <a:p>
            <a:endParaRPr lang="en-US" dirty="0"/>
          </a:p>
          <a:p>
            <a:r>
              <a:rPr lang="en-US" dirty="0"/>
              <a:t>Most 19</a:t>
            </a:r>
            <a:r>
              <a:rPr lang="en-US" baseline="30000" dirty="0"/>
              <a:t>th</a:t>
            </a:r>
            <a:r>
              <a:rPr lang="en-US" dirty="0"/>
              <a:t> Century Presidents</a:t>
            </a:r>
          </a:p>
          <a:p>
            <a:endParaRPr lang="en-US" dirty="0"/>
          </a:p>
          <a:p>
            <a:r>
              <a:rPr lang="en-US" dirty="0"/>
              <a:t>Jackson </a:t>
            </a:r>
          </a:p>
          <a:p>
            <a:endParaRPr lang="en-US" dirty="0"/>
          </a:p>
          <a:p>
            <a:r>
              <a:rPr lang="en-US" dirty="0"/>
              <a:t>Lincoln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32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4923</TotalTime>
  <Words>851</Words>
  <Application>Microsoft Office PowerPoint</Application>
  <PresentationFormat>On-screen Show (4:3)</PresentationFormat>
  <Paragraphs>255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Corbel</vt:lpstr>
      <vt:lpstr>Wingdings</vt:lpstr>
      <vt:lpstr>Wingdings 2</vt:lpstr>
      <vt:lpstr>Wingdings 3</vt:lpstr>
      <vt:lpstr>Module</vt:lpstr>
      <vt:lpstr>  </vt:lpstr>
      <vt:lpstr>Qualifications</vt:lpstr>
      <vt:lpstr>INFORMAL QUALIFICATIONS</vt:lpstr>
      <vt:lpstr>Terms</vt:lpstr>
      <vt:lpstr>Removal</vt:lpstr>
      <vt:lpstr>Succession</vt:lpstr>
      <vt:lpstr>Vice President</vt:lpstr>
      <vt:lpstr>Constitutional Powers of the President</vt:lpstr>
      <vt:lpstr>Original Limitations </vt:lpstr>
      <vt:lpstr>Evolution in 20th Century</vt:lpstr>
      <vt:lpstr>Even More Evolution</vt:lpstr>
      <vt:lpstr>Expansion of Presidential Power</vt:lpstr>
      <vt:lpstr>Roles of President</vt:lpstr>
      <vt:lpstr>Role of the President in the Legislative Process</vt:lpstr>
      <vt:lpstr>How Successful is the President?</vt:lpstr>
      <vt:lpstr>Electing a President</vt:lpstr>
      <vt:lpstr>Presidential Nominations</vt:lpstr>
      <vt:lpstr>Election Phases</vt:lpstr>
      <vt:lpstr>Modern Presidential Nominations</vt:lpstr>
      <vt:lpstr>Swing States</vt:lpstr>
      <vt:lpstr>Final Results 2012</vt:lpstr>
      <vt:lpstr>PowerPoint Presentation</vt:lpstr>
      <vt:lpstr>Relative Importance</vt:lpstr>
      <vt:lpstr>PowerPoint Presentation</vt:lpstr>
      <vt:lpstr>Bureaucracy (chapter 14)</vt:lpstr>
      <vt:lpstr>From Spoils to Merit</vt:lpstr>
      <vt:lpstr>4 types of agencies</vt:lpstr>
      <vt:lpstr>How it works?</vt:lpstr>
      <vt:lpstr>Sources of Bureaucratic Power</vt:lpstr>
      <vt:lpstr>Controlling Bureaucratic Power</vt:lpstr>
      <vt:lpstr>Executive Control</vt:lpstr>
      <vt:lpstr>Congressional Controls</vt:lpstr>
      <vt:lpstr>Judicial Controls</vt:lpstr>
    </vt:vector>
  </TitlesOfParts>
  <Company>JISD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Administrator</dc:creator>
  <cp:lastModifiedBy>Matthew A. LutmerPaulson</cp:lastModifiedBy>
  <cp:revision>127</cp:revision>
  <dcterms:created xsi:type="dcterms:W3CDTF">2008-10-22T20:00:10Z</dcterms:created>
  <dcterms:modified xsi:type="dcterms:W3CDTF">2022-01-22T01:11:19Z</dcterms:modified>
</cp:coreProperties>
</file>