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handoutMasterIdLst>
    <p:handoutMasterId r:id="rId29"/>
  </p:handoutMasterIdLst>
  <p:sldIdLst>
    <p:sldId id="256" r:id="rId2"/>
    <p:sldId id="257" r:id="rId3"/>
    <p:sldId id="277" r:id="rId4"/>
    <p:sldId id="285" r:id="rId5"/>
    <p:sldId id="286" r:id="rId6"/>
    <p:sldId id="287" r:id="rId7"/>
    <p:sldId id="284" r:id="rId8"/>
    <p:sldId id="258" r:id="rId9"/>
    <p:sldId id="259" r:id="rId10"/>
    <p:sldId id="289" r:id="rId11"/>
    <p:sldId id="290" r:id="rId12"/>
    <p:sldId id="291" r:id="rId13"/>
    <p:sldId id="261" r:id="rId14"/>
    <p:sldId id="262" r:id="rId15"/>
    <p:sldId id="263" r:id="rId16"/>
    <p:sldId id="264" r:id="rId17"/>
    <p:sldId id="275" r:id="rId18"/>
    <p:sldId id="276" r:id="rId19"/>
    <p:sldId id="266" r:id="rId20"/>
    <p:sldId id="267" r:id="rId21"/>
    <p:sldId id="269" r:id="rId22"/>
    <p:sldId id="270" r:id="rId23"/>
    <p:sldId id="280" r:id="rId24"/>
    <p:sldId id="271" r:id="rId25"/>
    <p:sldId id="272" r:id="rId26"/>
    <p:sldId id="273" r:id="rId27"/>
    <p:sldId id="288" r:id="rId28"/>
  </p:sldIdLst>
  <p:sldSz cx="9144000" cy="6858000" type="screen4x3"/>
  <p:notesSz cx="6858000" cy="9077325"/>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DD5BE-E824-42F4-9856-D7F423740BE7}" v="12" dt="2021-12-09T15:42:50.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67" autoAdjust="0"/>
  </p:normalViewPr>
  <p:slideViewPr>
    <p:cSldViewPr>
      <p:cViewPr varScale="1">
        <p:scale>
          <a:sx n="68" d="100"/>
          <a:sy n="68" d="100"/>
        </p:scale>
        <p:origin x="1470" y="6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A. LutmerPaulson" userId="bd21f46b-0325-4739-a7db-1a192c947df6" providerId="ADAL" clId="{7B5DD5BE-E824-42F4-9856-D7F423740BE7}"/>
    <pc:docChg chg="custSel modSld">
      <pc:chgData name="Matthew A. LutmerPaulson" userId="bd21f46b-0325-4739-a7db-1a192c947df6" providerId="ADAL" clId="{7B5DD5BE-E824-42F4-9856-D7F423740BE7}" dt="2021-12-09T15:53:37.766" v="558" actId="207"/>
      <pc:docMkLst>
        <pc:docMk/>
      </pc:docMkLst>
      <pc:sldChg chg="modSp mod">
        <pc:chgData name="Matthew A. LutmerPaulson" userId="bd21f46b-0325-4739-a7db-1a192c947df6" providerId="ADAL" clId="{7B5DD5BE-E824-42F4-9856-D7F423740BE7}" dt="2021-12-09T15:50:04.257" v="292" actId="20577"/>
        <pc:sldMkLst>
          <pc:docMk/>
          <pc:sldMk cId="0" sldId="256"/>
        </pc:sldMkLst>
        <pc:spChg chg="mod">
          <ac:chgData name="Matthew A. LutmerPaulson" userId="bd21f46b-0325-4739-a7db-1a192c947df6" providerId="ADAL" clId="{7B5DD5BE-E824-42F4-9856-D7F423740BE7}" dt="2021-12-09T15:50:04.257" v="292" actId="20577"/>
          <ac:spMkLst>
            <pc:docMk/>
            <pc:sldMk cId="0" sldId="256"/>
            <ac:spMk id="5" creationId="{00000000-0000-0000-0000-000000000000}"/>
          </ac:spMkLst>
        </pc:spChg>
      </pc:sldChg>
      <pc:sldChg chg="modSp mod">
        <pc:chgData name="Matthew A. LutmerPaulson" userId="bd21f46b-0325-4739-a7db-1a192c947df6" providerId="ADAL" clId="{7B5DD5BE-E824-42F4-9856-D7F423740BE7}" dt="2021-12-09T15:50:50.604" v="360" actId="20577"/>
        <pc:sldMkLst>
          <pc:docMk/>
          <pc:sldMk cId="0" sldId="257"/>
        </pc:sldMkLst>
        <pc:spChg chg="mod">
          <ac:chgData name="Matthew A. LutmerPaulson" userId="bd21f46b-0325-4739-a7db-1a192c947df6" providerId="ADAL" clId="{7B5DD5BE-E824-42F4-9856-D7F423740BE7}" dt="2021-12-09T15:50:50.604" v="360" actId="20577"/>
          <ac:spMkLst>
            <pc:docMk/>
            <pc:sldMk cId="0" sldId="257"/>
            <ac:spMk id="13315" creationId="{00000000-0000-0000-0000-000000000000}"/>
          </ac:spMkLst>
        </pc:spChg>
      </pc:sldChg>
      <pc:sldChg chg="modSp mod">
        <pc:chgData name="Matthew A. LutmerPaulson" userId="bd21f46b-0325-4739-a7db-1a192c947df6" providerId="ADAL" clId="{7B5DD5BE-E824-42F4-9856-D7F423740BE7}" dt="2021-12-09T15:51:08.983" v="367" actId="20577"/>
        <pc:sldMkLst>
          <pc:docMk/>
          <pc:sldMk cId="0" sldId="261"/>
        </pc:sldMkLst>
        <pc:spChg chg="mod">
          <ac:chgData name="Matthew A. LutmerPaulson" userId="bd21f46b-0325-4739-a7db-1a192c947df6" providerId="ADAL" clId="{7B5DD5BE-E824-42F4-9856-D7F423740BE7}" dt="2021-12-09T15:51:08.983" v="367" actId="20577"/>
          <ac:spMkLst>
            <pc:docMk/>
            <pc:sldMk cId="0" sldId="261"/>
            <ac:spMk id="13315" creationId="{00000000-0000-0000-0000-000000000000}"/>
          </ac:spMkLst>
        </pc:spChg>
      </pc:sldChg>
      <pc:sldChg chg="modSp mod">
        <pc:chgData name="Matthew A. LutmerPaulson" userId="bd21f46b-0325-4739-a7db-1a192c947df6" providerId="ADAL" clId="{7B5DD5BE-E824-42F4-9856-D7F423740BE7}" dt="2021-12-09T15:52:08.639" v="483" actId="20577"/>
        <pc:sldMkLst>
          <pc:docMk/>
          <pc:sldMk cId="0" sldId="266"/>
        </pc:sldMkLst>
        <pc:spChg chg="mod">
          <ac:chgData name="Matthew A. LutmerPaulson" userId="bd21f46b-0325-4739-a7db-1a192c947df6" providerId="ADAL" clId="{7B5DD5BE-E824-42F4-9856-D7F423740BE7}" dt="2021-12-09T15:52:08.639" v="483" actId="20577"/>
          <ac:spMkLst>
            <pc:docMk/>
            <pc:sldMk cId="0" sldId="266"/>
            <ac:spMk id="27651" creationId="{00000000-0000-0000-0000-000000000000}"/>
          </ac:spMkLst>
        </pc:spChg>
      </pc:sldChg>
      <pc:sldChg chg="modSp mod">
        <pc:chgData name="Matthew A. LutmerPaulson" userId="bd21f46b-0325-4739-a7db-1a192c947df6" providerId="ADAL" clId="{7B5DD5BE-E824-42F4-9856-D7F423740BE7}" dt="2021-12-09T15:52:31.385" v="502" actId="5793"/>
        <pc:sldMkLst>
          <pc:docMk/>
          <pc:sldMk cId="0" sldId="267"/>
        </pc:sldMkLst>
        <pc:spChg chg="mod">
          <ac:chgData name="Matthew A. LutmerPaulson" userId="bd21f46b-0325-4739-a7db-1a192c947df6" providerId="ADAL" clId="{7B5DD5BE-E824-42F4-9856-D7F423740BE7}" dt="2021-12-09T15:52:31.385" v="502" actId="5793"/>
          <ac:spMkLst>
            <pc:docMk/>
            <pc:sldMk cId="0" sldId="267"/>
            <ac:spMk id="19458" creationId="{00000000-0000-0000-0000-000000000000}"/>
          </ac:spMkLst>
        </pc:spChg>
      </pc:sldChg>
      <pc:sldChg chg="addSp delSp modSp mod">
        <pc:chgData name="Matthew A. LutmerPaulson" userId="bd21f46b-0325-4739-a7db-1a192c947df6" providerId="ADAL" clId="{7B5DD5BE-E824-42F4-9856-D7F423740BE7}" dt="2021-12-09T15:42:53.461" v="15" actId="20577"/>
        <pc:sldMkLst>
          <pc:docMk/>
          <pc:sldMk cId="0" sldId="277"/>
        </pc:sldMkLst>
        <pc:spChg chg="mod">
          <ac:chgData name="Matthew A. LutmerPaulson" userId="bd21f46b-0325-4739-a7db-1a192c947df6" providerId="ADAL" clId="{7B5DD5BE-E824-42F4-9856-D7F423740BE7}" dt="2021-12-09T15:42:53.461" v="15" actId="20577"/>
          <ac:spMkLst>
            <pc:docMk/>
            <pc:sldMk cId="0" sldId="277"/>
            <ac:spMk id="9218" creationId="{00000000-0000-0000-0000-000000000000}"/>
          </ac:spMkLst>
        </pc:spChg>
        <pc:picChg chg="add del mod">
          <ac:chgData name="Matthew A. LutmerPaulson" userId="bd21f46b-0325-4739-a7db-1a192c947df6" providerId="ADAL" clId="{7B5DD5BE-E824-42F4-9856-D7F423740BE7}" dt="2021-12-09T15:42:09.352" v="8" actId="478"/>
          <ac:picMkLst>
            <pc:docMk/>
            <pc:sldMk cId="0" sldId="277"/>
            <ac:picMk id="1026" creationId="{93517BE9-CC7B-46FF-9217-B086DD11DCAB}"/>
          </ac:picMkLst>
        </pc:picChg>
        <pc:picChg chg="add mod">
          <ac:chgData name="Matthew A. LutmerPaulson" userId="bd21f46b-0325-4739-a7db-1a192c947df6" providerId="ADAL" clId="{7B5DD5BE-E824-42F4-9856-D7F423740BE7}" dt="2021-12-09T15:42:50.126" v="11" actId="1076"/>
          <ac:picMkLst>
            <pc:docMk/>
            <pc:sldMk cId="0" sldId="277"/>
            <ac:picMk id="1028" creationId="{61EA69E0-3325-417A-8CF4-D915BCEA6F08}"/>
          </ac:picMkLst>
        </pc:picChg>
        <pc:picChg chg="del">
          <ac:chgData name="Matthew A. LutmerPaulson" userId="bd21f46b-0325-4739-a7db-1a192c947df6" providerId="ADAL" clId="{7B5DD5BE-E824-42F4-9856-D7F423740BE7}" dt="2021-12-09T15:41:36.853" v="0" actId="478"/>
          <ac:picMkLst>
            <pc:docMk/>
            <pc:sldMk cId="0" sldId="277"/>
            <ac:picMk id="18435" creationId="{00000000-0000-0000-0000-000000000000}"/>
          </ac:picMkLst>
        </pc:picChg>
      </pc:sldChg>
      <pc:sldChg chg="modSp mod">
        <pc:chgData name="Matthew A. LutmerPaulson" userId="bd21f46b-0325-4739-a7db-1a192c947df6" providerId="ADAL" clId="{7B5DD5BE-E824-42F4-9856-D7F423740BE7}" dt="2021-12-09T15:53:37.766" v="558" actId="207"/>
        <pc:sldMkLst>
          <pc:docMk/>
          <pc:sldMk cId="0" sldId="285"/>
        </pc:sldMkLst>
        <pc:spChg chg="mod">
          <ac:chgData name="Matthew A. LutmerPaulson" userId="bd21f46b-0325-4739-a7db-1a192c947df6" providerId="ADAL" clId="{7B5DD5BE-E824-42F4-9856-D7F423740BE7}" dt="2021-12-09T15:53:37.766" v="558" actId="207"/>
          <ac:spMkLst>
            <pc:docMk/>
            <pc:sldMk cId="0" sldId="285"/>
            <ac:spMk id="14339" creationId="{00000000-0000-0000-0000-000000000000}"/>
          </ac:spMkLst>
        </pc:spChg>
      </pc:sldChg>
      <pc:sldChg chg="modSp mod">
        <pc:chgData name="Matthew A. LutmerPaulson" userId="bd21f46b-0325-4739-a7db-1a192c947df6" providerId="ADAL" clId="{7B5DD5BE-E824-42F4-9856-D7F423740BE7}" dt="2021-12-09T15:46:03.011" v="50" actId="20577"/>
        <pc:sldMkLst>
          <pc:docMk/>
          <pc:sldMk cId="1382078540" sldId="290"/>
        </pc:sldMkLst>
        <pc:spChg chg="mod">
          <ac:chgData name="Matthew A. LutmerPaulson" userId="bd21f46b-0325-4739-a7db-1a192c947df6" providerId="ADAL" clId="{7B5DD5BE-E824-42F4-9856-D7F423740BE7}" dt="2021-12-09T15:46:03.011" v="50" actId="20577"/>
          <ac:spMkLst>
            <pc:docMk/>
            <pc:sldMk cId="1382078540" sldId="29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4035"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4036"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4037"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337D2945-A005-47A9-8C32-B1750CE716FA}" type="slidenum">
              <a:rPr lang="en-US" altLang="en-US"/>
              <a:pPr>
                <a:defRPr/>
              </a:pPr>
              <a:t>‹#›</a:t>
            </a:fld>
            <a:endParaRPr lang="en-US" altLang="en-US"/>
          </a:p>
        </p:txBody>
      </p:sp>
    </p:spTree>
    <p:extLst>
      <p:ext uri="{BB962C8B-B14F-4D97-AF65-F5344CB8AC3E}">
        <p14:creationId xmlns:p14="http://schemas.microsoft.com/office/powerpoint/2010/main" val="2408957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D4B73B3F-DC91-4FCF-94D7-E2BA2DD9AEC9}" type="slidenum">
              <a:rPr lang="en-US" altLang="en-US" smtClean="0"/>
              <a:pPr>
                <a:defRPr/>
              </a:pPr>
              <a:t>‹#›</a:t>
            </a:fld>
            <a:endParaRPr lang="en-US" altLang="en-US"/>
          </a:p>
        </p:txBody>
      </p:sp>
    </p:spTree>
    <p:extLst>
      <p:ext uri="{BB962C8B-B14F-4D97-AF65-F5344CB8AC3E}">
        <p14:creationId xmlns:p14="http://schemas.microsoft.com/office/powerpoint/2010/main" val="34162627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FA545A0-C24B-4B0C-8F46-D31F1962428C}" type="slidenum">
              <a:rPr lang="en-US" altLang="en-US" smtClean="0"/>
              <a:pPr>
                <a:defRPr/>
              </a:pPr>
              <a:t>‹#›</a:t>
            </a:fld>
            <a:endParaRPr lang="en-US" altLang="en-US"/>
          </a:p>
        </p:txBody>
      </p:sp>
    </p:spTree>
    <p:extLst>
      <p:ext uri="{BB962C8B-B14F-4D97-AF65-F5344CB8AC3E}">
        <p14:creationId xmlns:p14="http://schemas.microsoft.com/office/powerpoint/2010/main" val="364712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435797A-980E-4EA3-9892-4260C952246D}" type="slidenum">
              <a:rPr lang="en-US" altLang="en-US" smtClean="0"/>
              <a:pPr>
                <a:defRPr/>
              </a:pPr>
              <a:t>‹#›</a:t>
            </a:fld>
            <a:endParaRPr lang="en-US" altLang="en-US"/>
          </a:p>
        </p:txBody>
      </p:sp>
    </p:spTree>
    <p:extLst>
      <p:ext uri="{BB962C8B-B14F-4D97-AF65-F5344CB8AC3E}">
        <p14:creationId xmlns:p14="http://schemas.microsoft.com/office/powerpoint/2010/main" val="22946889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E9B13CD-4398-4F72-A339-D422FB4A1901}" type="datetimeFigureOut">
              <a:rPr lang="en-US" smtClean="0"/>
              <a:pPr>
                <a:defRPr/>
              </a:pPr>
              <a:t>12/9/2021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89046B8-EAE6-4E7B-9DF7-031A107D7A7C}" type="slidenum">
              <a:rPr lang="en-US" altLang="en-US" smtClean="0"/>
              <a:pPr>
                <a:defRPr/>
              </a:pPr>
              <a:t>‹#›</a:t>
            </a:fld>
            <a:endParaRPr lang="en-US" altLang="en-US"/>
          </a:p>
        </p:txBody>
      </p:sp>
    </p:spTree>
    <p:extLst>
      <p:ext uri="{BB962C8B-B14F-4D97-AF65-F5344CB8AC3E}">
        <p14:creationId xmlns:p14="http://schemas.microsoft.com/office/powerpoint/2010/main" val="309864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A6E03FC8-279F-4AE1-BF4B-A60F3150EBC2}" type="slidenum">
              <a:rPr lang="en-US" altLang="en-US" smtClean="0"/>
              <a:pPr>
                <a:defRPr/>
              </a:pPr>
              <a:t>‹#›</a:t>
            </a:fld>
            <a:endParaRPr lang="en-US" altLang="en-US"/>
          </a:p>
        </p:txBody>
      </p:sp>
    </p:spTree>
    <p:extLst>
      <p:ext uri="{BB962C8B-B14F-4D97-AF65-F5344CB8AC3E}">
        <p14:creationId xmlns:p14="http://schemas.microsoft.com/office/powerpoint/2010/main" val="4844184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67A0F32-A688-47D8-BFE2-ACCC6E250E74}" type="slidenum">
              <a:rPr lang="en-US" altLang="en-US" smtClean="0"/>
              <a:pPr>
                <a:defRPr/>
              </a:pPr>
              <a:t>‹#›</a:t>
            </a:fld>
            <a:endParaRPr lang="en-US" altLang="en-US"/>
          </a:p>
        </p:txBody>
      </p:sp>
    </p:spTree>
    <p:extLst>
      <p:ext uri="{BB962C8B-B14F-4D97-AF65-F5344CB8AC3E}">
        <p14:creationId xmlns:p14="http://schemas.microsoft.com/office/powerpoint/2010/main" val="1241854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F5A454A-29D7-4798-B00A-E0899B2A744F}" type="slidenum">
              <a:rPr lang="en-US" altLang="en-US" smtClean="0"/>
              <a:pPr>
                <a:defRPr/>
              </a:pPr>
              <a:t>‹#›</a:t>
            </a:fld>
            <a:endParaRPr lang="en-US" altLang="en-US"/>
          </a:p>
        </p:txBody>
      </p:sp>
    </p:spTree>
    <p:extLst>
      <p:ext uri="{BB962C8B-B14F-4D97-AF65-F5344CB8AC3E}">
        <p14:creationId xmlns:p14="http://schemas.microsoft.com/office/powerpoint/2010/main" val="117760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2C05D5FB-56C7-4DBA-9762-65D6C2A9705B}" type="slidenum">
              <a:rPr lang="en-US" altLang="en-US" smtClean="0"/>
              <a:pPr>
                <a:defRPr/>
              </a:pPr>
              <a:t>‹#›</a:t>
            </a:fld>
            <a:endParaRPr lang="en-US" altLang="en-US"/>
          </a:p>
        </p:txBody>
      </p:sp>
    </p:spTree>
    <p:extLst>
      <p:ext uri="{BB962C8B-B14F-4D97-AF65-F5344CB8AC3E}">
        <p14:creationId xmlns:p14="http://schemas.microsoft.com/office/powerpoint/2010/main" val="130029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792A5E-047C-4F3C-945A-9A3E3E5BB34A}" type="datetimeFigureOut">
              <a:rPr lang="en-US" smtClean="0"/>
              <a:pPr>
                <a:defRPr/>
              </a:pPr>
              <a:t>12/9/2021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EC02EC9-805E-4560-985B-B4285B503705}" type="slidenum">
              <a:rPr lang="en-US" altLang="en-US" smtClean="0"/>
              <a:pPr>
                <a:defRPr/>
              </a:pPr>
              <a:t>‹#›</a:t>
            </a:fld>
            <a:endParaRPr lang="en-US" altLang="en-US"/>
          </a:p>
        </p:txBody>
      </p:sp>
    </p:spTree>
    <p:extLst>
      <p:ext uri="{BB962C8B-B14F-4D97-AF65-F5344CB8AC3E}">
        <p14:creationId xmlns:p14="http://schemas.microsoft.com/office/powerpoint/2010/main" val="283167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2016DC42-61BA-419C-AB89-FDAAF8FE173C}" type="slidenum">
              <a:rPr lang="en-US" altLang="en-US" smtClean="0"/>
              <a:pPr>
                <a:defRPr/>
              </a:pPr>
              <a:t>‹#›</a:t>
            </a:fld>
            <a:endParaRPr lang="en-US" altLang="en-US"/>
          </a:p>
        </p:txBody>
      </p:sp>
    </p:spTree>
    <p:extLst>
      <p:ext uri="{BB962C8B-B14F-4D97-AF65-F5344CB8AC3E}">
        <p14:creationId xmlns:p14="http://schemas.microsoft.com/office/powerpoint/2010/main" val="31223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83359182-9063-4B48-A607-07E703E78E22}" type="slidenum">
              <a:rPr lang="en-US" altLang="en-US" smtClean="0"/>
              <a:pPr>
                <a:defRPr/>
              </a:pPr>
              <a:t>‹#›</a:t>
            </a:fld>
            <a:endParaRPr lang="en-US" altLang="en-US"/>
          </a:p>
        </p:txBody>
      </p:sp>
    </p:spTree>
    <p:extLst>
      <p:ext uri="{BB962C8B-B14F-4D97-AF65-F5344CB8AC3E}">
        <p14:creationId xmlns:p14="http://schemas.microsoft.com/office/powerpoint/2010/main" val="39573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C3D78BA0-E48B-468B-97D0-3737BE22FD32}" type="slidenum">
              <a:rPr lang="en-US" altLang="en-US" smtClean="0"/>
              <a:pPr>
                <a:defRPr/>
              </a:pPr>
              <a:t>‹#›</a:t>
            </a:fld>
            <a:endParaRPr lang="en-US" altLang="en-US"/>
          </a:p>
        </p:txBody>
      </p:sp>
    </p:spTree>
    <p:extLst>
      <p:ext uri="{BB962C8B-B14F-4D97-AF65-F5344CB8AC3E}">
        <p14:creationId xmlns:p14="http://schemas.microsoft.com/office/powerpoint/2010/main" val="559351093"/>
      </p:ext>
    </p:extLst>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6684" y="1143294"/>
            <a:ext cx="7565315" cy="4268965"/>
          </a:xfrm>
        </p:spPr>
        <p:txBody>
          <a:bodyPr>
            <a:normAutofit/>
          </a:bodyPr>
          <a:lstStyle/>
          <a:p>
            <a:pPr eaLnBrk="1" fontAlgn="auto" hangingPunct="1">
              <a:spcAft>
                <a:spcPts val="0"/>
              </a:spcAft>
              <a:defRPr/>
            </a:pPr>
            <a:r>
              <a:rPr lang="en-US" sz="9600" dirty="0"/>
              <a:t>CONGRESS</a:t>
            </a:r>
          </a:p>
        </p:txBody>
      </p:sp>
      <p:sp>
        <p:nvSpPr>
          <p:cNvPr id="5" name="Subtitle 4"/>
          <p:cNvSpPr>
            <a:spLocks noGrp="1"/>
          </p:cNvSpPr>
          <p:nvPr>
            <p:ph type="subTitle" idx="1"/>
          </p:nvPr>
        </p:nvSpPr>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Elections</a:t>
            </a:r>
          </a:p>
        </p:txBody>
      </p:sp>
      <p:sp>
        <p:nvSpPr>
          <p:cNvPr id="3" name="Content Placeholder 2"/>
          <p:cNvSpPr>
            <a:spLocks noGrp="1"/>
          </p:cNvSpPr>
          <p:nvPr>
            <p:ph idx="1"/>
          </p:nvPr>
        </p:nvSpPr>
        <p:spPr/>
        <p:txBody>
          <a:bodyPr/>
          <a:lstStyle/>
          <a:p>
            <a:r>
              <a:rPr lang="en-US" dirty="0"/>
              <a:t>Incumbents – win 90% of the time </a:t>
            </a:r>
          </a:p>
          <a:p>
            <a:endParaRPr lang="en-US" dirty="0"/>
          </a:p>
          <a:p>
            <a:r>
              <a:rPr lang="en-US" dirty="0"/>
              <a:t>Why?</a:t>
            </a:r>
          </a:p>
          <a:p>
            <a:pPr lvl="1"/>
            <a:r>
              <a:rPr lang="en-US" dirty="0"/>
              <a:t>Fundraising</a:t>
            </a:r>
          </a:p>
          <a:p>
            <a:pPr lvl="1"/>
            <a:r>
              <a:rPr lang="en-US" dirty="0"/>
              <a:t>Name recognition</a:t>
            </a:r>
          </a:p>
          <a:p>
            <a:pPr lvl="1"/>
            <a:r>
              <a:rPr lang="en-US" dirty="0"/>
              <a:t>Casework</a:t>
            </a:r>
          </a:p>
          <a:p>
            <a:pPr lvl="1"/>
            <a:r>
              <a:rPr lang="en-US" dirty="0"/>
              <a:t>Experience</a:t>
            </a:r>
          </a:p>
          <a:p>
            <a:pPr lvl="1"/>
            <a:r>
              <a:rPr lang="en-US" dirty="0"/>
              <a:t>Gerrymandering</a:t>
            </a:r>
          </a:p>
          <a:p>
            <a:pPr lvl="1"/>
            <a:endParaRPr lang="en-US" dirty="0"/>
          </a:p>
        </p:txBody>
      </p:sp>
    </p:spTree>
    <p:extLst>
      <p:ext uri="{BB962C8B-B14F-4D97-AF65-F5344CB8AC3E}">
        <p14:creationId xmlns:p14="http://schemas.microsoft.com/office/powerpoint/2010/main" val="1302621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064"/>
            <a:ext cx="7772400" cy="1609344"/>
          </a:xfrm>
        </p:spPr>
        <p:txBody>
          <a:bodyPr/>
          <a:lstStyle/>
          <a:p>
            <a:r>
              <a:rPr lang="en-US" dirty="0"/>
              <a:t>Midterm elections</a:t>
            </a:r>
          </a:p>
        </p:txBody>
      </p:sp>
      <p:sp>
        <p:nvSpPr>
          <p:cNvPr id="3" name="Content Placeholder 2"/>
          <p:cNvSpPr>
            <a:spLocks noGrp="1"/>
          </p:cNvSpPr>
          <p:nvPr>
            <p:ph idx="1"/>
          </p:nvPr>
        </p:nvSpPr>
        <p:spPr/>
        <p:txBody>
          <a:bodyPr/>
          <a:lstStyle/>
          <a:p>
            <a:r>
              <a:rPr lang="en-US" dirty="0"/>
              <a:t>Party in power usually loses seats</a:t>
            </a:r>
          </a:p>
          <a:p>
            <a:pPr lvl="1"/>
            <a:r>
              <a:rPr lang="en-US" dirty="0"/>
              <a:t>1938 – 71 seats</a:t>
            </a:r>
          </a:p>
          <a:p>
            <a:pPr lvl="1"/>
            <a:r>
              <a:rPr lang="en-US" dirty="0"/>
              <a:t>1942 – 55 seats</a:t>
            </a:r>
          </a:p>
          <a:p>
            <a:pPr lvl="1"/>
            <a:r>
              <a:rPr lang="en-US" dirty="0"/>
              <a:t>1946 – 46 seats</a:t>
            </a:r>
          </a:p>
          <a:p>
            <a:pPr lvl="1"/>
            <a:r>
              <a:rPr lang="en-US" dirty="0"/>
              <a:t>1994 – 52 seats</a:t>
            </a:r>
          </a:p>
          <a:p>
            <a:pPr lvl="1"/>
            <a:r>
              <a:rPr lang="en-US" dirty="0"/>
              <a:t>2010- 63 seats</a:t>
            </a:r>
          </a:p>
          <a:p>
            <a:pPr lvl="1"/>
            <a:r>
              <a:rPr lang="en-US" dirty="0"/>
              <a:t>2018 – 41 seats</a:t>
            </a:r>
          </a:p>
          <a:p>
            <a:pPr lvl="1"/>
            <a:endParaRPr lang="en-US" dirty="0"/>
          </a:p>
          <a:p>
            <a:pPr lvl="1"/>
            <a:endParaRPr lang="en-US" dirty="0"/>
          </a:p>
          <a:p>
            <a:pPr lvl="1"/>
            <a:r>
              <a:rPr lang="en-US" dirty="0"/>
              <a:t>Party in power has gained seats twice</a:t>
            </a:r>
          </a:p>
          <a:p>
            <a:pPr lvl="2"/>
            <a:r>
              <a:rPr lang="en-US" dirty="0"/>
              <a:t>1934 9 seats</a:t>
            </a:r>
          </a:p>
          <a:p>
            <a:pPr lvl="2"/>
            <a:r>
              <a:rPr lang="en-US" dirty="0"/>
              <a:t>2002 8 seats </a:t>
            </a:r>
          </a:p>
        </p:txBody>
      </p:sp>
      <p:sp>
        <p:nvSpPr>
          <p:cNvPr id="5" name="Rectangle 1"/>
          <p:cNvSpPr>
            <a:spLocks noChangeArrowheads="1"/>
          </p:cNvSpPr>
          <p:nvPr/>
        </p:nvSpPr>
        <p:spPr bwMode="auto">
          <a:xfrm>
            <a:off x="2515153" y="2528500"/>
            <a:ext cx="183048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82828"/>
                </a:solidFill>
                <a:effectLst/>
                <a:latin typeface="Tahoma" panose="020B0604030504040204" pitchFamily="34" charset="0"/>
              </a:rPr>
              <a:t> </a:t>
            </a:r>
            <a:endParaRPr kumimoji="0" lang="en-US" altLang="en-US" sz="1800" b="0" i="0" u="none" strike="noStrike" cap="none" normalizeH="0" baseline="0">
              <a:ln>
                <a:noFill/>
              </a:ln>
              <a:solidFill>
                <a:schemeClr val="tx1"/>
              </a:solidFill>
              <a:effectLst/>
              <a:latin typeface="Tahoma" panose="020B0604030504040204" pitchFamily="34" charset="0"/>
            </a:endParaRPr>
          </a:p>
        </p:txBody>
      </p:sp>
    </p:spTree>
    <p:extLst>
      <p:ext uri="{BB962C8B-B14F-4D97-AF65-F5344CB8AC3E}">
        <p14:creationId xmlns:p14="http://schemas.microsoft.com/office/powerpoint/2010/main" val="1382078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lstStyle/>
          <a:p>
            <a:r>
              <a:rPr lang="en-US" dirty="0"/>
              <a:t>Referendum on majority party?</a:t>
            </a:r>
          </a:p>
          <a:p>
            <a:endParaRPr lang="en-US" dirty="0"/>
          </a:p>
          <a:p>
            <a:r>
              <a:rPr lang="en-US" dirty="0"/>
              <a:t>Coattail effect? </a:t>
            </a:r>
          </a:p>
        </p:txBody>
      </p:sp>
    </p:spTree>
    <p:extLst>
      <p:ext uri="{BB962C8B-B14F-4D97-AF65-F5344CB8AC3E}">
        <p14:creationId xmlns:p14="http://schemas.microsoft.com/office/powerpoint/2010/main" val="18919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Constitutional Powers of Congress</a:t>
            </a:r>
          </a:p>
        </p:txBody>
      </p:sp>
      <p:sp>
        <p:nvSpPr>
          <p:cNvPr id="13315" name="Rectangle 3"/>
          <p:cNvSpPr>
            <a:spLocks noGrp="1" noChangeArrowheads="1"/>
          </p:cNvSpPr>
          <p:nvPr>
            <p:ph idx="4294967295"/>
          </p:nvPr>
        </p:nvSpPr>
        <p:spPr>
          <a:xfrm>
            <a:off x="0" y="1905000"/>
            <a:ext cx="8229600" cy="4114800"/>
          </a:xfrm>
        </p:spPr>
        <p:txBody>
          <a:bodyPr rtlCol="0">
            <a:normAutofit/>
          </a:bodyPr>
          <a:lstStyle/>
          <a:p>
            <a:pPr eaLnBrk="1" fontAlgn="auto" hangingPunct="1">
              <a:lnSpc>
                <a:spcPct val="90000"/>
              </a:lnSpc>
              <a:spcAft>
                <a:spcPts val="0"/>
              </a:spcAft>
              <a:buFont typeface="Wingdings 2"/>
              <a:buChar char=""/>
              <a:defRPr/>
            </a:pPr>
            <a:r>
              <a:rPr lang="en-US" dirty="0"/>
              <a:t>Authority to make laws</a:t>
            </a:r>
          </a:p>
          <a:p>
            <a:pPr eaLnBrk="1" fontAlgn="auto" hangingPunct="1">
              <a:lnSpc>
                <a:spcPct val="90000"/>
              </a:lnSpc>
              <a:spcAft>
                <a:spcPts val="0"/>
              </a:spcAft>
              <a:buFont typeface="Wingdings 2"/>
              <a:buChar char=""/>
              <a:defRPr/>
            </a:pPr>
            <a:r>
              <a:rPr lang="en-US" dirty="0"/>
              <a:t>No </a:t>
            </a:r>
            <a:r>
              <a:rPr lang="en-US" u="sng" dirty="0"/>
              <a:t>bill</a:t>
            </a:r>
            <a:r>
              <a:rPr lang="en-US" dirty="0"/>
              <a:t> (proposed law) can become law </a:t>
            </a:r>
            <a:r>
              <a:rPr lang="en-US" dirty="0" err="1"/>
              <a:t>wihout</a:t>
            </a:r>
            <a:r>
              <a:rPr lang="en-US" dirty="0"/>
              <a:t> consent of both houses.</a:t>
            </a:r>
          </a:p>
          <a:p>
            <a:pPr eaLnBrk="1" fontAlgn="auto" hangingPunct="1">
              <a:lnSpc>
                <a:spcPct val="90000"/>
              </a:lnSpc>
              <a:spcAft>
                <a:spcPts val="0"/>
              </a:spcAft>
              <a:buFont typeface="Wingdings 2"/>
              <a:buChar char=""/>
              <a:defRPr/>
            </a:pPr>
            <a:r>
              <a:rPr lang="en-US" dirty="0"/>
              <a:t>Article I Section 8 lists powers </a:t>
            </a:r>
          </a:p>
          <a:p>
            <a:pPr eaLnBrk="1" fontAlgn="auto" hangingPunct="1">
              <a:lnSpc>
                <a:spcPct val="90000"/>
              </a:lnSpc>
              <a:spcAft>
                <a:spcPts val="0"/>
              </a:spcAft>
              <a:buFont typeface="Wingdings 2"/>
              <a:buChar char=""/>
              <a:defRPr/>
            </a:pPr>
            <a:r>
              <a:rPr lang="en-US" u="sng" dirty="0"/>
              <a:t>Necessary and Proper clause-</a:t>
            </a:r>
            <a:r>
              <a:rPr lang="en-US" dirty="0"/>
              <a:t> gives Congress the power to </a:t>
            </a:r>
            <a:r>
              <a:rPr lang="en-US" i="1" dirty="0"/>
              <a:t>“make all laws which shall be necessary and proper for carrying into execution all the foregoing powers, and all other powers vested by this constitution in the government of the United States”</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sz="3800" dirty="0"/>
              <a:t>Differences between the House and Senate</a:t>
            </a:r>
          </a:p>
        </p:txBody>
      </p:sp>
      <p:sp>
        <p:nvSpPr>
          <p:cNvPr id="22531" name="Rectangle 4"/>
          <p:cNvSpPr>
            <a:spLocks noGrp="1" noChangeArrowheads="1"/>
          </p:cNvSpPr>
          <p:nvPr>
            <p:ph sz="half" idx="4294967295"/>
          </p:nvPr>
        </p:nvSpPr>
        <p:spPr>
          <a:xfrm>
            <a:off x="0" y="2249488"/>
            <a:ext cx="4038600" cy="4525962"/>
          </a:xfrm>
        </p:spPr>
        <p:txBody>
          <a:bodyPr/>
          <a:lstStyle/>
          <a:p>
            <a:pPr eaLnBrk="1" hangingPunct="1">
              <a:lnSpc>
                <a:spcPct val="90000"/>
              </a:lnSpc>
            </a:pPr>
            <a:r>
              <a:rPr lang="en-US" altLang="en-US" b="1" u="sng"/>
              <a:t>House</a:t>
            </a:r>
          </a:p>
          <a:p>
            <a:pPr eaLnBrk="1" hangingPunct="1">
              <a:lnSpc>
                <a:spcPct val="90000"/>
              </a:lnSpc>
            </a:pPr>
            <a:r>
              <a:rPr lang="en-US" altLang="en-US"/>
              <a:t>Initiates all revenue bills </a:t>
            </a:r>
          </a:p>
          <a:p>
            <a:pPr eaLnBrk="1" hangingPunct="1">
              <a:lnSpc>
                <a:spcPct val="90000"/>
              </a:lnSpc>
            </a:pPr>
            <a:r>
              <a:rPr lang="en-US" altLang="en-US"/>
              <a:t>Initiates impeachment procedures and passes articles of impeachment</a:t>
            </a:r>
          </a:p>
        </p:txBody>
      </p:sp>
      <p:sp>
        <p:nvSpPr>
          <p:cNvPr id="22532" name="Rectangle 5"/>
          <p:cNvSpPr>
            <a:spLocks noGrp="1" noChangeArrowheads="1"/>
          </p:cNvSpPr>
          <p:nvPr>
            <p:ph sz="half" idx="4294967295"/>
          </p:nvPr>
        </p:nvSpPr>
        <p:spPr>
          <a:xfrm>
            <a:off x="5105400" y="2249488"/>
            <a:ext cx="4038600" cy="4525962"/>
          </a:xfrm>
        </p:spPr>
        <p:txBody>
          <a:bodyPr/>
          <a:lstStyle/>
          <a:p>
            <a:pPr eaLnBrk="1" hangingPunct="1">
              <a:lnSpc>
                <a:spcPct val="90000"/>
              </a:lnSpc>
            </a:pPr>
            <a:r>
              <a:rPr lang="en-US" altLang="en-US" b="1" u="sng"/>
              <a:t>Senate</a:t>
            </a:r>
          </a:p>
          <a:p>
            <a:pPr eaLnBrk="1" hangingPunct="1">
              <a:lnSpc>
                <a:spcPct val="90000"/>
              </a:lnSpc>
            </a:pPr>
            <a:r>
              <a:rPr lang="en-US" altLang="en-US"/>
              <a:t>Offers advice and consent on many major Presidential appointments</a:t>
            </a:r>
          </a:p>
          <a:p>
            <a:pPr eaLnBrk="1" hangingPunct="1">
              <a:lnSpc>
                <a:spcPct val="90000"/>
              </a:lnSpc>
            </a:pPr>
            <a:r>
              <a:rPr lang="en-US" altLang="en-US"/>
              <a:t>Tries impeached officials</a:t>
            </a:r>
          </a:p>
          <a:p>
            <a:pPr eaLnBrk="1" hangingPunct="1">
              <a:lnSpc>
                <a:spcPct val="90000"/>
              </a:lnSpc>
            </a:pPr>
            <a:r>
              <a:rPr lang="en-US" altLang="en-US"/>
              <a:t>Approves treaties</a:t>
            </a:r>
          </a:p>
          <a:p>
            <a:pPr eaLnBrk="1" hangingPunct="1">
              <a:lnSpc>
                <a:spcPct val="90000"/>
              </a:lnSpc>
              <a:buFontTx/>
              <a:buNone/>
            </a:pPr>
            <a:endParaRPr lang="en-US" altLang="en-US"/>
          </a:p>
          <a:p>
            <a:pPr eaLnBrk="1" hangingPunct="1">
              <a:lnSpc>
                <a:spcPct val="90000"/>
              </a:lnSpc>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Differences in Operation</a:t>
            </a:r>
          </a:p>
        </p:txBody>
      </p:sp>
      <p:sp>
        <p:nvSpPr>
          <p:cNvPr id="15363" name="Rectangle 5"/>
          <p:cNvSpPr>
            <a:spLocks noGrp="1" noChangeArrowheads="1"/>
          </p:cNvSpPr>
          <p:nvPr>
            <p:ph sz="half" idx="4294967295"/>
          </p:nvPr>
        </p:nvSpPr>
        <p:spPr>
          <a:xfrm>
            <a:off x="0" y="2249488"/>
            <a:ext cx="4038600" cy="4525962"/>
          </a:xfrm>
        </p:spPr>
        <p:txBody>
          <a:bodyPr rtlCol="0">
            <a:normAutofit/>
          </a:bodyPr>
          <a:lstStyle/>
          <a:p>
            <a:pPr eaLnBrk="1" fontAlgn="auto" hangingPunct="1">
              <a:lnSpc>
                <a:spcPct val="80000"/>
              </a:lnSpc>
              <a:spcAft>
                <a:spcPts val="0"/>
              </a:spcAft>
              <a:buFont typeface="Wingdings 2"/>
              <a:buChar char=""/>
              <a:defRPr/>
            </a:pPr>
            <a:r>
              <a:rPr lang="en-US" b="1" u="sng"/>
              <a:t>House</a:t>
            </a:r>
          </a:p>
          <a:p>
            <a:pPr eaLnBrk="1" fontAlgn="auto" hangingPunct="1">
              <a:lnSpc>
                <a:spcPct val="80000"/>
              </a:lnSpc>
              <a:spcAft>
                <a:spcPts val="0"/>
              </a:spcAft>
              <a:buFont typeface="Wingdings 2"/>
              <a:buChar char=""/>
              <a:defRPr/>
            </a:pPr>
            <a:r>
              <a:rPr lang="en-US"/>
              <a:t>More centralized, stronger leadership</a:t>
            </a:r>
          </a:p>
          <a:p>
            <a:pPr eaLnBrk="1" fontAlgn="auto" hangingPunct="1">
              <a:lnSpc>
                <a:spcPct val="80000"/>
              </a:lnSpc>
              <a:spcAft>
                <a:spcPts val="0"/>
              </a:spcAft>
              <a:buFont typeface="Wingdings 2"/>
              <a:buChar char=""/>
              <a:defRPr/>
            </a:pPr>
            <a:r>
              <a:rPr lang="en-US"/>
              <a:t>Rules committee powerful in controlling time and rules for debate</a:t>
            </a:r>
          </a:p>
          <a:p>
            <a:pPr eaLnBrk="1" fontAlgn="auto" hangingPunct="1">
              <a:lnSpc>
                <a:spcPct val="80000"/>
              </a:lnSpc>
              <a:spcAft>
                <a:spcPts val="0"/>
              </a:spcAft>
              <a:buFont typeface="Wingdings 2"/>
              <a:buChar char=""/>
              <a:defRPr/>
            </a:pPr>
            <a:r>
              <a:rPr lang="en-US"/>
              <a:t>More impersonal</a:t>
            </a:r>
          </a:p>
          <a:p>
            <a:pPr eaLnBrk="1" fontAlgn="auto" hangingPunct="1">
              <a:lnSpc>
                <a:spcPct val="80000"/>
              </a:lnSpc>
              <a:spcAft>
                <a:spcPts val="0"/>
              </a:spcAft>
              <a:buFont typeface="Wingdings 2"/>
              <a:buChar char=""/>
              <a:defRPr/>
            </a:pPr>
            <a:r>
              <a:rPr lang="en-US"/>
              <a:t>Power less evenly distributed</a:t>
            </a:r>
          </a:p>
          <a:p>
            <a:pPr eaLnBrk="1" fontAlgn="auto" hangingPunct="1">
              <a:lnSpc>
                <a:spcPct val="80000"/>
              </a:lnSpc>
              <a:spcAft>
                <a:spcPts val="0"/>
              </a:spcAft>
              <a:buFont typeface="Wingdings 2"/>
              <a:buChar char=""/>
              <a:defRPr/>
            </a:pPr>
            <a:r>
              <a:rPr lang="en-US"/>
              <a:t>Members are highly specialized</a:t>
            </a:r>
          </a:p>
          <a:p>
            <a:pPr eaLnBrk="1" fontAlgn="auto" hangingPunct="1">
              <a:lnSpc>
                <a:spcPct val="80000"/>
              </a:lnSpc>
              <a:spcAft>
                <a:spcPts val="0"/>
              </a:spcAft>
              <a:buFont typeface="Wingdings 2"/>
              <a:buChar char=""/>
              <a:defRPr/>
            </a:pPr>
            <a:r>
              <a:rPr lang="en-US"/>
              <a:t>Emphasizes tax and revenue policy</a:t>
            </a:r>
          </a:p>
        </p:txBody>
      </p:sp>
      <p:sp>
        <p:nvSpPr>
          <p:cNvPr id="15364" name="Rectangle 6"/>
          <p:cNvSpPr>
            <a:spLocks noGrp="1" noChangeArrowheads="1"/>
          </p:cNvSpPr>
          <p:nvPr>
            <p:ph sz="half" idx="4294967295"/>
          </p:nvPr>
        </p:nvSpPr>
        <p:spPr>
          <a:xfrm>
            <a:off x="5105400" y="2249488"/>
            <a:ext cx="4038600" cy="4525962"/>
          </a:xfrm>
        </p:spPr>
        <p:txBody>
          <a:bodyPr rtlCol="0">
            <a:normAutofit/>
          </a:bodyPr>
          <a:lstStyle/>
          <a:p>
            <a:pPr eaLnBrk="1" fontAlgn="auto" hangingPunct="1">
              <a:lnSpc>
                <a:spcPct val="80000"/>
              </a:lnSpc>
              <a:spcAft>
                <a:spcPts val="0"/>
              </a:spcAft>
              <a:buFont typeface="Wingdings 2"/>
              <a:buChar char=""/>
              <a:defRPr/>
            </a:pPr>
            <a:r>
              <a:rPr lang="en-US" b="1" u="sng"/>
              <a:t>Senate</a:t>
            </a:r>
          </a:p>
          <a:p>
            <a:pPr eaLnBrk="1" fontAlgn="auto" hangingPunct="1">
              <a:lnSpc>
                <a:spcPct val="80000"/>
              </a:lnSpc>
              <a:spcAft>
                <a:spcPts val="0"/>
              </a:spcAft>
              <a:buFont typeface="Wingdings 2"/>
              <a:buChar char=""/>
              <a:defRPr/>
            </a:pPr>
            <a:r>
              <a:rPr lang="en-US"/>
              <a:t>Less centralized, less formal, weaker leadership</a:t>
            </a:r>
          </a:p>
          <a:p>
            <a:pPr eaLnBrk="1" fontAlgn="auto" hangingPunct="1">
              <a:lnSpc>
                <a:spcPct val="80000"/>
              </a:lnSpc>
              <a:spcAft>
                <a:spcPts val="0"/>
              </a:spcAft>
              <a:buFont typeface="Wingdings 2"/>
              <a:buChar char=""/>
              <a:defRPr/>
            </a:pPr>
            <a:r>
              <a:rPr lang="en-US"/>
              <a:t>No rules committee, limits on debate come through unanimous consent or filibuster</a:t>
            </a:r>
          </a:p>
          <a:p>
            <a:pPr eaLnBrk="1" fontAlgn="auto" hangingPunct="1">
              <a:lnSpc>
                <a:spcPct val="80000"/>
              </a:lnSpc>
              <a:spcAft>
                <a:spcPts val="0"/>
              </a:spcAft>
              <a:buFont typeface="Wingdings 2"/>
              <a:buChar char=""/>
              <a:defRPr/>
            </a:pPr>
            <a:r>
              <a:rPr lang="en-US"/>
              <a:t>More personal</a:t>
            </a:r>
          </a:p>
          <a:p>
            <a:pPr eaLnBrk="1" fontAlgn="auto" hangingPunct="1">
              <a:lnSpc>
                <a:spcPct val="80000"/>
              </a:lnSpc>
              <a:spcAft>
                <a:spcPts val="0"/>
              </a:spcAft>
              <a:buFont typeface="Wingdings 2"/>
              <a:buChar char=""/>
              <a:defRPr/>
            </a:pPr>
            <a:r>
              <a:rPr lang="en-US"/>
              <a:t>Power more evenly distributed</a:t>
            </a:r>
          </a:p>
          <a:p>
            <a:pPr eaLnBrk="1" fontAlgn="auto" hangingPunct="1">
              <a:lnSpc>
                <a:spcPct val="80000"/>
              </a:lnSpc>
              <a:spcAft>
                <a:spcPts val="0"/>
              </a:spcAft>
              <a:buFont typeface="Wingdings 2"/>
              <a:buChar char=""/>
              <a:defRPr/>
            </a:pPr>
            <a:r>
              <a:rPr lang="en-US"/>
              <a:t>Members are generalists</a:t>
            </a:r>
          </a:p>
          <a:p>
            <a:pPr eaLnBrk="1" fontAlgn="auto" hangingPunct="1">
              <a:lnSpc>
                <a:spcPct val="80000"/>
              </a:lnSpc>
              <a:spcAft>
                <a:spcPts val="0"/>
              </a:spcAft>
              <a:buFont typeface="Wingdings 2"/>
              <a:buChar char=""/>
              <a:defRPr/>
            </a:pPr>
            <a:r>
              <a:rPr lang="en-US"/>
              <a:t>Emphasizes foreign policy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How Congress is Organized</a:t>
            </a:r>
          </a:p>
        </p:txBody>
      </p:sp>
      <p:sp>
        <p:nvSpPr>
          <p:cNvPr id="24579" name="Rectangle 3"/>
          <p:cNvSpPr>
            <a:spLocks noGrp="1" noChangeArrowheads="1"/>
          </p:cNvSpPr>
          <p:nvPr>
            <p:ph idx="4294967295"/>
          </p:nvPr>
        </p:nvSpPr>
        <p:spPr>
          <a:xfrm>
            <a:off x="0" y="1905000"/>
            <a:ext cx="8229600" cy="4114800"/>
          </a:xfrm>
        </p:spPr>
        <p:txBody>
          <a:bodyPr/>
          <a:lstStyle/>
          <a:p>
            <a:pPr eaLnBrk="1" hangingPunct="1">
              <a:lnSpc>
                <a:spcPct val="70000"/>
              </a:lnSpc>
            </a:pPr>
            <a:r>
              <a:rPr lang="en-US" altLang="en-US" u="sng" dirty="0"/>
              <a:t>Speaker of the House</a:t>
            </a:r>
            <a:r>
              <a:rPr lang="en-US" altLang="en-US" dirty="0"/>
              <a:t>- </a:t>
            </a:r>
          </a:p>
          <a:p>
            <a:pPr lvl="1" eaLnBrk="1" hangingPunct="1">
              <a:lnSpc>
                <a:spcPct val="70000"/>
              </a:lnSpc>
              <a:buFontTx/>
              <a:buChar char="-"/>
            </a:pPr>
            <a:r>
              <a:rPr lang="en-US" altLang="en-US" sz="2400" dirty="0"/>
              <a:t>Whole house</a:t>
            </a:r>
          </a:p>
          <a:p>
            <a:pPr lvl="1" eaLnBrk="1" hangingPunct="1">
              <a:lnSpc>
                <a:spcPct val="70000"/>
              </a:lnSpc>
              <a:buFontTx/>
              <a:buChar char="-"/>
            </a:pPr>
            <a:endParaRPr lang="en-US" altLang="en-US" sz="2400" dirty="0"/>
          </a:p>
          <a:p>
            <a:pPr lvl="1" eaLnBrk="1" hangingPunct="1">
              <a:lnSpc>
                <a:spcPct val="70000"/>
              </a:lnSpc>
              <a:buFontTx/>
              <a:buChar char="-"/>
            </a:pPr>
            <a:endParaRPr lang="en-US" altLang="en-US" sz="2400" dirty="0"/>
          </a:p>
          <a:p>
            <a:pPr lvl="1" eaLnBrk="1" hangingPunct="1">
              <a:lnSpc>
                <a:spcPct val="70000"/>
              </a:lnSpc>
              <a:buFontTx/>
              <a:buChar char="-"/>
            </a:pPr>
            <a:r>
              <a:rPr lang="en-US" altLang="en-US" sz="2400" dirty="0"/>
              <a:t>The majority and minority leader</a:t>
            </a:r>
          </a:p>
          <a:p>
            <a:pPr lvl="3">
              <a:lnSpc>
                <a:spcPct val="70000"/>
              </a:lnSpc>
              <a:buFontTx/>
              <a:buChar char="-"/>
            </a:pPr>
            <a:r>
              <a:rPr lang="en-US" altLang="en-US" sz="2200" dirty="0"/>
              <a:t>Party elections called party caucuses</a:t>
            </a:r>
          </a:p>
          <a:p>
            <a:pPr lvl="1" eaLnBrk="1" hangingPunct="1">
              <a:lnSpc>
                <a:spcPct val="70000"/>
              </a:lnSpc>
              <a:buFontTx/>
              <a:buChar char="-"/>
            </a:pPr>
            <a:endParaRPr lang="en-US" altLang="en-US" sz="2400" dirty="0"/>
          </a:p>
          <a:p>
            <a:pPr lvl="1" eaLnBrk="1" hangingPunct="1">
              <a:lnSpc>
                <a:spcPct val="70000"/>
              </a:lnSpc>
              <a:buFontTx/>
              <a:buChar char="-"/>
            </a:pPr>
            <a:endParaRPr lang="en-US" altLang="en-US" sz="2400" dirty="0"/>
          </a:p>
          <a:p>
            <a:pPr lvl="1" eaLnBrk="1" hangingPunct="1">
              <a:lnSpc>
                <a:spcPct val="70000"/>
              </a:lnSpc>
              <a:buFontTx/>
              <a:buChar char="-"/>
            </a:pPr>
            <a:r>
              <a:rPr lang="en-US" altLang="en-US" sz="2400" dirty="0"/>
              <a:t>Majority/Minority Whips</a:t>
            </a:r>
          </a:p>
          <a:p>
            <a:pPr lvl="2">
              <a:lnSpc>
                <a:spcPct val="70000"/>
              </a:lnSpc>
              <a:buFontTx/>
              <a:buChar char="-"/>
            </a:pPr>
            <a:r>
              <a:rPr lang="en-US" altLang="en-US" sz="2200" dirty="0"/>
              <a:t>Party caucuses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292100"/>
            <a:ext cx="8229600" cy="1384300"/>
          </a:xfrm>
        </p:spPr>
        <p:txBody>
          <a:bodyPr rtlCol="0">
            <a:normAutofit/>
          </a:bodyPr>
          <a:lstStyle/>
          <a:p>
            <a:pPr eaLnBrk="1" fontAlgn="auto" hangingPunct="1">
              <a:spcAft>
                <a:spcPts val="0"/>
              </a:spcAft>
              <a:defRPr/>
            </a:pPr>
            <a:r>
              <a:rPr lang="en-US" dirty="0"/>
              <a:t>Minority Leader: Kevin </a:t>
            </a:r>
            <a:r>
              <a:rPr lang="en-US" dirty="0" err="1"/>
              <a:t>Mccarthy</a:t>
            </a:r>
            <a:br>
              <a:rPr lang="en-US" dirty="0"/>
            </a:br>
            <a:r>
              <a:rPr lang="en-US" dirty="0"/>
              <a:t>(R - California)</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984250"/>
            <a:ext cx="3843337" cy="577550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0" y="292100"/>
            <a:ext cx="8229600" cy="1384300"/>
          </a:xfrm>
        </p:spPr>
        <p:txBody>
          <a:bodyPr/>
          <a:lstStyle/>
          <a:p>
            <a:pPr eaLnBrk="1" fontAlgn="auto" hangingPunct="1">
              <a:spcAft>
                <a:spcPts val="0"/>
              </a:spcAft>
              <a:defRPr/>
            </a:pPr>
            <a:r>
              <a:rPr lang="en-US" dirty="0"/>
              <a:t>Speaker of the House: Nancy Pelosi</a:t>
            </a:r>
            <a:br>
              <a:rPr lang="en-US" dirty="0"/>
            </a:br>
            <a:r>
              <a:rPr lang="en-US" dirty="0"/>
              <a:t> (D-California)</a:t>
            </a:r>
          </a:p>
        </p:txBody>
      </p:sp>
      <p:pic>
        <p:nvPicPr>
          <p:cNvPr id="26627" name="Content Placeholder 3" descr="Nancy_Pelosi.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219200"/>
            <a:ext cx="4124325" cy="5242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Demographics</a:t>
            </a:r>
          </a:p>
        </p:txBody>
      </p:sp>
      <p:sp>
        <p:nvSpPr>
          <p:cNvPr id="27651" name="Rectangle 3"/>
          <p:cNvSpPr>
            <a:spLocks noGrp="1" noChangeArrowheads="1"/>
          </p:cNvSpPr>
          <p:nvPr>
            <p:ph idx="4294967295"/>
          </p:nvPr>
        </p:nvSpPr>
        <p:spPr>
          <a:xfrm>
            <a:off x="0" y="1905000"/>
            <a:ext cx="8229600" cy="4114800"/>
          </a:xfrm>
        </p:spPr>
        <p:txBody>
          <a:bodyPr>
            <a:normAutofit fontScale="85000" lnSpcReduction="20000"/>
          </a:bodyPr>
          <a:lstStyle/>
          <a:p>
            <a:pPr eaLnBrk="1" hangingPunct="1">
              <a:lnSpc>
                <a:spcPct val="80000"/>
              </a:lnSpc>
            </a:pPr>
            <a:r>
              <a:rPr lang="en-US" altLang="en-US" sz="2400" dirty="0"/>
              <a:t>Congress is better educated and wealthier than the general public</a:t>
            </a:r>
          </a:p>
          <a:p>
            <a:pPr lvl="1">
              <a:lnSpc>
                <a:spcPct val="80000"/>
              </a:lnSpc>
            </a:pPr>
            <a:r>
              <a:rPr lang="en-US" altLang="en-US" sz="2200" dirty="0"/>
              <a:t>They’re also whiter, and more male dominated than the general public</a:t>
            </a:r>
          </a:p>
          <a:p>
            <a:pPr eaLnBrk="1" hangingPunct="1">
              <a:lnSpc>
                <a:spcPct val="80000"/>
              </a:lnSpc>
            </a:pPr>
            <a:r>
              <a:rPr lang="en-US" altLang="en-US" sz="2400" dirty="0"/>
              <a:t>Senate  is often called the “Millionaires Club”</a:t>
            </a:r>
          </a:p>
          <a:p>
            <a:pPr eaLnBrk="1" hangingPunct="1">
              <a:lnSpc>
                <a:spcPct val="80000"/>
              </a:lnSpc>
            </a:pPr>
            <a:endParaRPr lang="en-US" altLang="en-US" sz="2400" dirty="0"/>
          </a:p>
          <a:p>
            <a:pPr eaLnBrk="1" hangingPunct="1">
              <a:lnSpc>
                <a:spcPct val="80000"/>
              </a:lnSpc>
            </a:pPr>
            <a:r>
              <a:rPr lang="en-US" altLang="en-US" sz="2400" dirty="0"/>
              <a:t>The 117</a:t>
            </a:r>
            <a:r>
              <a:rPr lang="en-US" altLang="en-US" sz="2400" baseline="30000" dirty="0"/>
              <a:t>th</a:t>
            </a:r>
            <a:r>
              <a:rPr lang="en-US" altLang="en-US" sz="2400" dirty="0"/>
              <a:t> Congress (2021-2023) has 225 Democrats (4 non voting delegates)  and 212 Republicans (1 non voting delegate and 1 non voting resident commissioner).</a:t>
            </a:r>
          </a:p>
          <a:p>
            <a:pPr eaLnBrk="1" hangingPunct="1">
              <a:lnSpc>
                <a:spcPct val="80000"/>
              </a:lnSpc>
            </a:pPr>
            <a:endParaRPr lang="en-US" altLang="en-US" sz="2400" dirty="0"/>
          </a:p>
          <a:p>
            <a:pPr lvl="1">
              <a:lnSpc>
                <a:spcPct val="80000"/>
              </a:lnSpc>
            </a:pPr>
            <a:r>
              <a:rPr lang="en-US" altLang="en-US" sz="2200" b="1" dirty="0"/>
              <a:t>Terms vs. Sessions for the House</a:t>
            </a:r>
          </a:p>
          <a:p>
            <a:pPr eaLnBrk="1" hangingPunct="1">
              <a:lnSpc>
                <a:spcPct val="80000"/>
              </a:lnSpc>
            </a:pPr>
            <a:endParaRPr lang="en-US" altLang="en-US" sz="2400" dirty="0"/>
          </a:p>
          <a:p>
            <a:pPr eaLnBrk="1" hangingPunct="1">
              <a:lnSpc>
                <a:spcPct val="80000"/>
              </a:lnSpc>
            </a:pPr>
            <a:r>
              <a:rPr lang="en-US" altLang="en-US" sz="2400" dirty="0"/>
              <a:t>The Senate, which has been in continuous session since 1789, has 48 Democrats, 50 Republicans,  2 independents (both vote in Democratic Caucus) </a:t>
            </a:r>
            <a:r>
              <a:rPr lang="en-US" altLang="en-US" sz="2400" i="1" dirty="0">
                <a:solidFill>
                  <a:srgbClr val="FF0000"/>
                </a:solidFill>
              </a:rPr>
              <a:t>VP breaks tie so Dems have majority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381000"/>
            <a:ext cx="8229600" cy="1384300"/>
          </a:xfrm>
        </p:spPr>
        <p:txBody>
          <a:bodyPr/>
          <a:lstStyle/>
          <a:p>
            <a:pPr eaLnBrk="1" fontAlgn="auto" hangingPunct="1">
              <a:spcAft>
                <a:spcPts val="0"/>
              </a:spcAft>
              <a:defRPr/>
            </a:pPr>
            <a:r>
              <a:rPr lang="en-US" dirty="0"/>
              <a:t>How many people represent each state?</a:t>
            </a:r>
          </a:p>
        </p:txBody>
      </p:sp>
      <p:sp>
        <p:nvSpPr>
          <p:cNvPr id="13315" name="Rectangle 3"/>
          <p:cNvSpPr>
            <a:spLocks noGrp="1" noChangeArrowheads="1"/>
          </p:cNvSpPr>
          <p:nvPr>
            <p:ph idx="4294967295"/>
          </p:nvPr>
        </p:nvSpPr>
        <p:spPr>
          <a:xfrm>
            <a:off x="0" y="1905000"/>
            <a:ext cx="8229600" cy="4114800"/>
          </a:xfrm>
        </p:spPr>
        <p:txBody>
          <a:bodyPr/>
          <a:lstStyle/>
          <a:p>
            <a:pPr eaLnBrk="1" hangingPunct="1">
              <a:buFont typeface="Wingdings 2" panose="05020102010507070707" pitchFamily="18" charset="2"/>
              <a:buNone/>
            </a:pPr>
            <a:endParaRPr lang="en-US" altLang="en-US" dirty="0"/>
          </a:p>
          <a:p>
            <a:pPr eaLnBrk="1" hangingPunct="1"/>
            <a:r>
              <a:rPr lang="en-US" altLang="en-US" b="1" dirty="0"/>
              <a:t>Apportionment</a:t>
            </a:r>
            <a:r>
              <a:rPr lang="en-US" altLang="en-US" dirty="0"/>
              <a:t> – distributing seats </a:t>
            </a:r>
          </a:p>
          <a:p>
            <a:pPr eaLnBrk="1" hangingPunct="1"/>
            <a:endParaRPr lang="en-US" altLang="en-US" b="1" dirty="0"/>
          </a:p>
          <a:p>
            <a:pPr eaLnBrk="1" hangingPunct="1"/>
            <a:r>
              <a:rPr lang="en-US" altLang="en-US" b="1" dirty="0"/>
              <a:t>Reapportionment</a:t>
            </a:r>
            <a:r>
              <a:rPr lang="en-US" altLang="en-US" dirty="0"/>
              <a:t> – redistributing seats based on latest census</a:t>
            </a:r>
          </a:p>
          <a:p>
            <a:pPr lvl="1"/>
            <a:r>
              <a:rPr lang="en-US" altLang="en-US" dirty="0"/>
              <a:t>Reapportionment Act of 1929 –permanent size of House at 435</a:t>
            </a:r>
          </a:p>
          <a:p>
            <a:pPr eaLnBrk="1" hangingPunct="1"/>
            <a:endParaRPr lang="en-US" altLang="en-US" dirty="0"/>
          </a:p>
          <a:p>
            <a:pPr eaLnBrk="1" hangingPunct="1"/>
            <a:r>
              <a:rPr lang="en-US" altLang="en-US" b="1" dirty="0"/>
              <a:t>Decennial Census </a:t>
            </a:r>
            <a:r>
              <a:rPr lang="en-US" altLang="en-US" dirty="0"/>
              <a:t>– </a:t>
            </a:r>
          </a:p>
          <a:p>
            <a:pPr eaLnBrk="1" hangingPunct="1"/>
            <a:endParaRPr lang="en-US" altLang="en-US" dirty="0"/>
          </a:p>
          <a:p>
            <a:pPr eaLnBrk="1" hangingPunct="1">
              <a:buFontTx/>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dirty="0"/>
              <a:t>Perceived Role of Representatives</a:t>
            </a:r>
          </a:p>
        </p:txBody>
      </p:sp>
      <p:sp>
        <p:nvSpPr>
          <p:cNvPr id="28675" name="Rectangle 3"/>
          <p:cNvSpPr>
            <a:spLocks noGrp="1" noChangeArrowheads="1"/>
          </p:cNvSpPr>
          <p:nvPr>
            <p:ph idx="4294967295"/>
          </p:nvPr>
        </p:nvSpPr>
        <p:spPr>
          <a:xfrm>
            <a:off x="0" y="1905000"/>
            <a:ext cx="8229600" cy="4114800"/>
          </a:xfrm>
        </p:spPr>
        <p:txBody>
          <a:bodyPr/>
          <a:lstStyle/>
          <a:p>
            <a:pPr eaLnBrk="1" hangingPunct="1"/>
            <a:r>
              <a:rPr lang="en-US" altLang="en-US"/>
              <a:t>Trustee-</a:t>
            </a:r>
          </a:p>
          <a:p>
            <a:pPr eaLnBrk="1" hangingPunct="1"/>
            <a:endParaRPr lang="en-US" altLang="en-US"/>
          </a:p>
          <a:p>
            <a:pPr eaLnBrk="1" hangingPunct="1"/>
            <a:r>
              <a:rPr lang="en-US" altLang="en-US"/>
              <a:t>Delegate-</a:t>
            </a:r>
          </a:p>
          <a:p>
            <a:pPr eaLnBrk="1" hangingPunct="1"/>
            <a:endParaRPr lang="en-US" altLang="en-US"/>
          </a:p>
          <a:p>
            <a:pPr eaLnBrk="1" hangingPunct="1"/>
            <a:r>
              <a:rPr lang="en-US" altLang="en-US"/>
              <a:t>Politicos-</a:t>
            </a:r>
          </a:p>
          <a:p>
            <a:pPr eaLnBrk="1" hangingPunct="1"/>
            <a:endParaRPr lang="en-US" altLang="en-US"/>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Organization of the Senate</a:t>
            </a:r>
          </a:p>
        </p:txBody>
      </p:sp>
      <p:sp>
        <p:nvSpPr>
          <p:cNvPr id="21507" name="Rectangle 3"/>
          <p:cNvSpPr>
            <a:spLocks noGrp="1" noChangeArrowheads="1"/>
          </p:cNvSpPr>
          <p:nvPr>
            <p:ph idx="4294967295"/>
          </p:nvPr>
        </p:nvSpPr>
        <p:spPr>
          <a:xfrm>
            <a:off x="0" y="1905000"/>
            <a:ext cx="8229600" cy="4114800"/>
          </a:xfrm>
        </p:spPr>
        <p:txBody>
          <a:bodyPr rtlCol="0">
            <a:normAutofit/>
          </a:bodyPr>
          <a:lstStyle/>
          <a:p>
            <a:pPr eaLnBrk="1" fontAlgn="auto" hangingPunct="1">
              <a:spcAft>
                <a:spcPts val="0"/>
              </a:spcAft>
              <a:buFont typeface="Wingdings 2"/>
              <a:buChar char=""/>
              <a:defRPr/>
            </a:pPr>
            <a:r>
              <a:rPr lang="en-US"/>
              <a:t>Presiding Officer-Vice President of the United States</a:t>
            </a:r>
          </a:p>
          <a:p>
            <a:pPr eaLnBrk="1" fontAlgn="auto" hangingPunct="1">
              <a:spcAft>
                <a:spcPts val="0"/>
              </a:spcAft>
              <a:buFont typeface="Wingdings 2"/>
              <a:buChar char=""/>
              <a:defRPr/>
            </a:pPr>
            <a:endParaRPr lang="en-US"/>
          </a:p>
          <a:p>
            <a:pPr eaLnBrk="1" fontAlgn="auto" hangingPunct="1">
              <a:spcAft>
                <a:spcPts val="0"/>
              </a:spcAft>
              <a:buFont typeface="Wingdings 2"/>
              <a:buChar char=""/>
              <a:defRPr/>
            </a:pPr>
            <a:r>
              <a:rPr lang="en-US"/>
              <a:t>Chair of the Senate- President pro-tempore</a:t>
            </a:r>
          </a:p>
          <a:p>
            <a:pPr eaLnBrk="1" fontAlgn="auto" hangingPunct="1">
              <a:spcAft>
                <a:spcPts val="0"/>
              </a:spcAft>
              <a:buFont typeface="Wingdings 2"/>
              <a:buChar char=""/>
              <a:defRPr/>
            </a:pPr>
            <a:endParaRPr lang="en-US"/>
          </a:p>
          <a:p>
            <a:pPr eaLnBrk="1" fontAlgn="auto" hangingPunct="1">
              <a:spcAft>
                <a:spcPts val="0"/>
              </a:spcAft>
              <a:buFont typeface="Wingdings 2"/>
              <a:buChar char=""/>
              <a:defRPr/>
            </a:pPr>
            <a:r>
              <a:rPr lang="en-US"/>
              <a:t>Majority Leader-</a:t>
            </a:r>
          </a:p>
          <a:p>
            <a:pPr eaLnBrk="1" fontAlgn="auto" hangingPunct="1">
              <a:spcAft>
                <a:spcPts val="0"/>
              </a:spcAft>
              <a:buFont typeface="Wingdings 2"/>
              <a:buChar char=""/>
              <a:defRPr/>
            </a:pPr>
            <a:endParaRPr lang="en-US"/>
          </a:p>
          <a:p>
            <a:pPr eaLnBrk="1" fontAlgn="auto" hangingPunct="1">
              <a:spcAft>
                <a:spcPts val="0"/>
              </a:spcAft>
              <a:buFont typeface="Wingdings 2"/>
              <a:buChar char=""/>
              <a:defRPr/>
            </a:pPr>
            <a:r>
              <a:rPr lang="en-US"/>
              <a:t>Whips-</a:t>
            </a:r>
          </a:p>
          <a:p>
            <a:pPr eaLnBrk="1" fontAlgn="auto" hangingPunct="1">
              <a:spcAft>
                <a:spcPts val="0"/>
              </a:spcAft>
              <a:buFont typeface="Wingdings 2"/>
              <a:buChar char=""/>
              <a:defRPr/>
            </a:pPr>
            <a:endParaRPr lang="en-US"/>
          </a:p>
          <a:p>
            <a:pPr eaLnBrk="1" fontAlgn="auto" hangingPunct="1">
              <a:spcAft>
                <a:spcPts val="0"/>
              </a:spcAft>
              <a:buFontTx/>
              <a:buNone/>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Role of Political Parties</a:t>
            </a:r>
          </a:p>
        </p:txBody>
      </p:sp>
      <p:sp>
        <p:nvSpPr>
          <p:cNvPr id="30723" name="Rectangle 3"/>
          <p:cNvSpPr>
            <a:spLocks noGrp="1" noChangeArrowheads="1"/>
          </p:cNvSpPr>
          <p:nvPr>
            <p:ph idx="4294967295"/>
          </p:nvPr>
        </p:nvSpPr>
        <p:spPr>
          <a:xfrm>
            <a:off x="0" y="1905000"/>
            <a:ext cx="8229600" cy="4114800"/>
          </a:xfrm>
        </p:spPr>
        <p:txBody>
          <a:bodyPr/>
          <a:lstStyle/>
          <a:p>
            <a:pPr eaLnBrk="1" hangingPunct="1"/>
            <a:r>
              <a:rPr lang="en-US" altLang="en-US"/>
              <a:t>Party Caucus-nominates party officers, reviewing committee assignments, discussing party policy, imposing party discipline, </a:t>
            </a:r>
          </a:p>
          <a:p>
            <a:pPr eaLnBrk="1" hangingPunct="1"/>
            <a:r>
              <a:rPr lang="en-US" altLang="en-US"/>
              <a:t>Conference and Caucus chairperson-</a:t>
            </a:r>
          </a:p>
          <a:p>
            <a:pPr eaLnBrk="1" hangingPunct="1"/>
            <a:endParaRPr lang="en-US" altLang="en-US"/>
          </a:p>
          <a:p>
            <a:pPr eaLnBrk="1" hangingPunct="1"/>
            <a:r>
              <a:rPr lang="en-US" altLang="en-US"/>
              <a:t>Congressional Campaign Committees</a:t>
            </a:r>
          </a:p>
          <a:p>
            <a:pPr eaLnBrk="1" hangingPunct="1"/>
            <a:endParaRPr lang="en-US" altLang="en-US"/>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0" y="292100"/>
            <a:ext cx="8229600" cy="1384300"/>
          </a:xfrm>
        </p:spPr>
        <p:txBody>
          <a:bodyPr/>
          <a:lstStyle/>
          <a:p>
            <a:pPr eaLnBrk="1" fontAlgn="auto" hangingPunct="1">
              <a:spcAft>
                <a:spcPts val="0"/>
              </a:spcAft>
              <a:defRPr/>
            </a:pPr>
            <a:r>
              <a:rPr lang="en-US"/>
              <a:t>Members and their votes</a:t>
            </a:r>
          </a:p>
        </p:txBody>
      </p:sp>
      <p:sp>
        <p:nvSpPr>
          <p:cNvPr id="31747" name="Content Placeholder 2"/>
          <p:cNvSpPr>
            <a:spLocks noGrp="1"/>
          </p:cNvSpPr>
          <p:nvPr>
            <p:ph idx="4294967295"/>
          </p:nvPr>
        </p:nvSpPr>
        <p:spPr>
          <a:xfrm>
            <a:off x="0" y="1905000"/>
            <a:ext cx="8229600" cy="4114800"/>
          </a:xfrm>
        </p:spPr>
        <p:txBody>
          <a:bodyPr/>
          <a:lstStyle/>
          <a:p>
            <a:pPr eaLnBrk="1" hangingPunct="1"/>
            <a:r>
              <a:rPr lang="en-US" altLang="en-US"/>
              <a:t>Party – </a:t>
            </a:r>
          </a:p>
          <a:p>
            <a:pPr eaLnBrk="1" hangingPunct="1"/>
            <a:endParaRPr lang="en-US" altLang="en-US"/>
          </a:p>
          <a:p>
            <a:pPr eaLnBrk="1" hangingPunct="1"/>
            <a:r>
              <a:rPr lang="en-US" altLang="en-US"/>
              <a:t>Constituents – </a:t>
            </a:r>
          </a:p>
          <a:p>
            <a:pPr eaLnBrk="1" hangingPunct="1"/>
            <a:endParaRPr lang="en-US" altLang="en-US"/>
          </a:p>
          <a:p>
            <a:pPr eaLnBrk="1" hangingPunct="1"/>
            <a:r>
              <a:rPr lang="en-US" altLang="en-US"/>
              <a:t>Colleagues – </a:t>
            </a:r>
          </a:p>
          <a:p>
            <a:pPr eaLnBrk="1" hangingPunct="1"/>
            <a:endParaRPr lang="en-US" altLang="en-US"/>
          </a:p>
          <a:p>
            <a:pPr eaLnBrk="1" hangingPunct="1"/>
            <a:r>
              <a:rPr lang="en-US" altLang="en-US"/>
              <a:t>Interest Groups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Committee System</a:t>
            </a:r>
          </a:p>
        </p:txBody>
      </p:sp>
      <p:sp>
        <p:nvSpPr>
          <p:cNvPr id="32771" name="Rectangle 3"/>
          <p:cNvSpPr>
            <a:spLocks noGrp="1" noChangeArrowheads="1"/>
          </p:cNvSpPr>
          <p:nvPr>
            <p:ph idx="4294967295"/>
          </p:nvPr>
        </p:nvSpPr>
        <p:spPr>
          <a:xfrm>
            <a:off x="0" y="1905000"/>
            <a:ext cx="8229600" cy="4114800"/>
          </a:xfrm>
        </p:spPr>
        <p:txBody>
          <a:bodyPr/>
          <a:lstStyle/>
          <a:p>
            <a:pPr eaLnBrk="1" hangingPunct="1"/>
            <a:r>
              <a:rPr lang="en-US" altLang="en-US"/>
              <a:t>Standing Committees-</a:t>
            </a:r>
          </a:p>
          <a:p>
            <a:pPr eaLnBrk="1" hangingPunct="1"/>
            <a:endParaRPr lang="en-US" altLang="en-US"/>
          </a:p>
          <a:p>
            <a:pPr eaLnBrk="1" hangingPunct="1"/>
            <a:r>
              <a:rPr lang="en-US" altLang="en-US"/>
              <a:t>Conference Committees- </a:t>
            </a:r>
          </a:p>
          <a:p>
            <a:pPr eaLnBrk="1" hangingPunct="1"/>
            <a:endParaRPr lang="en-US" altLang="en-US"/>
          </a:p>
          <a:p>
            <a:pPr eaLnBrk="1" hangingPunct="1"/>
            <a:r>
              <a:rPr lang="en-US" altLang="en-US"/>
              <a:t>Ad-hoc or special committees- </a:t>
            </a:r>
          </a:p>
          <a:p>
            <a:pPr eaLnBrk="1" hangingPunct="1"/>
            <a:endParaRPr lang="en-US" altLang="en-US"/>
          </a:p>
          <a:p>
            <a:pPr eaLnBrk="1" hangingPunct="1"/>
            <a:r>
              <a:rPr lang="en-US" altLang="en-US"/>
              <a:t>Joint committees-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Lawmaking</a:t>
            </a:r>
          </a:p>
        </p:txBody>
      </p:sp>
      <p:sp>
        <p:nvSpPr>
          <p:cNvPr id="30723" name="Rectangle 3"/>
          <p:cNvSpPr>
            <a:spLocks noGrp="1" noChangeArrowheads="1"/>
          </p:cNvSpPr>
          <p:nvPr>
            <p:ph idx="4294967295"/>
          </p:nvPr>
        </p:nvSpPr>
        <p:spPr>
          <a:xfrm>
            <a:off x="0" y="1295400"/>
            <a:ext cx="8229600" cy="4419600"/>
          </a:xfrm>
        </p:spPr>
        <p:txBody>
          <a:bodyPr>
            <a:normAutofit/>
          </a:bodyPr>
          <a:lstStyle/>
          <a:p>
            <a:pPr eaLnBrk="1" hangingPunct="1">
              <a:defRPr/>
            </a:pPr>
            <a:r>
              <a:rPr lang="en-US" b="1" u="sng" dirty="0"/>
              <a:t>House of Representatives</a:t>
            </a:r>
          </a:p>
          <a:p>
            <a:pPr eaLnBrk="1" hangingPunct="1">
              <a:defRPr/>
            </a:pPr>
            <a:r>
              <a:rPr lang="en-US" dirty="0"/>
              <a:t>Introduced in the House</a:t>
            </a:r>
          </a:p>
          <a:p>
            <a:pPr eaLnBrk="1" hangingPunct="1">
              <a:defRPr/>
            </a:pPr>
            <a:r>
              <a:rPr lang="en-US" dirty="0"/>
              <a:t>Referred to Standing Committee</a:t>
            </a:r>
          </a:p>
          <a:p>
            <a:pPr lvl="1" eaLnBrk="1" hangingPunct="1">
              <a:defRPr/>
            </a:pPr>
            <a:r>
              <a:rPr lang="en-US" dirty="0"/>
              <a:t>Subcommittee</a:t>
            </a:r>
          </a:p>
          <a:p>
            <a:pPr lvl="2" eaLnBrk="1" hangingPunct="1">
              <a:defRPr/>
            </a:pPr>
            <a:r>
              <a:rPr lang="en-US" dirty="0"/>
              <a:t>Markup, debate, referred back to standing committee</a:t>
            </a:r>
          </a:p>
          <a:p>
            <a:pPr eaLnBrk="1" hangingPunct="1">
              <a:defRPr/>
            </a:pPr>
            <a:r>
              <a:rPr lang="en-US" dirty="0"/>
              <a:t>Reported by the Standing Committee to the full house</a:t>
            </a:r>
          </a:p>
          <a:p>
            <a:pPr eaLnBrk="1" hangingPunct="1">
              <a:defRPr/>
            </a:pPr>
            <a:r>
              <a:rPr lang="en-US" dirty="0"/>
              <a:t>Rules Committee Action </a:t>
            </a:r>
          </a:p>
          <a:p>
            <a:pPr lvl="1" eaLnBrk="1" hangingPunct="1">
              <a:defRPr/>
            </a:pPr>
            <a:r>
              <a:rPr lang="en-US" dirty="0"/>
              <a:t>How long is debate?  When?  Can we offer amendments?</a:t>
            </a:r>
          </a:p>
          <a:p>
            <a:pPr eaLnBrk="1" hangingPunct="1">
              <a:defRPr/>
            </a:pPr>
            <a:r>
              <a:rPr lang="en-US" dirty="0"/>
              <a:t>Full House Debate and Vote on Passage</a:t>
            </a:r>
          </a:p>
          <a:p>
            <a:pPr lvl="1">
              <a:defRPr/>
            </a:pPr>
            <a:r>
              <a:rPr lang="en-US" dirty="0"/>
              <a:t>Strictly limited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Senate</a:t>
            </a:r>
          </a:p>
        </p:txBody>
      </p:sp>
      <p:sp>
        <p:nvSpPr>
          <p:cNvPr id="26627" name="Rectangle 3"/>
          <p:cNvSpPr>
            <a:spLocks noGrp="1" noChangeArrowheads="1"/>
          </p:cNvSpPr>
          <p:nvPr>
            <p:ph idx="4294967295"/>
          </p:nvPr>
        </p:nvSpPr>
        <p:spPr>
          <a:xfrm>
            <a:off x="0" y="1905000"/>
            <a:ext cx="8229600" cy="4114800"/>
          </a:xfrm>
        </p:spPr>
        <p:txBody>
          <a:bodyPr rtlCol="0">
            <a:normAutofit lnSpcReduction="10000"/>
          </a:bodyPr>
          <a:lstStyle/>
          <a:p>
            <a:pPr eaLnBrk="1" fontAlgn="auto" hangingPunct="1">
              <a:lnSpc>
                <a:spcPct val="80000"/>
              </a:lnSpc>
              <a:spcAft>
                <a:spcPts val="0"/>
              </a:spcAft>
              <a:buFont typeface="Wingdings 2"/>
              <a:buChar char=""/>
              <a:defRPr/>
            </a:pPr>
            <a:r>
              <a:rPr lang="en-US" dirty="0"/>
              <a:t>Same process </a:t>
            </a:r>
          </a:p>
          <a:p>
            <a:pPr eaLnBrk="1" fontAlgn="auto" hangingPunct="1">
              <a:lnSpc>
                <a:spcPct val="80000"/>
              </a:lnSpc>
              <a:spcAft>
                <a:spcPts val="0"/>
              </a:spcAft>
              <a:buFont typeface="Wingdings 2"/>
              <a:buChar char=""/>
              <a:defRPr/>
            </a:pPr>
            <a:endParaRPr lang="en-US" dirty="0"/>
          </a:p>
          <a:p>
            <a:pPr eaLnBrk="1" fontAlgn="auto" hangingPunct="1">
              <a:lnSpc>
                <a:spcPct val="80000"/>
              </a:lnSpc>
              <a:spcAft>
                <a:spcPts val="0"/>
              </a:spcAft>
              <a:buFont typeface="Wingdings 2"/>
              <a:buChar char=""/>
              <a:defRPr/>
            </a:pPr>
            <a:r>
              <a:rPr lang="en-US" dirty="0"/>
              <a:t>Except for…</a:t>
            </a:r>
          </a:p>
          <a:p>
            <a:pPr eaLnBrk="1" fontAlgn="auto" hangingPunct="1">
              <a:lnSpc>
                <a:spcPct val="80000"/>
              </a:lnSpc>
              <a:spcAft>
                <a:spcPts val="0"/>
              </a:spcAft>
              <a:buFont typeface="Wingdings 2"/>
              <a:buChar char=""/>
              <a:defRPr/>
            </a:pPr>
            <a:endParaRPr lang="en-US" dirty="0"/>
          </a:p>
          <a:p>
            <a:pPr eaLnBrk="1" fontAlgn="auto" hangingPunct="1">
              <a:lnSpc>
                <a:spcPct val="80000"/>
              </a:lnSpc>
              <a:spcAft>
                <a:spcPts val="0"/>
              </a:spcAft>
              <a:buFont typeface="Wingdings 2"/>
              <a:buChar char=""/>
              <a:defRPr/>
            </a:pPr>
            <a:r>
              <a:rPr lang="en-US" dirty="0"/>
              <a:t>No Rules Committee;</a:t>
            </a:r>
          </a:p>
          <a:p>
            <a:pPr lvl="1">
              <a:lnSpc>
                <a:spcPct val="80000"/>
              </a:lnSpc>
              <a:spcAft>
                <a:spcPts val="0"/>
              </a:spcAft>
              <a:buFont typeface="Wingdings 2"/>
              <a:buChar char=""/>
              <a:defRPr/>
            </a:pPr>
            <a:r>
              <a:rPr lang="en-US" dirty="0"/>
              <a:t>Majority leader decides if and when bills will be debated, what committees to send bills to</a:t>
            </a:r>
          </a:p>
          <a:p>
            <a:pPr>
              <a:lnSpc>
                <a:spcPct val="80000"/>
              </a:lnSpc>
              <a:buFont typeface="Wingdings 2"/>
              <a:buChar char=""/>
              <a:defRPr/>
            </a:pPr>
            <a:r>
              <a:rPr lang="en-US" dirty="0"/>
              <a:t>Unanimous Consent</a:t>
            </a:r>
          </a:p>
          <a:p>
            <a:pPr>
              <a:lnSpc>
                <a:spcPct val="80000"/>
              </a:lnSpc>
              <a:buFont typeface="Wingdings 2"/>
              <a:buChar char=""/>
              <a:defRPr/>
            </a:pPr>
            <a:r>
              <a:rPr lang="en-US" dirty="0"/>
              <a:t>No one Senator decides how long debate will last</a:t>
            </a:r>
          </a:p>
          <a:p>
            <a:pPr eaLnBrk="1" fontAlgn="auto" hangingPunct="1">
              <a:lnSpc>
                <a:spcPct val="80000"/>
              </a:lnSpc>
              <a:spcAft>
                <a:spcPts val="0"/>
              </a:spcAft>
              <a:buFont typeface="Wingdings 2"/>
              <a:buChar char=""/>
              <a:defRPr/>
            </a:pPr>
            <a:endParaRPr lang="en-US" dirty="0"/>
          </a:p>
          <a:p>
            <a:pPr eaLnBrk="1" fontAlgn="auto" hangingPunct="1">
              <a:lnSpc>
                <a:spcPct val="80000"/>
              </a:lnSpc>
              <a:spcAft>
                <a:spcPts val="0"/>
              </a:spcAft>
              <a:buFont typeface="Wingdings 2"/>
              <a:buChar char=""/>
              <a:defRPr/>
            </a:pPr>
            <a:r>
              <a:rPr lang="en-US" dirty="0"/>
              <a:t>FILIBUSTERS!</a:t>
            </a:r>
          </a:p>
          <a:p>
            <a:pPr lvl="1">
              <a:lnSpc>
                <a:spcPct val="80000"/>
              </a:lnSpc>
              <a:spcAft>
                <a:spcPts val="0"/>
              </a:spcAft>
              <a:buFont typeface="Wingdings 2"/>
              <a:buChar char=""/>
              <a:defRPr/>
            </a:pPr>
            <a:r>
              <a:rPr lang="en-US" dirty="0"/>
              <a:t>holds</a:t>
            </a:r>
          </a:p>
          <a:p>
            <a:pPr eaLnBrk="1" fontAlgn="auto" hangingPunct="1">
              <a:lnSpc>
                <a:spcPct val="80000"/>
              </a:lnSpc>
              <a:spcAft>
                <a:spcPts val="0"/>
              </a:spcAft>
              <a:buFont typeface="Wingdings 2"/>
              <a:buChar char=""/>
              <a:defRPr/>
            </a:pPr>
            <a:endParaRPr lang="en-US" dirty="0"/>
          </a:p>
          <a:p>
            <a:pPr marL="0" indent="0" eaLnBrk="1" fontAlgn="auto" hangingPunct="1">
              <a:lnSpc>
                <a:spcPct val="80000"/>
              </a:lnSpc>
              <a:spcAft>
                <a:spcPts val="0"/>
              </a:spcAft>
              <a:buNone/>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 few more important items</a:t>
            </a:r>
          </a:p>
        </p:txBody>
      </p:sp>
      <p:sp>
        <p:nvSpPr>
          <p:cNvPr id="35843" name="Content Placeholder 2"/>
          <p:cNvSpPr>
            <a:spLocks noGrp="1"/>
          </p:cNvSpPr>
          <p:nvPr>
            <p:ph idx="1"/>
          </p:nvPr>
        </p:nvSpPr>
        <p:spPr/>
        <p:txBody>
          <a:bodyPr/>
          <a:lstStyle/>
          <a:p>
            <a:r>
              <a:rPr lang="en-US" altLang="en-US" dirty="0"/>
              <a:t>What is pork? What’s wrong with it?</a:t>
            </a:r>
          </a:p>
          <a:p>
            <a:pPr lvl="1"/>
            <a:r>
              <a:rPr lang="en-US" altLang="en-US" dirty="0"/>
              <a:t>Transportation bills</a:t>
            </a:r>
          </a:p>
          <a:p>
            <a:pPr lvl="1"/>
            <a:r>
              <a:rPr lang="en-US" altLang="en-US" dirty="0"/>
              <a:t>Ban on earmarks</a:t>
            </a:r>
          </a:p>
          <a:p>
            <a:pPr lvl="1"/>
            <a:endParaRPr lang="en-US" altLang="en-US" dirty="0"/>
          </a:p>
          <a:p>
            <a:pPr marL="0" indent="0">
              <a:buNone/>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0" y="292100"/>
            <a:ext cx="8229600" cy="1384300"/>
          </a:xfrm>
        </p:spPr>
        <p:txBody>
          <a:bodyPr/>
          <a:lstStyle/>
          <a:p>
            <a:pPr eaLnBrk="1" fontAlgn="auto" hangingPunct="1">
              <a:spcAft>
                <a:spcPts val="0"/>
              </a:spcAft>
              <a:defRPr/>
            </a:pPr>
            <a:r>
              <a:rPr lang="en-US" dirty="0"/>
              <a:t>Reapportionment 2020</a:t>
            </a:r>
          </a:p>
        </p:txBody>
      </p:sp>
      <p:pic>
        <p:nvPicPr>
          <p:cNvPr id="1028" name="Picture 4" descr="See the source image">
            <a:extLst>
              <a:ext uri="{FF2B5EF4-FFF2-40B4-BE49-F238E27FC236}">
                <a16:creationId xmlns:a16="http://schemas.microsoft.com/office/drawing/2014/main" id="{61EA69E0-3325-417A-8CF4-D915BCEA6F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44" y="1371600"/>
            <a:ext cx="8888711" cy="486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Redistricting</a:t>
            </a:r>
          </a:p>
        </p:txBody>
      </p:sp>
      <p:sp>
        <p:nvSpPr>
          <p:cNvPr id="14339" name="Content Placeholder 2"/>
          <p:cNvSpPr>
            <a:spLocks noGrp="1"/>
          </p:cNvSpPr>
          <p:nvPr>
            <p:ph idx="1"/>
          </p:nvPr>
        </p:nvSpPr>
        <p:spPr/>
        <p:txBody>
          <a:bodyPr/>
          <a:lstStyle/>
          <a:p>
            <a:pPr>
              <a:buFont typeface="Wingdings 2" panose="05020102010507070707" pitchFamily="18" charset="2"/>
              <a:buNone/>
            </a:pPr>
            <a:r>
              <a:rPr lang="en-US" altLang="en-US" dirty="0"/>
              <a:t>Redistricting- District maps must be redrawn by state legislatures after every census</a:t>
            </a:r>
          </a:p>
          <a:p>
            <a:pPr>
              <a:buFont typeface="Wingdings 2" panose="05020102010507070707" pitchFamily="18" charset="2"/>
              <a:buNone/>
            </a:pPr>
            <a:endParaRPr lang="en-US" altLang="en-US" dirty="0"/>
          </a:p>
          <a:p>
            <a:pPr>
              <a:buFont typeface="Wingdings 2" panose="05020102010507070707" pitchFamily="18" charset="2"/>
              <a:buNone/>
            </a:pPr>
            <a:endParaRPr lang="en-US" altLang="en-US" dirty="0"/>
          </a:p>
          <a:p>
            <a:pPr>
              <a:buFont typeface="Wingdings 2" panose="05020102010507070707" pitchFamily="18" charset="2"/>
              <a:buNone/>
            </a:pPr>
            <a:r>
              <a:rPr lang="en-US" altLang="en-US" dirty="0"/>
              <a:t>Gerrymandering – </a:t>
            </a:r>
          </a:p>
          <a:p>
            <a:pPr>
              <a:buFont typeface="Wingdings 2" panose="05020102010507070707" pitchFamily="18" charset="2"/>
              <a:buNone/>
            </a:pPr>
            <a:r>
              <a:rPr lang="en-US" altLang="en-US" dirty="0"/>
              <a:t>	</a:t>
            </a:r>
            <a:r>
              <a:rPr lang="en-US" altLang="en-US" b="1" dirty="0">
                <a:solidFill>
                  <a:srgbClr val="FF0000"/>
                </a:solidFill>
              </a:rPr>
              <a:t>Baker v </a:t>
            </a:r>
            <a:r>
              <a:rPr lang="en-US" altLang="en-US" b="1" dirty="0" err="1">
                <a:solidFill>
                  <a:srgbClr val="FF0000"/>
                </a:solidFill>
              </a:rPr>
              <a:t>Carr</a:t>
            </a:r>
            <a:endParaRPr lang="en-US" altLang="en-US" b="1" dirty="0">
              <a:solidFill>
                <a:srgbClr val="FF0000"/>
              </a:solidFill>
            </a:endParaRPr>
          </a:p>
          <a:p>
            <a:pPr>
              <a:buFont typeface="Wingdings 2" panose="05020102010507070707" pitchFamily="18" charset="2"/>
              <a:buNone/>
            </a:pPr>
            <a:r>
              <a:rPr lang="en-US" altLang="en-US" b="1" dirty="0">
                <a:solidFill>
                  <a:srgbClr val="FF0000"/>
                </a:solidFill>
              </a:rPr>
              <a:t>	Shaw v Reno</a:t>
            </a:r>
          </a:p>
          <a:p>
            <a:pPr>
              <a:buFont typeface="Wingdings 2" panose="05020102010507070707" pitchFamily="18" charset="2"/>
              <a:buNone/>
            </a:pPr>
            <a:r>
              <a:rPr lang="en-US" altLang="en-US" b="1" dirty="0">
                <a:solidFill>
                  <a:srgbClr val="FF0000"/>
                </a:solidFill>
              </a:rPr>
              <a:t>	</a:t>
            </a:r>
            <a:r>
              <a:rPr lang="en-US" altLang="en-US" b="1" dirty="0" err="1">
                <a:solidFill>
                  <a:srgbClr val="FF0000"/>
                </a:solidFill>
              </a:rPr>
              <a:t>Wesberry</a:t>
            </a:r>
            <a:r>
              <a:rPr lang="en-US" altLang="en-US" b="1" dirty="0">
                <a:solidFill>
                  <a:srgbClr val="FF0000"/>
                </a:solidFill>
              </a:rPr>
              <a:t> v Sanders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Text Placeholder 3"/>
          <p:cNvSpPr>
            <a:spLocks noGrp="1"/>
          </p:cNvSpPr>
          <p:nvPr>
            <p:ph type="body" idx="1"/>
          </p:nvPr>
        </p:nvSpPr>
        <p:spPr/>
        <p:txBody>
          <a:bodyPr/>
          <a:lstStyle/>
          <a:p>
            <a:r>
              <a:rPr lang="en-US" dirty="0"/>
              <a:t>Gerrymandering</a:t>
            </a:r>
          </a:p>
        </p:txBody>
      </p:sp>
      <p:pic>
        <p:nvPicPr>
          <p:cNvPr id="15363" name="Content Placeholder 3" descr="gerrymandering cartoon.png"/>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52400" y="304800"/>
            <a:ext cx="8839200" cy="41624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Packing and cracking</a:t>
            </a:r>
          </a:p>
        </p:txBody>
      </p:sp>
      <p:pic>
        <p:nvPicPr>
          <p:cNvPr id="16387" name="Content Placeholder 3" descr="gerrymandering exampl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2362200"/>
            <a:ext cx="7551377" cy="41370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pPr eaLnBrk="1" fontAlgn="auto" hangingPunct="1">
              <a:spcAft>
                <a:spcPts val="0"/>
              </a:spcAft>
              <a:defRPr/>
            </a:pPr>
            <a:r>
              <a:rPr lang="en-US"/>
              <a:t>Gerrymandering</a:t>
            </a:r>
          </a:p>
        </p:txBody>
      </p:sp>
      <p:pic>
        <p:nvPicPr>
          <p:cNvPr id="17411" name="Content Placeholder 5" descr="illinois gerrymandering.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066800"/>
            <a:ext cx="3073400" cy="5272088"/>
          </a:xfrm>
        </p:spPr>
      </p:pic>
      <p:pic>
        <p:nvPicPr>
          <p:cNvPr id="17412" name="Picture 6" descr="texas gerrymander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676400"/>
            <a:ext cx="4876800"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Membership</a:t>
            </a:r>
          </a:p>
        </p:txBody>
      </p:sp>
      <p:sp>
        <p:nvSpPr>
          <p:cNvPr id="19459" name="Rectangle 3"/>
          <p:cNvSpPr>
            <a:spLocks noGrp="1" noChangeArrowheads="1"/>
          </p:cNvSpPr>
          <p:nvPr>
            <p:ph idx="4294967295"/>
          </p:nvPr>
        </p:nvSpPr>
        <p:spPr>
          <a:xfrm>
            <a:off x="0" y="1905000"/>
            <a:ext cx="8229600" cy="4114800"/>
          </a:xfrm>
        </p:spPr>
        <p:txBody>
          <a:bodyPr/>
          <a:lstStyle/>
          <a:p>
            <a:pPr eaLnBrk="1" hangingPunct="1"/>
            <a:r>
              <a:rPr lang="en-US" altLang="en-US" b="1" u="sng"/>
              <a:t>House of Representatives -</a:t>
            </a:r>
            <a:r>
              <a:rPr lang="en-US" altLang="en-US"/>
              <a:t> </a:t>
            </a:r>
          </a:p>
          <a:p>
            <a:pPr eaLnBrk="1" hangingPunct="1"/>
            <a:endParaRPr lang="en-US" altLang="en-US" b="1" u="sng"/>
          </a:p>
          <a:p>
            <a:pPr eaLnBrk="1" hangingPunct="1"/>
            <a:r>
              <a:rPr lang="en-US" altLang="en-US" b="1" u="sng"/>
              <a:t>Senate </a:t>
            </a:r>
            <a:r>
              <a:rPr lang="en-US" altLang="en-US"/>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92100"/>
            <a:ext cx="8229600" cy="1384300"/>
          </a:xfrm>
        </p:spPr>
        <p:txBody>
          <a:bodyPr/>
          <a:lstStyle/>
          <a:p>
            <a:pPr eaLnBrk="1" fontAlgn="auto" hangingPunct="1">
              <a:spcAft>
                <a:spcPts val="0"/>
              </a:spcAft>
              <a:defRPr/>
            </a:pPr>
            <a:r>
              <a:rPr lang="en-US"/>
              <a:t>Terms</a:t>
            </a:r>
          </a:p>
        </p:txBody>
      </p:sp>
      <p:sp>
        <p:nvSpPr>
          <p:cNvPr id="20483" name="Rectangle 3"/>
          <p:cNvSpPr>
            <a:spLocks noGrp="1" noChangeArrowheads="1"/>
          </p:cNvSpPr>
          <p:nvPr>
            <p:ph idx="4294967295"/>
          </p:nvPr>
        </p:nvSpPr>
        <p:spPr>
          <a:xfrm>
            <a:off x="0" y="1905000"/>
            <a:ext cx="8229600" cy="4114800"/>
          </a:xfrm>
        </p:spPr>
        <p:txBody>
          <a:bodyPr/>
          <a:lstStyle/>
          <a:p>
            <a:pPr eaLnBrk="1" hangingPunct="1"/>
            <a:r>
              <a:rPr lang="en-US" altLang="en-US" u="sng" dirty="0"/>
              <a:t>House of Representatives-</a:t>
            </a:r>
            <a:endParaRPr lang="en-US" altLang="en-US" dirty="0"/>
          </a:p>
          <a:p>
            <a:pPr eaLnBrk="1" hangingPunct="1"/>
            <a:r>
              <a:rPr lang="en-US" altLang="en-US" u="sng" dirty="0"/>
              <a:t>Senators</a:t>
            </a:r>
            <a:r>
              <a:rPr lang="en-US" altLang="en-US"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3011</TotalTime>
  <Words>675</Words>
  <Application>Microsoft Office PowerPoint</Application>
  <PresentationFormat>On-screen Show (4:3)</PresentationFormat>
  <Paragraphs>168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Rockwell</vt:lpstr>
      <vt:lpstr>Rockwell Condensed</vt:lpstr>
      <vt:lpstr>Tahoma</vt:lpstr>
      <vt:lpstr>Wingdings</vt:lpstr>
      <vt:lpstr>Wingdings 2</vt:lpstr>
      <vt:lpstr>Wood Type</vt:lpstr>
      <vt:lpstr>CONGRESS</vt:lpstr>
      <vt:lpstr>How many people represent each state?</vt:lpstr>
      <vt:lpstr>Reapportionment 2020</vt:lpstr>
      <vt:lpstr>Redistricting</vt:lpstr>
      <vt:lpstr>PowerPoint Presentation</vt:lpstr>
      <vt:lpstr>Packing and cracking</vt:lpstr>
      <vt:lpstr>Gerrymandering</vt:lpstr>
      <vt:lpstr>Membership</vt:lpstr>
      <vt:lpstr>Terms</vt:lpstr>
      <vt:lpstr>Elections</vt:lpstr>
      <vt:lpstr>Midterm elections</vt:lpstr>
      <vt:lpstr>Why?</vt:lpstr>
      <vt:lpstr>Constitutional Powers of Congress</vt:lpstr>
      <vt:lpstr>Differences between the House and Senate</vt:lpstr>
      <vt:lpstr>Differences in Operation</vt:lpstr>
      <vt:lpstr>How Congress is Organized</vt:lpstr>
      <vt:lpstr>Minority Leader: Kevin Mccarthy (R - California)</vt:lpstr>
      <vt:lpstr>Speaker of the House: Nancy Pelosi  (D-California)</vt:lpstr>
      <vt:lpstr>Demographics</vt:lpstr>
      <vt:lpstr>Perceived Role of Representatives</vt:lpstr>
      <vt:lpstr>Organization of the Senate</vt:lpstr>
      <vt:lpstr>Role of Political Parties</vt:lpstr>
      <vt:lpstr>Members and their votes</vt:lpstr>
      <vt:lpstr>Committee System</vt:lpstr>
      <vt:lpstr>Lawmaking</vt:lpstr>
      <vt:lpstr>Senate</vt:lpstr>
      <vt:lpstr>A few more important items</vt:lpstr>
    </vt:vector>
  </TitlesOfParts>
  <Company>JISD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dc:title>
  <dc:creator>Administrator</dc:creator>
  <cp:lastModifiedBy>Matthew A. LutmerPaulson</cp:lastModifiedBy>
  <cp:revision>112</cp:revision>
  <dcterms:created xsi:type="dcterms:W3CDTF">2008-09-30T12:32:34Z</dcterms:created>
  <dcterms:modified xsi:type="dcterms:W3CDTF">2021-12-09T15:53:42Z</dcterms:modified>
</cp:coreProperties>
</file>