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3" r:id="rId14"/>
    <p:sldId id="268" r:id="rId15"/>
    <p:sldId id="269" r:id="rId16"/>
    <p:sldId id="270" r:id="rId17"/>
    <p:sldId id="271" r:id="rId18"/>
    <p:sldId id="272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CE7466-7843-432F-A78C-76944312F5A7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299A619C-CB8B-4996-8BB4-1A5515D840F3}">
      <dgm:prSet/>
      <dgm:spPr/>
      <dgm:t>
        <a:bodyPr/>
        <a:lstStyle/>
        <a:p>
          <a:r>
            <a:rPr lang="en-US" baseline="0"/>
            <a:t>How do Presidential Elections work?</a:t>
          </a:r>
          <a:endParaRPr lang="en-US"/>
        </a:p>
      </dgm:t>
    </dgm:pt>
    <dgm:pt modelId="{B595FCF2-0A5E-4D38-B3B3-BCFFAC3F9209}" type="parTrans" cxnId="{B0E7AACA-F9A7-4B19-821A-8C9A4F5EA703}">
      <dgm:prSet/>
      <dgm:spPr/>
      <dgm:t>
        <a:bodyPr/>
        <a:lstStyle/>
        <a:p>
          <a:endParaRPr lang="en-US"/>
        </a:p>
      </dgm:t>
    </dgm:pt>
    <dgm:pt modelId="{AB8075EC-5D96-4534-86D5-B8027955BFA9}" type="sibTrans" cxnId="{B0E7AACA-F9A7-4B19-821A-8C9A4F5EA703}">
      <dgm:prSet/>
      <dgm:spPr/>
      <dgm:t>
        <a:bodyPr/>
        <a:lstStyle/>
        <a:p>
          <a:endParaRPr lang="en-US"/>
        </a:p>
      </dgm:t>
    </dgm:pt>
    <dgm:pt modelId="{E4E0EFFA-8E8E-4AD4-BB2E-424173A6011A}">
      <dgm:prSet/>
      <dgm:spPr/>
      <dgm:t>
        <a:bodyPr/>
        <a:lstStyle/>
        <a:p>
          <a:r>
            <a:rPr lang="en-US" baseline="0"/>
            <a:t>How are Presidential Elections influenced by the following:</a:t>
          </a:r>
          <a:endParaRPr lang="en-US"/>
        </a:p>
      </dgm:t>
    </dgm:pt>
    <dgm:pt modelId="{4B7D3153-2F38-4B88-8160-2EFDD68F27C9}" type="parTrans" cxnId="{CB11A3D3-9C54-4C1F-A496-BB98B4E13AE9}">
      <dgm:prSet/>
      <dgm:spPr/>
      <dgm:t>
        <a:bodyPr/>
        <a:lstStyle/>
        <a:p>
          <a:endParaRPr lang="en-US"/>
        </a:p>
      </dgm:t>
    </dgm:pt>
    <dgm:pt modelId="{F4408C94-34BA-4266-8971-971BAC1FC0D6}" type="sibTrans" cxnId="{CB11A3D3-9C54-4C1F-A496-BB98B4E13AE9}">
      <dgm:prSet/>
      <dgm:spPr/>
      <dgm:t>
        <a:bodyPr/>
        <a:lstStyle/>
        <a:p>
          <a:endParaRPr lang="en-US"/>
        </a:p>
      </dgm:t>
    </dgm:pt>
    <dgm:pt modelId="{F7A715BB-261F-4A76-87CA-20B08E969F97}">
      <dgm:prSet/>
      <dgm:spPr/>
      <dgm:t>
        <a:bodyPr/>
        <a:lstStyle/>
        <a:p>
          <a:r>
            <a:rPr lang="en-US" baseline="0"/>
            <a:t>Incumbency advantage</a:t>
          </a:r>
          <a:endParaRPr lang="en-US"/>
        </a:p>
      </dgm:t>
    </dgm:pt>
    <dgm:pt modelId="{9291BCE7-DC9E-45B7-A3B8-755F75437A1A}" type="parTrans" cxnId="{63EB497D-41B5-4410-80A6-8CD9921BD370}">
      <dgm:prSet/>
      <dgm:spPr/>
      <dgm:t>
        <a:bodyPr/>
        <a:lstStyle/>
        <a:p>
          <a:endParaRPr lang="en-US"/>
        </a:p>
      </dgm:t>
    </dgm:pt>
    <dgm:pt modelId="{81B53C40-A462-4F43-8E6C-A89C557D4AC8}" type="sibTrans" cxnId="{63EB497D-41B5-4410-80A6-8CD9921BD370}">
      <dgm:prSet/>
      <dgm:spPr/>
      <dgm:t>
        <a:bodyPr/>
        <a:lstStyle/>
        <a:p>
          <a:endParaRPr lang="en-US"/>
        </a:p>
      </dgm:t>
    </dgm:pt>
    <dgm:pt modelId="{823AE06F-76AF-49AF-9B19-BE2B2EFEA911}">
      <dgm:prSet/>
      <dgm:spPr/>
      <dgm:t>
        <a:bodyPr/>
        <a:lstStyle/>
        <a:p>
          <a:r>
            <a:rPr lang="en-US" baseline="0"/>
            <a:t>Open/closed primaries and caucuses</a:t>
          </a:r>
          <a:endParaRPr lang="en-US"/>
        </a:p>
      </dgm:t>
    </dgm:pt>
    <dgm:pt modelId="{849C7FDD-ED26-47BD-90E8-CAA221058406}" type="parTrans" cxnId="{1B6BD115-0B66-4709-A155-A3C7AC447676}">
      <dgm:prSet/>
      <dgm:spPr/>
      <dgm:t>
        <a:bodyPr/>
        <a:lstStyle/>
        <a:p>
          <a:endParaRPr lang="en-US"/>
        </a:p>
      </dgm:t>
    </dgm:pt>
    <dgm:pt modelId="{A0AA6EEC-B853-418D-ABF5-42902CBE2AC2}" type="sibTrans" cxnId="{1B6BD115-0B66-4709-A155-A3C7AC447676}">
      <dgm:prSet/>
      <dgm:spPr/>
      <dgm:t>
        <a:bodyPr/>
        <a:lstStyle/>
        <a:p>
          <a:endParaRPr lang="en-US"/>
        </a:p>
      </dgm:t>
    </dgm:pt>
    <dgm:pt modelId="{7B71131C-15A4-43D4-A099-78AE4C6C7174}">
      <dgm:prSet/>
      <dgm:spPr/>
      <dgm:t>
        <a:bodyPr/>
        <a:lstStyle/>
        <a:p>
          <a:r>
            <a:rPr lang="en-US" baseline="0"/>
            <a:t>Party Conventions</a:t>
          </a:r>
          <a:endParaRPr lang="en-US"/>
        </a:p>
      </dgm:t>
    </dgm:pt>
    <dgm:pt modelId="{A303EEF2-4771-4049-BFEA-0CDBD312431B}" type="parTrans" cxnId="{B962B0AA-EB32-4063-B763-FC9CC2FCC531}">
      <dgm:prSet/>
      <dgm:spPr/>
      <dgm:t>
        <a:bodyPr/>
        <a:lstStyle/>
        <a:p>
          <a:endParaRPr lang="en-US"/>
        </a:p>
      </dgm:t>
    </dgm:pt>
    <dgm:pt modelId="{0B0797DC-E8E9-4205-AFC5-3BE94DDFB14F}" type="sibTrans" cxnId="{B962B0AA-EB32-4063-B763-FC9CC2FCC531}">
      <dgm:prSet/>
      <dgm:spPr/>
      <dgm:t>
        <a:bodyPr/>
        <a:lstStyle/>
        <a:p>
          <a:endParaRPr lang="en-US"/>
        </a:p>
      </dgm:t>
    </dgm:pt>
    <dgm:pt modelId="{7728D3F8-B884-4FF7-BBEB-B6AAD3A3D4F9}">
      <dgm:prSet/>
      <dgm:spPr/>
      <dgm:t>
        <a:bodyPr/>
        <a:lstStyle/>
        <a:p>
          <a:r>
            <a:rPr lang="en-US" baseline="0"/>
            <a:t>General Election </a:t>
          </a:r>
          <a:endParaRPr lang="en-US"/>
        </a:p>
      </dgm:t>
    </dgm:pt>
    <dgm:pt modelId="{28A9A54C-E8BC-4CA0-84D0-F665FA665941}" type="parTrans" cxnId="{97DBBFD9-4202-4372-A5F4-FCBE9A196BE9}">
      <dgm:prSet/>
      <dgm:spPr/>
      <dgm:t>
        <a:bodyPr/>
        <a:lstStyle/>
        <a:p>
          <a:endParaRPr lang="en-US"/>
        </a:p>
      </dgm:t>
    </dgm:pt>
    <dgm:pt modelId="{A1847409-0EA4-475B-AFEF-9B50181DD2BD}" type="sibTrans" cxnId="{97DBBFD9-4202-4372-A5F4-FCBE9A196BE9}">
      <dgm:prSet/>
      <dgm:spPr/>
      <dgm:t>
        <a:bodyPr/>
        <a:lstStyle/>
        <a:p>
          <a:endParaRPr lang="en-US"/>
        </a:p>
      </dgm:t>
    </dgm:pt>
    <dgm:pt modelId="{3B571A87-DCA1-48C5-8F06-42B46CC66110}">
      <dgm:prSet/>
      <dgm:spPr/>
      <dgm:t>
        <a:bodyPr/>
        <a:lstStyle/>
        <a:p>
          <a:r>
            <a:rPr lang="en-US" baseline="0"/>
            <a:t>Electoral College</a:t>
          </a:r>
          <a:endParaRPr lang="en-US"/>
        </a:p>
      </dgm:t>
    </dgm:pt>
    <dgm:pt modelId="{573168A8-75FF-412C-AA53-19D92EEA8BA8}" type="parTrans" cxnId="{3D8FE78E-A336-43AD-A55A-7036BCE9B793}">
      <dgm:prSet/>
      <dgm:spPr/>
      <dgm:t>
        <a:bodyPr/>
        <a:lstStyle/>
        <a:p>
          <a:endParaRPr lang="en-US"/>
        </a:p>
      </dgm:t>
    </dgm:pt>
    <dgm:pt modelId="{5656CD5B-73C5-4274-8339-1284085CA6B8}" type="sibTrans" cxnId="{3D8FE78E-A336-43AD-A55A-7036BCE9B793}">
      <dgm:prSet/>
      <dgm:spPr/>
      <dgm:t>
        <a:bodyPr/>
        <a:lstStyle/>
        <a:p>
          <a:endParaRPr lang="en-US"/>
        </a:p>
      </dgm:t>
    </dgm:pt>
    <dgm:pt modelId="{7CC4DFA7-6495-4758-AD51-27AB6824CFB5}" type="pres">
      <dgm:prSet presAssocID="{69CE7466-7843-432F-A78C-76944312F5A7}" presName="linear" presStyleCnt="0">
        <dgm:presLayoutVars>
          <dgm:animLvl val="lvl"/>
          <dgm:resizeHandles val="exact"/>
        </dgm:presLayoutVars>
      </dgm:prSet>
      <dgm:spPr/>
    </dgm:pt>
    <dgm:pt modelId="{F2CFD25D-86DB-4621-95BD-016E40AE8775}" type="pres">
      <dgm:prSet presAssocID="{299A619C-CB8B-4996-8BB4-1A5515D840F3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06C70A3C-872A-4305-AE5B-CA1809A34334}" type="pres">
      <dgm:prSet presAssocID="{AB8075EC-5D96-4534-86D5-B8027955BFA9}" presName="spacer" presStyleCnt="0"/>
      <dgm:spPr/>
    </dgm:pt>
    <dgm:pt modelId="{B7C55764-1341-4F25-8F24-80D43636C787}" type="pres">
      <dgm:prSet presAssocID="{E4E0EFFA-8E8E-4AD4-BB2E-424173A6011A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5EC1A42C-DB30-46C3-A012-D750C1F663A9}" type="pres">
      <dgm:prSet presAssocID="{E4E0EFFA-8E8E-4AD4-BB2E-424173A6011A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1B6BD115-0B66-4709-A155-A3C7AC447676}" srcId="{E4E0EFFA-8E8E-4AD4-BB2E-424173A6011A}" destId="{823AE06F-76AF-49AF-9B19-BE2B2EFEA911}" srcOrd="1" destOrd="0" parTransId="{849C7FDD-ED26-47BD-90E8-CAA221058406}" sibTransId="{A0AA6EEC-B853-418D-ABF5-42902CBE2AC2}"/>
    <dgm:cxn modelId="{58336026-5DC7-443F-8487-3A346F0642B5}" type="presOf" srcId="{3B571A87-DCA1-48C5-8F06-42B46CC66110}" destId="{5EC1A42C-DB30-46C3-A012-D750C1F663A9}" srcOrd="0" destOrd="4" presId="urn:microsoft.com/office/officeart/2005/8/layout/vList2"/>
    <dgm:cxn modelId="{5DB6652E-E471-403D-AC85-58B88B999777}" type="presOf" srcId="{7B71131C-15A4-43D4-A099-78AE4C6C7174}" destId="{5EC1A42C-DB30-46C3-A012-D750C1F663A9}" srcOrd="0" destOrd="2" presId="urn:microsoft.com/office/officeart/2005/8/layout/vList2"/>
    <dgm:cxn modelId="{77ACAB61-E6CF-4D57-B591-4EE381ECAA66}" type="presOf" srcId="{69CE7466-7843-432F-A78C-76944312F5A7}" destId="{7CC4DFA7-6495-4758-AD51-27AB6824CFB5}" srcOrd="0" destOrd="0" presId="urn:microsoft.com/office/officeart/2005/8/layout/vList2"/>
    <dgm:cxn modelId="{63EB497D-41B5-4410-80A6-8CD9921BD370}" srcId="{E4E0EFFA-8E8E-4AD4-BB2E-424173A6011A}" destId="{F7A715BB-261F-4A76-87CA-20B08E969F97}" srcOrd="0" destOrd="0" parTransId="{9291BCE7-DC9E-45B7-A3B8-755F75437A1A}" sibTransId="{81B53C40-A462-4F43-8E6C-A89C557D4AC8}"/>
    <dgm:cxn modelId="{1EFED486-CCB9-4BA2-92EC-FD8D86194AF2}" type="presOf" srcId="{299A619C-CB8B-4996-8BB4-1A5515D840F3}" destId="{F2CFD25D-86DB-4621-95BD-016E40AE8775}" srcOrd="0" destOrd="0" presId="urn:microsoft.com/office/officeart/2005/8/layout/vList2"/>
    <dgm:cxn modelId="{3D8FE78E-A336-43AD-A55A-7036BCE9B793}" srcId="{E4E0EFFA-8E8E-4AD4-BB2E-424173A6011A}" destId="{3B571A87-DCA1-48C5-8F06-42B46CC66110}" srcOrd="4" destOrd="0" parTransId="{573168A8-75FF-412C-AA53-19D92EEA8BA8}" sibTransId="{5656CD5B-73C5-4274-8339-1284085CA6B8}"/>
    <dgm:cxn modelId="{9DAECF93-B8DC-4BDF-96F1-D18E8ECC2E10}" type="presOf" srcId="{7728D3F8-B884-4FF7-BBEB-B6AAD3A3D4F9}" destId="{5EC1A42C-DB30-46C3-A012-D750C1F663A9}" srcOrd="0" destOrd="3" presId="urn:microsoft.com/office/officeart/2005/8/layout/vList2"/>
    <dgm:cxn modelId="{55CC429A-1246-4076-9D19-A2E56E20E5D8}" type="presOf" srcId="{823AE06F-76AF-49AF-9B19-BE2B2EFEA911}" destId="{5EC1A42C-DB30-46C3-A012-D750C1F663A9}" srcOrd="0" destOrd="1" presId="urn:microsoft.com/office/officeart/2005/8/layout/vList2"/>
    <dgm:cxn modelId="{B962B0AA-EB32-4063-B763-FC9CC2FCC531}" srcId="{E4E0EFFA-8E8E-4AD4-BB2E-424173A6011A}" destId="{7B71131C-15A4-43D4-A099-78AE4C6C7174}" srcOrd="2" destOrd="0" parTransId="{A303EEF2-4771-4049-BFEA-0CDBD312431B}" sibTransId="{0B0797DC-E8E9-4205-AFC5-3BE94DDFB14F}"/>
    <dgm:cxn modelId="{8137F5AD-57D2-409F-AC54-73C8F905259F}" type="presOf" srcId="{E4E0EFFA-8E8E-4AD4-BB2E-424173A6011A}" destId="{B7C55764-1341-4F25-8F24-80D43636C787}" srcOrd="0" destOrd="0" presId="urn:microsoft.com/office/officeart/2005/8/layout/vList2"/>
    <dgm:cxn modelId="{B0E7AACA-F9A7-4B19-821A-8C9A4F5EA703}" srcId="{69CE7466-7843-432F-A78C-76944312F5A7}" destId="{299A619C-CB8B-4996-8BB4-1A5515D840F3}" srcOrd="0" destOrd="0" parTransId="{B595FCF2-0A5E-4D38-B3B3-BCFFAC3F9209}" sibTransId="{AB8075EC-5D96-4534-86D5-B8027955BFA9}"/>
    <dgm:cxn modelId="{CB11A3D3-9C54-4C1F-A496-BB98B4E13AE9}" srcId="{69CE7466-7843-432F-A78C-76944312F5A7}" destId="{E4E0EFFA-8E8E-4AD4-BB2E-424173A6011A}" srcOrd="1" destOrd="0" parTransId="{4B7D3153-2F38-4B88-8160-2EFDD68F27C9}" sibTransId="{F4408C94-34BA-4266-8971-971BAC1FC0D6}"/>
    <dgm:cxn modelId="{97DBBFD9-4202-4372-A5F4-FCBE9A196BE9}" srcId="{E4E0EFFA-8E8E-4AD4-BB2E-424173A6011A}" destId="{7728D3F8-B884-4FF7-BBEB-B6AAD3A3D4F9}" srcOrd="3" destOrd="0" parTransId="{28A9A54C-E8BC-4CA0-84D0-F665FA665941}" sibTransId="{A1847409-0EA4-475B-AFEF-9B50181DD2BD}"/>
    <dgm:cxn modelId="{7E73A8E6-26DC-4439-A671-BC9E3D4E7317}" type="presOf" srcId="{F7A715BB-261F-4A76-87CA-20B08E969F97}" destId="{5EC1A42C-DB30-46C3-A012-D750C1F663A9}" srcOrd="0" destOrd="0" presId="urn:microsoft.com/office/officeart/2005/8/layout/vList2"/>
    <dgm:cxn modelId="{D785BB7A-B42C-4AAA-ABA7-286E79C399C6}" type="presParOf" srcId="{7CC4DFA7-6495-4758-AD51-27AB6824CFB5}" destId="{F2CFD25D-86DB-4621-95BD-016E40AE8775}" srcOrd="0" destOrd="0" presId="urn:microsoft.com/office/officeart/2005/8/layout/vList2"/>
    <dgm:cxn modelId="{BB850C98-0EA3-4C0A-B705-6A60E5DD2BFE}" type="presParOf" srcId="{7CC4DFA7-6495-4758-AD51-27AB6824CFB5}" destId="{06C70A3C-872A-4305-AE5B-CA1809A34334}" srcOrd="1" destOrd="0" presId="urn:microsoft.com/office/officeart/2005/8/layout/vList2"/>
    <dgm:cxn modelId="{52AD3DC8-88EC-486E-93DF-DD1C1F6B9DC1}" type="presParOf" srcId="{7CC4DFA7-6495-4758-AD51-27AB6824CFB5}" destId="{B7C55764-1341-4F25-8F24-80D43636C787}" srcOrd="2" destOrd="0" presId="urn:microsoft.com/office/officeart/2005/8/layout/vList2"/>
    <dgm:cxn modelId="{C2409032-66E3-4F20-BCB0-88EA94A38C02}" type="presParOf" srcId="{7CC4DFA7-6495-4758-AD51-27AB6824CFB5}" destId="{5EC1A42C-DB30-46C3-A012-D750C1F663A9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CFD25D-86DB-4621-95BD-016E40AE8775}">
      <dsp:nvSpPr>
        <dsp:cNvPr id="0" name=""/>
        <dsp:cNvSpPr/>
      </dsp:nvSpPr>
      <dsp:spPr>
        <a:xfrm>
          <a:off x="0" y="272913"/>
          <a:ext cx="5816750" cy="12355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baseline="0"/>
            <a:t>How do Presidential Elections work?</a:t>
          </a:r>
          <a:endParaRPr lang="en-US" sz="3300" kern="1200"/>
        </a:p>
      </dsp:txBody>
      <dsp:txXfrm>
        <a:off x="60313" y="333226"/>
        <a:ext cx="5696124" cy="1114894"/>
      </dsp:txXfrm>
    </dsp:sp>
    <dsp:sp modelId="{B7C55764-1341-4F25-8F24-80D43636C787}">
      <dsp:nvSpPr>
        <dsp:cNvPr id="0" name=""/>
        <dsp:cNvSpPr/>
      </dsp:nvSpPr>
      <dsp:spPr>
        <a:xfrm>
          <a:off x="0" y="1603473"/>
          <a:ext cx="5816750" cy="1235520"/>
        </a:xfrm>
        <a:prstGeom prst="roundRect">
          <a:avLst/>
        </a:prstGeom>
        <a:solidFill>
          <a:schemeClr val="accent2">
            <a:hueOff val="1484935"/>
            <a:satOff val="-10465"/>
            <a:lumOff val="-176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baseline="0"/>
            <a:t>How are Presidential Elections influenced by the following:</a:t>
          </a:r>
          <a:endParaRPr lang="en-US" sz="3300" kern="1200"/>
        </a:p>
      </dsp:txBody>
      <dsp:txXfrm>
        <a:off x="60313" y="1663786"/>
        <a:ext cx="5696124" cy="1114894"/>
      </dsp:txXfrm>
    </dsp:sp>
    <dsp:sp modelId="{5EC1A42C-DB30-46C3-A012-D750C1F663A9}">
      <dsp:nvSpPr>
        <dsp:cNvPr id="0" name=""/>
        <dsp:cNvSpPr/>
      </dsp:nvSpPr>
      <dsp:spPr>
        <a:xfrm>
          <a:off x="0" y="2838993"/>
          <a:ext cx="5816750" cy="2459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682" tIns="41910" rIns="234696" bIns="419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600" kern="1200" baseline="0"/>
            <a:t>Incumbency advantage</a:t>
          </a:r>
          <a:endParaRPr lang="en-US" sz="2600" kern="120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600" kern="1200" baseline="0"/>
            <a:t>Open/closed primaries and caucuses</a:t>
          </a:r>
          <a:endParaRPr lang="en-US" sz="2600" kern="120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600" kern="1200" baseline="0"/>
            <a:t>Party Conventions</a:t>
          </a:r>
          <a:endParaRPr lang="en-US" sz="2600" kern="120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600" kern="1200" baseline="0"/>
            <a:t>General Election </a:t>
          </a:r>
          <a:endParaRPr lang="en-US" sz="2600" kern="120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600" kern="1200" baseline="0"/>
            <a:t>Electoral College</a:t>
          </a:r>
          <a:endParaRPr lang="en-US" sz="2600" kern="1200"/>
        </a:p>
      </dsp:txBody>
      <dsp:txXfrm>
        <a:off x="0" y="2838993"/>
        <a:ext cx="5816750" cy="24591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9A1C012-8297-4361-ACE8-A2509FB18911}"/>
              </a:ext>
            </a:extLst>
          </p:cNvPr>
          <p:cNvSpPr/>
          <p:nvPr/>
        </p:nvSpPr>
        <p:spPr>
          <a:xfrm>
            <a:off x="0" y="4206240"/>
            <a:ext cx="12192000" cy="265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EC2572-8518-46FF-8F60-FE2963DF4A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0120" y="640080"/>
            <a:ext cx="10268712" cy="3227832"/>
          </a:xfrm>
        </p:spPr>
        <p:txBody>
          <a:bodyPr anchor="b">
            <a:normAutofit/>
          </a:bodyPr>
          <a:lstStyle>
            <a:lvl1pPr algn="ctr">
              <a:defRPr sz="88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A0C76A-7715-48A4-8CF5-14BBF61962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0120" y="4526280"/>
            <a:ext cx="10268712" cy="1508760"/>
          </a:xfrm>
        </p:spPr>
        <p:txBody>
          <a:bodyPr>
            <a:normAutofit/>
          </a:bodyPr>
          <a:lstStyle>
            <a:lvl1pPr marL="0" indent="0" algn="ctr">
              <a:buNone/>
              <a:defRPr sz="36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2D4EF84-F7DF-49C5-9285-301284ADB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10/9/2021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81266E04-79AF-49EF-86BC-DB29D304B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90DF5B53-9A9A-46CE-A910-25ADA5875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474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327B9-64C6-4AFE-8E67-F60CD17A8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92656D-F600-4D76-8A0F-BDBE78759B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A13412-4939-4879-B91F-BB5B029B6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10/9/2021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237DB9-DE7D-4687-82D7-612600F06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819356-0444-4C23-82D3-E2FDE28D3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825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EB51B7C-D548-4AB7-90A4-C196105E6D56}"/>
              </a:ext>
            </a:extLst>
          </p:cNvPr>
          <p:cNvSpPr/>
          <p:nvPr/>
        </p:nvSpPr>
        <p:spPr>
          <a:xfrm>
            <a:off x="7108274" y="0"/>
            <a:ext cx="508372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DC521B-8B54-4843-9FF4-B2C30FA004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751740" y="643467"/>
            <a:ext cx="3477092" cy="5533495"/>
          </a:xfrm>
        </p:spPr>
        <p:txBody>
          <a:bodyPr vert="eaVert" tIns="9144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0E3F10-9E27-41E6-A965-4243E37BE3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60120" y="643467"/>
            <a:ext cx="5504687" cy="5533496"/>
          </a:xfrm>
        </p:spPr>
        <p:txBody>
          <a:bodyPr vert="eaVert" tIns="91440" bIns="9144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41D62D-51A0-4AD7-8027-BF548FB6AA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17898" y="6356350"/>
            <a:ext cx="25227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10/9/2021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857492-A701-44A1-B1D5-7B2C8CD06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D2E8AE-F1AA-4D19-A434-102501D3B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173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80910-921F-4143-AB01-0F0AFC290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182FC-5A0B-4C24-A6ED-990ED5BA9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6172F4-3DB0-4AE3-8926-081B78034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10/9/2021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5F1358-C731-465B-BCB1-2CCBFD6EC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59536-57D3-4C8A-A207-568465A32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628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81E0804-8E9E-4C6E-B18D-44FE715B239E}"/>
              </a:ext>
            </a:extLst>
          </p:cNvPr>
          <p:cNvSpPr/>
          <p:nvPr/>
        </p:nvSpPr>
        <p:spPr>
          <a:xfrm>
            <a:off x="0" y="0"/>
            <a:ext cx="12192000" cy="422497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278AA1-17A5-44BF-8791-EACDA31F5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768096"/>
            <a:ext cx="10268712" cy="3136392"/>
          </a:xfrm>
        </p:spPr>
        <p:txBody>
          <a:bodyPr anchor="b">
            <a:normAutofit/>
          </a:bodyPr>
          <a:lstStyle>
            <a:lvl1pPr>
              <a:defRPr sz="7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1203A5-DA79-4778-AB85-1503657484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0" y="4544568"/>
            <a:ext cx="10268712" cy="1545336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CE3B1B5E-0912-44AE-BAED-70B980E53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10/9/2021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346C82F1-A7B2-4F03-A26B-59D79BF5B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1DC1ABC-47A9-477B-A29D-F6690EE6B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730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5F398-F05F-4793-9FA5-5B817EB95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7F1CD-2CD4-4BBB-AB36-73A20B1A8D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60120" y="2587752"/>
            <a:ext cx="4815840" cy="35935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7BBE02-B884-4CCC-9CBD-13B792BBA2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2992" y="2583371"/>
            <a:ext cx="4815840" cy="35935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B7FBE509-AA68-4D63-A589-AD5DE7FFF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10/9/2021</a:t>
            </a:fld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9C1A4D52-57E4-4F45-BC2C-9FD73E9CE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E76AD5E1-358D-4236-85AE-74713259E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264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87D32C-166A-4FBE-B24D-C257690954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1" y="2587752"/>
            <a:ext cx="4818888" cy="892048"/>
          </a:xfrm>
        </p:spPr>
        <p:txBody>
          <a:bodyPr anchor="ctr"/>
          <a:lstStyle>
            <a:lvl1pPr marL="0" indent="0">
              <a:buNone/>
              <a:defRPr sz="26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9EC567-F249-462A-B71A-9C40D50E26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0120" y="3594538"/>
            <a:ext cx="4818888" cy="25868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B7D2C6-69D1-4DE4-BF68-5FB0623DB9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09944" y="2587752"/>
            <a:ext cx="4818888" cy="892048"/>
          </a:xfrm>
        </p:spPr>
        <p:txBody>
          <a:bodyPr anchor="ctr"/>
          <a:lstStyle>
            <a:lvl1pPr marL="0" indent="0">
              <a:buNone/>
              <a:defRPr sz="26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367CC7-ED09-4F8D-A39A-C5969D33B9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09944" y="3594538"/>
            <a:ext cx="4818888" cy="25868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5F92A44F-DE98-4FB5-B474-5DCCDD267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10/9/2021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3ACC79DA-A9E4-4E93-93F1-81907A901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404DFE57-AA80-4ED8-AD77-35CC56F3F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FB62259C-ADDF-4293-AD3B-AB2E04A74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93544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C7BA0-DC57-452F-85B7-C979AA690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1C53797-8D72-4774-AC93-EB9FDD650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10/9/2021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E945AB7-1A32-4516-ABF9-B40958AE2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22923C3-1D67-4089-A6B1-9A10315E8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563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A8DC1-14F6-453B-A724-D6493F06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10/9/2021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63FF0-1A91-4698-B12A-112D05373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066D53-44B3-4F04-93FD-9756A6013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118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3A0FE-F7E3-433E-9A29-D778690D2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591850"/>
            <a:ext cx="6045644" cy="359359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94B15D-55F5-4208-AF40-41CAFEB56F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60120" y="2591850"/>
            <a:ext cx="3811905" cy="3277137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E8A46CE7-2F0F-4C85-B633-B9FCB8347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10/9/2021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0900919-3A73-4918-9D97-8DBE7ABB7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8BC1001-E44E-4A9A-9E60-2E319A844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A125AC31-022C-40AA-B65C-C9AC48395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4957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97A575-703F-410E-9A84-F9B578FEAE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2267712"/>
            <a:ext cx="6571469" cy="4590288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18B509-934D-400A-A922-45B61AC6E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35971" y="2587752"/>
            <a:ext cx="3992856" cy="3593592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99813C51-6954-4F3A-A043-D1BCC8B50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10/9/2021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0AC32FB-49A3-40E4-9D24-177597043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>
              <a:effectLst>
                <a:outerShdw blurRad="50800" dist="38100" dir="2700000" algn="tl" rotWithShape="0">
                  <a:prstClr val="black">
                    <a:alpha val="43000"/>
                  </a:prstClr>
                </a:outerShdw>
              </a:effectLst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93F5E6-DAE6-447B-8038-5F4C9A799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FF97FB-514D-4FE8-A9A4-E9A111A56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2946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D153959-30FA-4987-A094-7243641F474B}"/>
              </a:ext>
            </a:extLst>
          </p:cNvPr>
          <p:cNvSpPr/>
          <p:nvPr/>
        </p:nvSpPr>
        <p:spPr>
          <a:xfrm>
            <a:off x="0" y="0"/>
            <a:ext cx="12192000" cy="22649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216229-A6DB-436A-B327-667E80F0A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2B351D-270D-480D-8AF5-6A213ED2B3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0" y="2587752"/>
            <a:ext cx="10268712" cy="3593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EB0E73-3310-4A8F-BB4A-7A6A99121A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03720" y="6356350"/>
            <a:ext cx="32369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just">
              <a:defRPr sz="1200" spc="50" baseline="0">
                <a:solidFill>
                  <a:schemeClr val="tx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10/9/2021</a:t>
            </a:fld>
            <a:endParaRPr lang="en-US" spc="5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81C4C0-515B-4404-A780-C31E7DFE54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60120" y="6356350"/>
            <a:ext cx="5504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spc="50" baseline="0">
                <a:solidFill>
                  <a:schemeClr val="tx1"/>
                </a:solidFill>
              </a:defRPr>
            </a:lvl1pPr>
          </a:lstStyle>
          <a:p>
            <a:endParaRPr lang="en-US" spc="5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4C30C7-F013-428C-A6F7-A8CCCD14CE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96144" y="6356350"/>
            <a:ext cx="932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524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2" r:id="rId6"/>
    <p:sldLayoutId id="2147483688" r:id="rId7"/>
    <p:sldLayoutId id="2147483689" r:id="rId8"/>
    <p:sldLayoutId id="2147483690" r:id="rId9"/>
    <p:sldLayoutId id="2147483691" r:id="rId10"/>
    <p:sldLayoutId id="214748369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600" kern="1200" cap="all" spc="12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1000"/>
        </a:lnSpc>
        <a:spcBef>
          <a:spcPts val="700"/>
        </a:spcBef>
        <a:spcAft>
          <a:spcPts val="700"/>
        </a:spcAft>
        <a:buFont typeface="Arial" panose="020B0604020202020204" pitchFamily="34" charset="0"/>
        <a:buNone/>
        <a:defRPr sz="2600" kern="1200" spc="50" baseline="0">
          <a:solidFill>
            <a:schemeClr val="tx1"/>
          </a:solidFill>
          <a:latin typeface="+mn-lt"/>
          <a:ea typeface="+mn-ea"/>
          <a:cs typeface="+mn-cs"/>
        </a:defRPr>
      </a:lvl1pPr>
      <a:lvl2pPr marL="274320" indent="-27432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ClrTx/>
        <a:buFont typeface="Wingdings" panose="05000000000000000000" pitchFamily="2" charset="2"/>
        <a:buChar char="§"/>
        <a:defRPr sz="2300" kern="1200" spc="50" baseline="0">
          <a:solidFill>
            <a:schemeClr val="tx1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Font typeface="Arial" panose="020B0604020202020204" pitchFamily="34" charset="0"/>
        <a:buNone/>
        <a:defRPr sz="1800" b="1" kern="1200" spc="50" baseline="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27432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ClrTx/>
        <a:buFont typeface="Wingdings" panose="05000000000000000000" pitchFamily="2" charset="2"/>
        <a:buChar char="§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4pPr>
      <a:lvl5pPr marL="594360" indent="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Font typeface="Arial" panose="020B0604020202020204" pitchFamily="34" charset="0"/>
        <a:buNone/>
        <a:defRPr sz="1800" b="1" kern="1200" spc="5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W9H3gvnN468&amp;t=70s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nh-136QqO8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AA13AD3-0A4F-475A-BEBB-DEEFF5C09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2B20CFF-6C9A-4CD9-8DC3-264BFEE3688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t="20213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8125168-0C07-440C-9BC4-191A80B0FA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0120" y="640080"/>
            <a:ext cx="10268712" cy="3227832"/>
          </a:xfrm>
        </p:spPr>
        <p:txBody>
          <a:bodyPr anchor="b">
            <a:normAutofit/>
          </a:bodyPr>
          <a:lstStyle/>
          <a:p>
            <a:r>
              <a:rPr lang="en-US" dirty="0"/>
              <a:t>AP/DE US GOV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D7362A-9F87-46A1-8C15-7B14FE3B61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0120" y="4526280"/>
            <a:ext cx="10268712" cy="1508760"/>
          </a:xfrm>
        </p:spPr>
        <p:txBody>
          <a:bodyPr anchor="t"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Campaigns and Elections </a:t>
            </a:r>
          </a:p>
        </p:txBody>
      </p:sp>
    </p:spTree>
    <p:extLst>
      <p:ext uri="{BB962C8B-B14F-4D97-AF65-F5344CB8AC3E}">
        <p14:creationId xmlns:p14="http://schemas.microsoft.com/office/powerpoint/2010/main" val="31744650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3E9CA-0B55-4454-8E83-A7B0F4D44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Incumbent advantage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3D171D-8BCB-4DD2-AA4B-99AF2554AC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Generally, around 80% of incumbents win, no matter what office</a:t>
            </a:r>
          </a:p>
          <a:p>
            <a:endParaRPr lang="en-US" dirty="0"/>
          </a:p>
          <a:p>
            <a:r>
              <a:rPr lang="en-US" dirty="0"/>
              <a:t>Why?</a:t>
            </a:r>
          </a:p>
          <a:p>
            <a:r>
              <a:rPr lang="en-US" dirty="0"/>
              <a:t>	Funding</a:t>
            </a:r>
          </a:p>
          <a:p>
            <a:r>
              <a:rPr lang="en-US" dirty="0"/>
              <a:t>	Name Recognition</a:t>
            </a:r>
          </a:p>
          <a:p>
            <a:r>
              <a:rPr lang="en-US" dirty="0"/>
              <a:t>	Perks of the Office </a:t>
            </a:r>
          </a:p>
          <a:p>
            <a:r>
              <a:rPr lang="en-US" dirty="0"/>
              <a:t>	Looking “Presidential”</a:t>
            </a:r>
          </a:p>
          <a:p>
            <a:r>
              <a:rPr lang="en-US" dirty="0"/>
              <a:t>	Air Force One </a:t>
            </a:r>
          </a:p>
        </p:txBody>
      </p:sp>
    </p:spTree>
    <p:extLst>
      <p:ext uri="{BB962C8B-B14F-4D97-AF65-F5344CB8AC3E}">
        <p14:creationId xmlns:p14="http://schemas.microsoft.com/office/powerpoint/2010/main" val="23113963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61E7B-DE52-409F-85F4-A69614CF0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Electoral College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33AD9F-E8F0-453D-967B-172998BDBE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Not a college</a:t>
            </a:r>
          </a:p>
          <a:p>
            <a:r>
              <a:rPr lang="en-US" dirty="0"/>
              <a:t>538 “Electors” chosen by states</a:t>
            </a:r>
          </a:p>
          <a:p>
            <a:r>
              <a:rPr lang="en-US" dirty="0"/>
              <a:t>Where did that number come from?</a:t>
            </a:r>
          </a:p>
          <a:p>
            <a:r>
              <a:rPr lang="en-US" dirty="0"/>
              <a:t>	435 members of US House of Representatives</a:t>
            </a:r>
          </a:p>
          <a:p>
            <a:r>
              <a:rPr lang="en-US" dirty="0"/>
              <a:t>	100 Senators</a:t>
            </a:r>
          </a:p>
          <a:p>
            <a:r>
              <a:rPr lang="en-US" dirty="0"/>
              <a:t>	3 Electors for Washington DC (they don’t get reps in Congress) </a:t>
            </a:r>
          </a:p>
          <a:p>
            <a:r>
              <a:rPr lang="en-US" dirty="0"/>
              <a:t>		23</a:t>
            </a:r>
            <a:r>
              <a:rPr lang="en-US" baseline="30000" dirty="0"/>
              <a:t>rd</a:t>
            </a:r>
            <a:r>
              <a:rPr lang="en-US" dirty="0"/>
              <a:t> Amendment</a:t>
            </a:r>
          </a:p>
          <a:p>
            <a:r>
              <a:rPr lang="en-US" dirty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0741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C729B-D258-4591-8280-6D972A46C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Electoral College		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A12671-F081-43E3-BA6A-DC9CF15EC3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states choose Electoral College?</a:t>
            </a:r>
          </a:p>
          <a:p>
            <a:r>
              <a:rPr lang="en-US" dirty="0"/>
              <a:t>	State Parties pick their potential electors</a:t>
            </a:r>
          </a:p>
          <a:p>
            <a:r>
              <a:rPr lang="en-US" dirty="0"/>
              <a:t>	Voters vote on Election Day</a:t>
            </a:r>
          </a:p>
          <a:p>
            <a:r>
              <a:rPr lang="en-US" dirty="0"/>
              <a:t>	Party with the most votes in each states sends their electors</a:t>
            </a:r>
          </a:p>
          <a:p>
            <a:r>
              <a:rPr lang="en-US" dirty="0"/>
              <a:t>	Maine and Nebraska can split their votes but rarely do </a:t>
            </a:r>
          </a:p>
        </p:txBody>
      </p:sp>
    </p:spTree>
    <p:extLst>
      <p:ext uri="{BB962C8B-B14F-4D97-AF65-F5344CB8AC3E}">
        <p14:creationId xmlns:p14="http://schemas.microsoft.com/office/powerpoint/2010/main" val="13856312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6A7EB-2561-4C4D-B30B-297C75D1C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Swing states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56A2F8-04DD-4BD7-B041-D080FB8945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Candidates only campaign in states that are competitive</a:t>
            </a:r>
          </a:p>
        </p:txBody>
      </p:sp>
    </p:spTree>
    <p:extLst>
      <p:ext uri="{BB962C8B-B14F-4D97-AF65-F5344CB8AC3E}">
        <p14:creationId xmlns:p14="http://schemas.microsoft.com/office/powerpoint/2010/main" val="25163886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831FB-9235-42B0-80B7-6FAFE4E4D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Electoral College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99F3FA-64A0-4D05-B4B7-3B3C4FBA49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Does it help Democracy?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CD5D181-3220-4F9C-A5D1-429B0F8175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1509379"/>
              </p:ext>
            </p:extLst>
          </p:nvPr>
        </p:nvGraphicFramePr>
        <p:xfrm>
          <a:off x="960120" y="3429000"/>
          <a:ext cx="8128000" cy="2108200"/>
        </p:xfrm>
        <a:graphic>
          <a:graphicData uri="http://schemas.openxmlformats.org/drawingml/2006/table">
            <a:tbl>
              <a:tblPr firstRow="1" bandRow="1">
                <a:tableStyleId>{AF606853-7671-496A-8E4F-DF71F8EC918B}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4246784223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9788013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8628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Protects minority vote (rural voters in small states)</a:t>
                      </a:r>
                    </a:p>
                    <a:p>
                      <a:r>
                        <a:rPr lang="en-US" dirty="0"/>
                        <a:t>Might reduce cost of campaign by focusing on competitive states</a:t>
                      </a:r>
                    </a:p>
                    <a:p>
                      <a:r>
                        <a:rPr lang="en-US" dirty="0"/>
                        <a:t>Voters are not capable of directly choosing the President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Gives too much weight to the minority</a:t>
                      </a:r>
                    </a:p>
                    <a:p>
                      <a:r>
                        <a:rPr lang="en-US" dirty="0"/>
                        <a:t>Popular vote winner has lost 5 times </a:t>
                      </a:r>
                    </a:p>
                    <a:p>
                      <a:r>
                        <a:rPr lang="en-US" dirty="0"/>
                        <a:t>Encourages candidates to ignore most of country</a:t>
                      </a:r>
                    </a:p>
                    <a:p>
                      <a:r>
                        <a:rPr lang="en-US" dirty="0"/>
                        <a:t>Anti-democratic, elitist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49389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3336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CD1A4-E7A4-419C-861D-680A45368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Electoral College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36507D-D59F-4CBF-B0AC-18B19CC3B2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Proposed fixes</a:t>
            </a:r>
          </a:p>
          <a:p>
            <a:r>
              <a:rPr lang="en-US" dirty="0"/>
              <a:t>	Eliminate the Electoral College (would require an amendment)</a:t>
            </a:r>
          </a:p>
          <a:p>
            <a:r>
              <a:rPr lang="en-US" dirty="0"/>
              <a:t>	Interstate Compact:</a:t>
            </a:r>
          </a:p>
          <a:p>
            <a:r>
              <a:rPr lang="en-US" dirty="0"/>
              <a:t>		states could agree to award popular vote winner 				electoral votes (some states already have)</a:t>
            </a:r>
          </a:p>
          <a:p>
            <a:r>
              <a:rPr lang="en-US" dirty="0"/>
              <a:t>	Vote by Congressional District (either a compact or an 								amendment)</a:t>
            </a:r>
          </a:p>
          <a:p>
            <a:r>
              <a:rPr lang="en-US" dirty="0"/>
              <a:t>	</a:t>
            </a:r>
            <a:r>
              <a:rPr lang="en-US" dirty="0">
                <a:hlinkClick r:id="rId2"/>
              </a:rPr>
              <a:t>How the Electoral College Works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7924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1A00E-E801-45DB-BA07-96354DD6C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Electoral College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E0C751-86F9-4765-8359-68D22301EF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Electors switch their votes? </a:t>
            </a:r>
          </a:p>
          <a:p>
            <a:r>
              <a:rPr lang="en-US" dirty="0"/>
              <a:t>	Yes.</a:t>
            </a:r>
          </a:p>
          <a:p>
            <a:r>
              <a:rPr lang="en-US" dirty="0"/>
              <a:t>		If they live in states without a law prohibiting that 			practice. 28 states prohibit </a:t>
            </a:r>
            <a:r>
              <a:rPr lang="en-US" dirty="0">
                <a:solidFill>
                  <a:srgbClr val="FF0000"/>
                </a:solidFill>
              </a:rPr>
              <a:t>faithless electors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2402023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3A84A-CABB-4003-8709-8E8514C13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Electoral College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92D985-B73F-4B81-9940-D1BA12C356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happens after election night?</a:t>
            </a:r>
          </a:p>
          <a:p>
            <a:endParaRPr lang="en-US" dirty="0"/>
          </a:p>
          <a:p>
            <a:r>
              <a:rPr lang="en-US" dirty="0"/>
              <a:t>Electors vote in their state capitols in mid December</a:t>
            </a:r>
          </a:p>
          <a:p>
            <a:endParaRPr lang="en-US" dirty="0"/>
          </a:p>
          <a:p>
            <a:r>
              <a:rPr lang="en-US" dirty="0"/>
              <a:t>Early January – Both houses of Congress meet and the VP counts the votes in front of both houses. </a:t>
            </a:r>
          </a:p>
        </p:txBody>
      </p:sp>
    </p:spTree>
    <p:extLst>
      <p:ext uri="{BB962C8B-B14F-4D97-AF65-F5344CB8AC3E}">
        <p14:creationId xmlns:p14="http://schemas.microsoft.com/office/powerpoint/2010/main" val="27892652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8F847-B8AA-4A34-A11C-C58675B9C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Inauguration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A094A4-99ED-4ED0-8290-C7868A48EE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Presidents are inaugurated on January 20.</a:t>
            </a:r>
          </a:p>
          <a:p>
            <a:endParaRPr lang="en-US" dirty="0"/>
          </a:p>
          <a:p>
            <a:r>
              <a:rPr lang="en-US" dirty="0"/>
              <a:t>Used to be early March</a:t>
            </a:r>
          </a:p>
          <a:p>
            <a:endParaRPr lang="en-US" dirty="0"/>
          </a:p>
          <a:p>
            <a:r>
              <a:rPr lang="en-US" dirty="0"/>
              <a:t>Changed by the 20</a:t>
            </a:r>
            <a:r>
              <a:rPr lang="en-US" baseline="30000" dirty="0"/>
              <a:t>th</a:t>
            </a:r>
            <a:r>
              <a:rPr lang="en-US" dirty="0"/>
              <a:t> amendment</a:t>
            </a:r>
          </a:p>
        </p:txBody>
      </p:sp>
    </p:spTree>
    <p:extLst>
      <p:ext uri="{BB962C8B-B14F-4D97-AF65-F5344CB8AC3E}">
        <p14:creationId xmlns:p14="http://schemas.microsoft.com/office/powerpoint/2010/main" val="1535197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B6D1D7F-141C-4D8E-BFBA-D95B68E16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58DA214-7FDA-4C9D-A7CF-9AD725E290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734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839E6B-258E-46A0-A138-262A8ED78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643467"/>
            <a:ext cx="3212593" cy="5571066"/>
          </a:xfrm>
        </p:spPr>
        <p:txBody>
          <a:bodyPr>
            <a:normAutofit/>
          </a:bodyPr>
          <a:lstStyle/>
          <a:p>
            <a:r>
              <a:rPr lang="en-US" sz="5100"/>
              <a:t>Essential questions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97DE3AA-200F-466A-9FC9-BC86A99AFC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5775332"/>
              </p:ext>
            </p:extLst>
          </p:nvPr>
        </p:nvGraphicFramePr>
        <p:xfrm>
          <a:off x="5411638" y="643467"/>
          <a:ext cx="5816750" cy="55710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58918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D8754-4695-4F97-A36C-9E593A7D8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Presidential campaigns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B7C8D3-62FA-4AC6-BEC2-D24DF97CE8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Presidential elections happen every four years</a:t>
            </a:r>
          </a:p>
          <a:p>
            <a:endParaRPr lang="en-US" dirty="0"/>
          </a:p>
          <a:p>
            <a:r>
              <a:rPr lang="en-US" dirty="0"/>
              <a:t>The campaign takes about two years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81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67EDC-7C0B-4574-8EB3-9C9622F30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Stages of the campaign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F70006-B59D-4256-8DE3-41115B73E4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Invisible primary</a:t>
            </a:r>
          </a:p>
          <a:p>
            <a:r>
              <a:rPr lang="en-US" dirty="0"/>
              <a:t>Nomination phase</a:t>
            </a:r>
          </a:p>
          <a:p>
            <a:r>
              <a:rPr lang="en-US" dirty="0"/>
              <a:t>General Election phase </a:t>
            </a:r>
          </a:p>
        </p:txBody>
      </p:sp>
    </p:spTree>
    <p:extLst>
      <p:ext uri="{BB962C8B-B14F-4D97-AF65-F5344CB8AC3E}">
        <p14:creationId xmlns:p14="http://schemas.microsoft.com/office/powerpoint/2010/main" val="3737123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3439B-6DFD-4502-96D0-B2F36F5FA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Invisible primary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2C39C2-D159-4550-8812-BA3DD30FE5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Begins at least the year before the election date</a:t>
            </a:r>
          </a:p>
          <a:p>
            <a:endParaRPr lang="en-US" dirty="0"/>
          </a:p>
          <a:p>
            <a:r>
              <a:rPr lang="en-US" dirty="0"/>
              <a:t>Announcement</a:t>
            </a:r>
          </a:p>
          <a:p>
            <a:r>
              <a:rPr lang="en-US" dirty="0"/>
              <a:t>Staff Decisions</a:t>
            </a:r>
          </a:p>
          <a:p>
            <a:r>
              <a:rPr lang="en-US" dirty="0"/>
              <a:t>Campaign donations</a:t>
            </a:r>
          </a:p>
          <a:p>
            <a:r>
              <a:rPr lang="en-US" dirty="0"/>
              <a:t>Publicly available poll results</a:t>
            </a:r>
          </a:p>
        </p:txBody>
      </p:sp>
    </p:spTree>
    <p:extLst>
      <p:ext uri="{BB962C8B-B14F-4D97-AF65-F5344CB8AC3E}">
        <p14:creationId xmlns:p14="http://schemas.microsoft.com/office/powerpoint/2010/main" val="1127916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D6674-F68B-492A-AA5C-C14814D4E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Nomination phase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2D9C6A-CFEE-4C5B-BEC2-7AC792659D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120" y="2574500"/>
            <a:ext cx="10268712" cy="3593592"/>
          </a:xfrm>
        </p:spPr>
        <p:txBody>
          <a:bodyPr>
            <a:normAutofit/>
          </a:bodyPr>
          <a:lstStyle/>
          <a:p>
            <a:r>
              <a:rPr lang="en-US" dirty="0"/>
              <a:t>Primaries – </a:t>
            </a:r>
          </a:p>
          <a:p>
            <a:r>
              <a:rPr lang="en-US" dirty="0"/>
              <a:t>	38 states</a:t>
            </a:r>
          </a:p>
          <a:p>
            <a:r>
              <a:rPr lang="en-US" dirty="0"/>
              <a:t>Caucuses – </a:t>
            </a:r>
          </a:p>
          <a:p>
            <a:r>
              <a:rPr lang="en-US" dirty="0"/>
              <a:t>	12 states</a:t>
            </a:r>
          </a:p>
          <a:p>
            <a:r>
              <a:rPr lang="en-US" dirty="0">
                <a:hlinkClick r:id="rId2"/>
              </a:rPr>
              <a:t>Inside the 2008 Iowa Democratic Caucus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616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F6A1A-9320-4BDE-AEC6-48CCD4967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Nomination phase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9B0C3-A5A1-46D9-A303-F360B9F7CE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Lasts from January through June</a:t>
            </a:r>
          </a:p>
          <a:p>
            <a:r>
              <a:rPr lang="en-US" dirty="0"/>
              <a:t>Timing determined by state legislatures and national political parties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Super Tuesday</a:t>
            </a:r>
          </a:p>
          <a:p>
            <a:endParaRPr lang="en-US" dirty="0"/>
          </a:p>
          <a:p>
            <a:r>
              <a:rPr lang="en-US" dirty="0"/>
              <a:t>Delegates vs. Super Delegates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337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91BAE-5170-4452-8C81-3067EEE14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Party conventions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C4A7A-16B8-421F-BB12-41B5065B16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Timing – </a:t>
            </a:r>
          </a:p>
          <a:p>
            <a:endParaRPr lang="en-US" dirty="0"/>
          </a:p>
          <a:p>
            <a:r>
              <a:rPr lang="en-US" dirty="0"/>
              <a:t>History-</a:t>
            </a:r>
          </a:p>
          <a:p>
            <a:r>
              <a:rPr lang="en-US" dirty="0"/>
              <a:t>	Used to matter </a:t>
            </a:r>
          </a:p>
          <a:p>
            <a:r>
              <a:rPr lang="en-US" dirty="0"/>
              <a:t>	Now they’re just pep rallies </a:t>
            </a:r>
          </a:p>
          <a:p>
            <a:r>
              <a:rPr lang="en-US" dirty="0"/>
              <a:t>Acceptance Speech</a:t>
            </a:r>
          </a:p>
          <a:p>
            <a:endParaRPr lang="en-US" dirty="0"/>
          </a:p>
          <a:p>
            <a:r>
              <a:rPr lang="en-US" dirty="0"/>
              <a:t>Vice President Selection</a:t>
            </a:r>
          </a:p>
        </p:txBody>
      </p:sp>
    </p:spTree>
    <p:extLst>
      <p:ext uri="{BB962C8B-B14F-4D97-AF65-F5344CB8AC3E}">
        <p14:creationId xmlns:p14="http://schemas.microsoft.com/office/powerpoint/2010/main" val="34364461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2F730-28A6-467F-80BD-7A8E4E858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E18D39-D3E1-40E1-97BB-6469EFCD19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Timing – end of convention to election day</a:t>
            </a:r>
          </a:p>
          <a:p>
            <a:endParaRPr lang="en-US" dirty="0"/>
          </a:p>
          <a:p>
            <a:r>
              <a:rPr lang="en-US" dirty="0"/>
              <a:t>Televised Debates</a:t>
            </a:r>
          </a:p>
          <a:p>
            <a:r>
              <a:rPr lang="en-US" dirty="0"/>
              <a:t>	history of televised debates</a:t>
            </a:r>
          </a:p>
          <a:p>
            <a:r>
              <a:rPr lang="en-US" dirty="0"/>
              <a:t>	October surprise?!!</a:t>
            </a:r>
          </a:p>
        </p:txBody>
      </p:sp>
    </p:spTree>
    <p:extLst>
      <p:ext uri="{BB962C8B-B14F-4D97-AF65-F5344CB8AC3E}">
        <p14:creationId xmlns:p14="http://schemas.microsoft.com/office/powerpoint/2010/main" val="4199659880"/>
      </p:ext>
    </p:extLst>
  </p:cSld>
  <p:clrMapOvr>
    <a:masterClrMapping/>
  </p:clrMapOvr>
</p:sld>
</file>

<file path=ppt/theme/theme1.xml><?xml version="1.0" encoding="utf-8"?>
<a:theme xmlns:a="http://schemas.openxmlformats.org/drawingml/2006/main" name="JuxtaposeVTI">
  <a:themeElements>
    <a:clrScheme name="AnalogousFromRegularSeedRightStep">
      <a:dk1>
        <a:srgbClr val="000000"/>
      </a:dk1>
      <a:lt1>
        <a:srgbClr val="FFFFFF"/>
      </a:lt1>
      <a:dk2>
        <a:srgbClr val="413424"/>
      </a:dk2>
      <a:lt2>
        <a:srgbClr val="E2E8E8"/>
      </a:lt2>
      <a:accent1>
        <a:srgbClr val="E72932"/>
      </a:accent1>
      <a:accent2>
        <a:srgbClr val="D55E17"/>
      </a:accent2>
      <a:accent3>
        <a:srgbClr val="C19F22"/>
      </a:accent3>
      <a:accent4>
        <a:srgbClr val="90B013"/>
      </a:accent4>
      <a:accent5>
        <a:srgbClr val="5AB721"/>
      </a:accent5>
      <a:accent6>
        <a:srgbClr val="15BE1B"/>
      </a:accent6>
      <a:hlink>
        <a:srgbClr val="30918D"/>
      </a:hlink>
      <a:folHlink>
        <a:srgbClr val="7F7F7F"/>
      </a:folHlink>
    </a:clrScheme>
    <a:fontScheme name="Custom 167">
      <a:majorFont>
        <a:latin typeface="Franklin Gothic Demi Cond"/>
        <a:ea typeface=""/>
        <a:cs typeface=""/>
      </a:majorFont>
      <a:minorFont>
        <a:latin typeface="Franklin Gothic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xtaposeVTI" id="{FBDCC3B4-6EA8-442A-B697-43C068E31FE3}" vid="{090F2E09-E4E2-4F71-A70E-279F5A0D9E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5096</TotalTime>
  <Words>531</Words>
  <Application>Microsoft Office PowerPoint</Application>
  <PresentationFormat>Widescreen</PresentationFormat>
  <Paragraphs>114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Franklin Gothic Demi Cond</vt:lpstr>
      <vt:lpstr>Franklin Gothic Medium</vt:lpstr>
      <vt:lpstr>Wingdings</vt:lpstr>
      <vt:lpstr>JuxtaposeVTI</vt:lpstr>
      <vt:lpstr>AP/DE US GOV</vt:lpstr>
      <vt:lpstr>Essential questions</vt:lpstr>
      <vt:lpstr>Presidential campaigns</vt:lpstr>
      <vt:lpstr>Stages of the campaign</vt:lpstr>
      <vt:lpstr>Invisible primary</vt:lpstr>
      <vt:lpstr>Nomination phase</vt:lpstr>
      <vt:lpstr>Nomination phase </vt:lpstr>
      <vt:lpstr>Party conventions</vt:lpstr>
      <vt:lpstr>General election</vt:lpstr>
      <vt:lpstr>Incumbent advantage</vt:lpstr>
      <vt:lpstr>Electoral College</vt:lpstr>
      <vt:lpstr>Electoral College   </vt:lpstr>
      <vt:lpstr>Swing states</vt:lpstr>
      <vt:lpstr>Electoral College</vt:lpstr>
      <vt:lpstr>Electoral College </vt:lpstr>
      <vt:lpstr>Electoral College </vt:lpstr>
      <vt:lpstr>Electoral College </vt:lpstr>
      <vt:lpstr>Inauguration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AP/DE US GOV</dc:title>
  <dc:creator>Matthew A. LutmerPaulson</dc:creator>
  <cp:lastModifiedBy>Matthew A. LutmerPaulson</cp:lastModifiedBy>
  <cp:revision>2</cp:revision>
  <dcterms:created xsi:type="dcterms:W3CDTF">2021-10-07T14:41:42Z</dcterms:created>
  <dcterms:modified xsi:type="dcterms:W3CDTF">2021-10-12T12:21:13Z</dcterms:modified>
</cp:coreProperties>
</file>