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6" r:id="rId2"/>
    <p:sldId id="32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18" r:id="rId16"/>
    <p:sldId id="269" r:id="rId17"/>
    <p:sldId id="270" r:id="rId18"/>
    <p:sldId id="271" r:id="rId19"/>
    <p:sldId id="272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321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313" r:id="rId43"/>
    <p:sldId id="314" r:id="rId44"/>
    <p:sldId id="315" r:id="rId45"/>
    <p:sldId id="31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16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348FC-0345-4C23-85C3-9E871AA86CC9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BA4ED-ABED-4D43-A7B1-03D66EA4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0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BA4ED-ABED-4D43-A7B1-03D66EA4B4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7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examples of how this happens: President can veto law,</a:t>
            </a:r>
            <a:r>
              <a:rPr lang="en-US" baseline="0" dirty="0" smtClean="0"/>
              <a:t> </a:t>
            </a:r>
            <a:r>
              <a:rPr lang="en-US" dirty="0" smtClean="0"/>
              <a:t>President appoints justices; Congress can override a veto, Congress can</a:t>
            </a:r>
            <a:r>
              <a:rPr lang="en-US" baseline="0" dirty="0" smtClean="0"/>
              <a:t> refuse to confirm a justice; Court can rule a Congressional act unconstitutional; Court can rule an executive order unconstitutional.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BA4ED-ABED-4D43-A7B1-03D66EA4B47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9/28/2018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9/28/2018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-span.org/classroom/document/?725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W0a3pzF-5M" TargetMode="External"/><Relationship Id="rId2" Type="http://schemas.openxmlformats.org/officeDocument/2006/relationships/hyperlink" Target="https://www.c-span.org/classroom/document/?97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2819399"/>
            <a:ext cx="8229600" cy="349827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dirty="0" smtClean="0"/>
              <a:t>Essential Question:</a:t>
            </a:r>
            <a:r>
              <a:rPr lang="en-US" dirty="0" smtClean="0"/>
              <a:t> </a:t>
            </a:r>
          </a:p>
          <a:p>
            <a:pPr lvl="0"/>
            <a:endParaRPr lang="en-US" dirty="0"/>
          </a:p>
          <a:p>
            <a:r>
              <a:rPr lang="en-US" sz="2800" dirty="0" smtClean="0"/>
              <a:t>How have theory, debate, and compromise influenced the Unites States’ system of government that balances governmental power and individual rights?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1: The Constitution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George III </a:t>
            </a:r>
            <a:r>
              <a:rPr lang="mr-IN" dirty="0" smtClean="0"/>
              <a:t>–</a:t>
            </a:r>
            <a:r>
              <a:rPr lang="en-US" dirty="0" smtClean="0"/>
              <a:t> Financing the 7 Years’ War</a:t>
            </a:r>
            <a:endParaRPr lang="en-US" dirty="0"/>
          </a:p>
        </p:txBody>
      </p:sp>
      <p:pic>
        <p:nvPicPr>
          <p:cNvPr id="4098" name="Picture 2" descr="Image result for tea ac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11" y="1732883"/>
            <a:ext cx="6106679" cy="458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0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Taxation Without Representation</a:t>
            </a:r>
            <a:endParaRPr lang="en-US" dirty="0"/>
          </a:p>
        </p:txBody>
      </p:sp>
      <p:pic>
        <p:nvPicPr>
          <p:cNvPr id="5122" name="Picture 2" descr="Image result for taxation without representat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648691"/>
            <a:ext cx="5993823" cy="449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82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90% of those in Britain could not vote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4000" dirty="0" smtClean="0"/>
          </a:p>
          <a:p>
            <a:r>
              <a:rPr lang="en-US" sz="4000" dirty="0" smtClean="0"/>
              <a:t>Britain reminded colonists that 90% of British citizens could not vote, so the colonists were “virtually represented” just as the 90% in Britain were.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Sons of Liberty</a:t>
            </a:r>
            <a:endParaRPr lang="en-US" dirty="0"/>
          </a:p>
        </p:txBody>
      </p:sp>
      <p:pic>
        <p:nvPicPr>
          <p:cNvPr id="6146" name="Picture 2" descr="Image result for sons of libe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28" y="1648691"/>
            <a:ext cx="3735432" cy="247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ons of libe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93" y="4281054"/>
            <a:ext cx="7429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1" y="1711035"/>
            <a:ext cx="40781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Secret society formed to protect the rights of colonists by protesting the Stamp Act.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Locke and *Natural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Natural Rights  </a:t>
            </a:r>
            <a:r>
              <a:rPr lang="en-US" sz="3600" dirty="0" smtClean="0"/>
              <a:t>– people were born free and equal</a:t>
            </a:r>
          </a:p>
          <a:p>
            <a:r>
              <a:rPr lang="en-US" sz="3600" dirty="0" smtClean="0"/>
              <a:t>“No one subject to another without own consent.”</a:t>
            </a:r>
          </a:p>
          <a:p>
            <a:r>
              <a:rPr lang="en-US" sz="3600" dirty="0" smtClean="0"/>
              <a:t>Obligates people to rebel when rule of kings does not respect the consent of the governed.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43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Locke &amp; Declaration of Independence</a:t>
            </a:r>
            <a:endParaRPr lang="en-US" dirty="0"/>
          </a:p>
        </p:txBody>
      </p:sp>
      <p:pic>
        <p:nvPicPr>
          <p:cNvPr id="6" name="Picture 1" descr="locke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18" y="1504807"/>
            <a:ext cx="5444836" cy="499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3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Rousseau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“The Social Contract”- Man was born free, and he is everywhere in chains.</a:t>
            </a:r>
          </a:p>
          <a:p>
            <a:r>
              <a:rPr lang="en-US" sz="3600" b="1" dirty="0" smtClean="0"/>
              <a:t>Social Contract</a:t>
            </a:r>
            <a:r>
              <a:rPr lang="en-US" sz="3600" dirty="0" smtClean="0"/>
              <a:t> is the agreement to give up certain natural rights in exchange for security provided by government and freedom in a single body politic committed to the general good.</a:t>
            </a:r>
          </a:p>
        </p:txBody>
      </p:sp>
    </p:spTree>
    <p:extLst>
      <p:ext uri="{BB962C8B-B14F-4D97-AF65-F5344CB8AC3E}">
        <p14:creationId xmlns:p14="http://schemas.microsoft.com/office/powerpoint/2010/main" val="11179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Rousseau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4400" dirty="0" smtClean="0"/>
          </a:p>
          <a:p>
            <a:r>
              <a:rPr lang="en-US" sz="4400" b="1" dirty="0" smtClean="0"/>
              <a:t>Popular sovereignty </a:t>
            </a:r>
            <a:r>
              <a:rPr lang="en-US" sz="4400" dirty="0" smtClean="0"/>
              <a:t>– people are the ultimate ruling authority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Montesquieu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4000" b="1" dirty="0" smtClean="0"/>
          </a:p>
          <a:p>
            <a:endParaRPr lang="en-US" sz="4000" b="1" dirty="0"/>
          </a:p>
          <a:p>
            <a:r>
              <a:rPr lang="en-US" sz="4000" b="1" dirty="0" smtClean="0"/>
              <a:t>Separation of Powers </a:t>
            </a:r>
            <a:r>
              <a:rPr lang="en-US" sz="4000" dirty="0" smtClean="0"/>
              <a:t>– executive, legislative, and judicial branches.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532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Participatory</a:t>
            </a:r>
            <a:r>
              <a:rPr lang="en-US" sz="3600" dirty="0" smtClean="0"/>
              <a:t> – direct participation of many, if not most, people in a society. </a:t>
            </a:r>
          </a:p>
          <a:p>
            <a:r>
              <a:rPr lang="en-US" sz="3600" b="1" dirty="0" smtClean="0"/>
              <a:t>Pluralist</a:t>
            </a:r>
            <a:r>
              <a:rPr lang="en-US" sz="3600" dirty="0" smtClean="0"/>
              <a:t> – nongovernmental groups organize to try to exert influence on political decision-making</a:t>
            </a:r>
          </a:p>
          <a:p>
            <a:r>
              <a:rPr lang="en-US" sz="3600" b="1" dirty="0" smtClean="0"/>
              <a:t>Elite</a:t>
            </a:r>
            <a:r>
              <a:rPr lang="en-US" sz="3600" dirty="0" smtClean="0"/>
              <a:t> – elected representatives make decisions and act as trustees for the people who elected them.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78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Struggle between Individual Liberty and the Common Good: 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://www.c-span.org/classroom/document/?</a:t>
            </a:r>
            <a:r>
              <a:rPr lang="en-US" dirty="0" smtClean="0">
                <a:hlinkClick r:id="rId2"/>
              </a:rPr>
              <a:t>7259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80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Declaration of Independence*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4859897"/>
          </a:xfrm>
        </p:spPr>
        <p:txBody>
          <a:bodyPr>
            <a:normAutofit fontScale="70000" lnSpcReduction="20000"/>
          </a:bodyPr>
          <a:lstStyle/>
          <a:p>
            <a:r>
              <a:rPr lang="en-US" sz="5100" dirty="0" smtClean="0"/>
              <a:t>Jefferson, Adams, Franklin, Sherman, Livingston – drafted official statement to summarize colonists’ views.</a:t>
            </a:r>
          </a:p>
          <a:p>
            <a:r>
              <a:rPr lang="en-US" sz="5100" dirty="0" smtClean="0"/>
              <a:t>Signed on July 4, 1776</a:t>
            </a:r>
          </a:p>
          <a:p>
            <a:r>
              <a:rPr lang="en-US" sz="5100" dirty="0" smtClean="0"/>
              <a:t>Created a moral and legal justification for the rebellion. </a:t>
            </a:r>
          </a:p>
          <a:p>
            <a:endParaRPr lang="en-US" sz="3600" dirty="0" smtClean="0"/>
          </a:p>
          <a:p>
            <a:r>
              <a:rPr lang="en-US" sz="3600" dirty="0" smtClean="0">
                <a:hlinkClick r:id="rId2"/>
              </a:rPr>
              <a:t>https</a:t>
            </a:r>
            <a:r>
              <a:rPr lang="en-US" sz="3600" dirty="0">
                <a:hlinkClick r:id="rId2"/>
              </a:rPr>
              <a:t>://www.c-span.org/classroom/document/?</a:t>
            </a:r>
            <a:r>
              <a:rPr lang="en-US" sz="3600" dirty="0" smtClean="0">
                <a:hlinkClick r:id="rId2"/>
              </a:rPr>
              <a:t>974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>
                <a:hlinkClick r:id="rId3"/>
              </a:rPr>
              <a:t>https://</a:t>
            </a:r>
            <a:r>
              <a:rPr lang="en-US" sz="3600" dirty="0" smtClean="0">
                <a:hlinkClick r:id="rId3"/>
              </a:rPr>
              <a:t>www.youtube.com/watch?v=3W0a3pzF-5M</a:t>
            </a:r>
            <a:endParaRPr lang="en-US" sz="3600" dirty="0" smtClean="0"/>
          </a:p>
          <a:p>
            <a:r>
              <a:rPr lang="en-US" sz="2400" dirty="0" smtClean="0"/>
              <a:t>(Read text of Declaration of Independence, pg. 619)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74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Paris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1783 treaty ending Revolutionary War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40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Weaknesses- </a:t>
            </a:r>
            <a:endParaRPr lang="en-US" dirty="0"/>
          </a:p>
          <a:p>
            <a:pPr lvl="1"/>
            <a:r>
              <a:rPr lang="en-US" sz="2800" dirty="0" smtClean="0"/>
              <a:t>9 state must agree to enact law</a:t>
            </a:r>
          </a:p>
          <a:p>
            <a:pPr lvl="1"/>
            <a:r>
              <a:rPr lang="en-US" sz="2800" dirty="0" smtClean="0"/>
              <a:t>13 (all) must agree to amend</a:t>
            </a:r>
          </a:p>
          <a:p>
            <a:pPr lvl="1"/>
            <a:r>
              <a:rPr lang="en-US" sz="2800" dirty="0" smtClean="0"/>
              <a:t>No direct taxation of people</a:t>
            </a:r>
          </a:p>
          <a:p>
            <a:pPr lvl="1"/>
            <a:r>
              <a:rPr lang="en-US" sz="2800" dirty="0" smtClean="0"/>
              <a:t>No provision for raising or maintaining an army</a:t>
            </a:r>
          </a:p>
          <a:p>
            <a:pPr lvl="1"/>
            <a:r>
              <a:rPr lang="en-US" sz="2800" dirty="0" smtClean="0"/>
              <a:t>No national court system</a:t>
            </a:r>
          </a:p>
          <a:p>
            <a:pPr lvl="1"/>
            <a:r>
              <a:rPr lang="en-US" sz="2800" dirty="0" smtClean="0"/>
              <a:t>No national currency</a:t>
            </a:r>
          </a:p>
          <a:p>
            <a:pPr lvl="1"/>
            <a:r>
              <a:rPr lang="en-US" sz="2800" dirty="0" smtClean="0"/>
              <a:t>Congress could not regulate commerce among the states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173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Strengths</a:t>
            </a:r>
          </a:p>
          <a:p>
            <a:pPr lvl="1"/>
            <a:r>
              <a:rPr lang="en-US" sz="2400" dirty="0" smtClean="0"/>
              <a:t>Congress could engage in international diplomacy</a:t>
            </a:r>
          </a:p>
          <a:p>
            <a:pPr lvl="1"/>
            <a:r>
              <a:rPr lang="en-US" sz="2400" dirty="0" smtClean="0"/>
              <a:t>Congress could declare war</a:t>
            </a:r>
          </a:p>
          <a:p>
            <a:pPr lvl="1"/>
            <a:r>
              <a:rPr lang="en-US" sz="2400" dirty="0" smtClean="0"/>
              <a:t>Congress could acquire territory</a:t>
            </a:r>
          </a:p>
          <a:p>
            <a:pPr lvl="1"/>
            <a:r>
              <a:rPr lang="en-US" sz="2400" dirty="0" smtClean="0"/>
              <a:t>Provided protection of religion and speech</a:t>
            </a:r>
          </a:p>
          <a:p>
            <a:pPr lvl="1"/>
            <a:r>
              <a:rPr lang="en-US" sz="2400" dirty="0" smtClean="0"/>
              <a:t>Provided for extradition – return of fugitives to states where crimes committed and runaway slaves to states they had fled</a:t>
            </a:r>
          </a:p>
          <a:p>
            <a:pPr lvl="1"/>
            <a:r>
              <a:rPr lang="en-US" sz="2400" dirty="0" smtClean="0"/>
              <a:t>Encouraged a free flow of commerce among states </a:t>
            </a:r>
          </a:p>
          <a:p>
            <a:pPr lvl="1"/>
            <a:r>
              <a:rPr lang="en-US" sz="2400" dirty="0" smtClean="0"/>
              <a:t>Required states provide a public, fair government</a:t>
            </a:r>
          </a:p>
          <a:p>
            <a:pPr lvl="1"/>
            <a:r>
              <a:rPr lang="en-US" sz="2400" dirty="0" smtClean="0"/>
              <a:t>Congress could sit as a court in disputes between states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61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Shay’s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76770"/>
          </a:xfrm>
        </p:spPr>
        <p:txBody>
          <a:bodyPr>
            <a:normAutofit/>
          </a:bodyPr>
          <a:lstStyle/>
          <a:p>
            <a:r>
              <a:rPr lang="en-US" dirty="0" smtClean="0"/>
              <a:t>1786 – Massachusetts</a:t>
            </a:r>
          </a:p>
          <a:p>
            <a:r>
              <a:rPr lang="en-US" dirty="0" smtClean="0"/>
              <a:t>Farmers (veterans who were not being paid) were losing farms to foreclosures &amp; failure to pay taxes</a:t>
            </a:r>
          </a:p>
          <a:p>
            <a:r>
              <a:rPr lang="en-US" dirty="0" smtClean="0"/>
              <a:t>Shays asked for gov’t to print more money, lighten taxes, and suspend mortgages</a:t>
            </a:r>
          </a:p>
          <a:p>
            <a:r>
              <a:rPr lang="en-US" dirty="0" smtClean="0"/>
              <a:t>Armed rebellion occurs and no federal army to stop them – rich citizens pay to have rebellion put down</a:t>
            </a:r>
          </a:p>
          <a:p>
            <a:r>
              <a:rPr lang="en-US" dirty="0" smtClean="0"/>
              <a:t>Leaders realize need stronger federal government</a:t>
            </a:r>
          </a:p>
          <a:p>
            <a:r>
              <a:rPr lang="en-US" dirty="0" smtClean="0"/>
              <a:t>Meet in Annapolis, MD</a:t>
            </a:r>
          </a:p>
          <a:p>
            <a:r>
              <a:rPr lang="en-US" dirty="0" smtClean="0"/>
              <a:t>agree to meet again in May 1787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3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55 men in Philadelphia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Confederation Congress called to revise Art. Of Conf.</a:t>
            </a:r>
          </a:p>
          <a:p>
            <a:r>
              <a:rPr lang="en-US" dirty="0" smtClean="0"/>
              <a:t>James Madison (Father of the Constitution)</a:t>
            </a:r>
          </a:p>
          <a:p>
            <a:r>
              <a:rPr lang="en-US" dirty="0" smtClean="0"/>
              <a:t>George Washington (cooling force)</a:t>
            </a:r>
          </a:p>
          <a:p>
            <a:r>
              <a:rPr lang="en-US" dirty="0" smtClean="0"/>
              <a:t>Alexander Hamilton (annoying speeches)</a:t>
            </a:r>
          </a:p>
          <a:p>
            <a:r>
              <a:rPr lang="en-US" dirty="0" smtClean="0"/>
              <a:t>Benjamin Franklin (elder statesman – 81 years old)</a:t>
            </a:r>
          </a:p>
          <a:p>
            <a:r>
              <a:rPr lang="en-US" dirty="0" smtClean="0"/>
              <a:t>¾ had served in Continental Congress</a:t>
            </a:r>
          </a:p>
          <a:p>
            <a:r>
              <a:rPr lang="en-US" dirty="0" smtClean="0"/>
              <a:t>8 signed Declaration of Independence</a:t>
            </a:r>
          </a:p>
          <a:p>
            <a:r>
              <a:rPr lang="en-US" dirty="0" smtClean="0"/>
              <a:t>21 fought in Revolutionary War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9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55 men in Philadelphia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Proceedings kept secret for duration of convention</a:t>
            </a:r>
          </a:p>
          <a:p>
            <a:pPr lvl="1"/>
            <a:r>
              <a:rPr lang="en-US" dirty="0" smtClean="0"/>
              <a:t>Protect convention proceedings from opponents</a:t>
            </a:r>
          </a:p>
          <a:p>
            <a:pPr lvl="1"/>
            <a:r>
              <a:rPr lang="en-US" dirty="0" smtClean="0"/>
              <a:t>Allowed for freedom of expression of controversial viewpoints</a:t>
            </a:r>
          </a:p>
          <a:p>
            <a:pPr lvl="1"/>
            <a:r>
              <a:rPr lang="en-US" dirty="0" smtClean="0"/>
              <a:t>Kept windows and doors closed all summer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Edmund Randolph, VA governor, presented:</a:t>
            </a:r>
          </a:p>
          <a:p>
            <a:pPr lvl="1"/>
            <a:r>
              <a:rPr lang="en-US" dirty="0" smtClean="0"/>
              <a:t>Written by Madison</a:t>
            </a:r>
          </a:p>
          <a:p>
            <a:pPr lvl="1"/>
            <a:r>
              <a:rPr lang="en-US" dirty="0" smtClean="0"/>
              <a:t>3 branch system with 15 resolves</a:t>
            </a:r>
          </a:p>
          <a:p>
            <a:pPr lvl="1"/>
            <a:r>
              <a:rPr lang="en-US" dirty="0" smtClean="0"/>
              <a:t>2 house legislature</a:t>
            </a:r>
          </a:p>
          <a:p>
            <a:pPr lvl="2"/>
            <a:r>
              <a:rPr lang="en-US" dirty="0"/>
              <a:t>People elect lower house which would then elect upper </a:t>
            </a:r>
            <a:r>
              <a:rPr lang="en-US" dirty="0" smtClean="0"/>
              <a:t>house</a:t>
            </a:r>
          </a:p>
          <a:p>
            <a:pPr lvl="1"/>
            <a:r>
              <a:rPr lang="en-US" dirty="0" smtClean="0"/>
              <a:t>Supreme national government</a:t>
            </a:r>
          </a:p>
          <a:p>
            <a:pPr lvl="1"/>
            <a:r>
              <a:rPr lang="en-US" dirty="0" smtClean="0"/>
              <a:t>Separation of p0wers</a:t>
            </a:r>
          </a:p>
          <a:p>
            <a:pPr lvl="1"/>
            <a:r>
              <a:rPr lang="en-US" dirty="0" smtClean="0"/>
              <a:t>Tiered court system</a:t>
            </a:r>
          </a:p>
          <a:p>
            <a:pPr lvl="1"/>
            <a:r>
              <a:rPr lang="en-US" dirty="0" smtClean="0"/>
              <a:t>Large state plan</a:t>
            </a:r>
          </a:p>
          <a:p>
            <a:pPr lvl="1"/>
            <a:r>
              <a:rPr lang="en-US" dirty="0" smtClean="0"/>
              <a:t>Representation by population </a:t>
            </a:r>
          </a:p>
          <a:p>
            <a:pPr lvl="1"/>
            <a:r>
              <a:rPr lang="en-US" dirty="0" smtClean="0"/>
              <a:t>“national” system – unified authority over nation and states </a:t>
            </a:r>
          </a:p>
        </p:txBody>
      </p:sp>
    </p:spTree>
    <p:extLst>
      <p:ext uri="{BB962C8B-B14F-4D97-AF65-F5344CB8AC3E}">
        <p14:creationId xmlns:p14="http://schemas.microsoft.com/office/powerpoint/2010/main" val="10173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Jersey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William Paterson of NJ introduced:</a:t>
            </a:r>
          </a:p>
          <a:p>
            <a:pPr lvl="1"/>
            <a:r>
              <a:rPr lang="en-US" dirty="0" smtClean="0"/>
              <a:t>States retain sovereignty</a:t>
            </a:r>
          </a:p>
          <a:p>
            <a:pPr lvl="1"/>
            <a:r>
              <a:rPr lang="en-US" dirty="0" smtClean="0"/>
              <a:t>National legislature limited and defined</a:t>
            </a:r>
          </a:p>
          <a:p>
            <a:pPr lvl="1"/>
            <a:r>
              <a:rPr lang="en-US" dirty="0" smtClean="0"/>
              <a:t>No national courts</a:t>
            </a:r>
          </a:p>
          <a:p>
            <a:pPr lvl="1"/>
            <a:r>
              <a:rPr lang="en-US" dirty="0" smtClean="0"/>
              <a:t>Small state plan </a:t>
            </a:r>
          </a:p>
          <a:p>
            <a:pPr lvl="1"/>
            <a:r>
              <a:rPr lang="en-US" dirty="0" smtClean="0"/>
              <a:t>Representation by state </a:t>
            </a:r>
          </a:p>
          <a:p>
            <a:pPr lvl="1"/>
            <a:r>
              <a:rPr lang="en-US" dirty="0" smtClean="0"/>
              <a:t>“federal” system: collection of sovereign states gathered to govern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Compromise/Connecticut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Grand Committee (one delegate from each state)</a:t>
            </a:r>
          </a:p>
          <a:p>
            <a:r>
              <a:rPr lang="en-US" sz="3200" dirty="0" smtClean="0"/>
              <a:t>George Mason, William Paterson, Ben Franklin, Roger Sherman of CT (lead)</a:t>
            </a:r>
          </a:p>
          <a:p>
            <a:r>
              <a:rPr lang="en-US" sz="3200" dirty="0" smtClean="0"/>
              <a:t>Great Compromise (or CT Compromise) </a:t>
            </a:r>
          </a:p>
          <a:p>
            <a:pPr lvl="1"/>
            <a:r>
              <a:rPr lang="en-US" sz="3200" dirty="0" smtClean="0"/>
              <a:t>2 house Congress</a:t>
            </a:r>
          </a:p>
          <a:p>
            <a:pPr lvl="2"/>
            <a:r>
              <a:rPr lang="en-US" sz="3200" dirty="0" smtClean="0"/>
              <a:t>House of Representatives (population)</a:t>
            </a:r>
          </a:p>
          <a:p>
            <a:pPr lvl="2"/>
            <a:r>
              <a:rPr lang="en-US" sz="3200" dirty="0" smtClean="0"/>
              <a:t>Senate (state)</a:t>
            </a:r>
          </a:p>
        </p:txBody>
      </p:sp>
    </p:spTree>
    <p:extLst>
      <p:ext uri="{BB962C8B-B14F-4D97-AF65-F5344CB8AC3E}">
        <p14:creationId xmlns:p14="http://schemas.microsoft.com/office/powerpoint/2010/main" val="95199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1787 </a:t>
            </a:r>
            <a:r>
              <a:rPr lang="mr-IN" dirty="0" smtClean="0"/>
              <a:t>–</a:t>
            </a:r>
            <a:r>
              <a:rPr lang="en-US" dirty="0" smtClean="0"/>
              <a:t> Framers meet in Philadelphia</a:t>
            </a:r>
            <a:endParaRPr lang="en-US" dirty="0"/>
          </a:p>
        </p:txBody>
      </p:sp>
      <p:pic>
        <p:nvPicPr>
          <p:cNvPr id="1026" name="Picture 2" descr="https://media.breitbart.com/media/2016/07/Constitutional-Convention-1-64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047" y="1611169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8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 &amp; 3/5ths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Roger Sherman (CT) and James Wilson introduced</a:t>
            </a:r>
          </a:p>
          <a:p>
            <a:r>
              <a:rPr lang="en-US" dirty="0" smtClean="0"/>
              <a:t>Every slave would count as 3/5ths of a person for purposes of representation in House </a:t>
            </a:r>
          </a:p>
        </p:txBody>
      </p:sp>
    </p:spTree>
    <p:extLst>
      <p:ext uri="{BB962C8B-B14F-4D97-AF65-F5344CB8AC3E}">
        <p14:creationId xmlns:p14="http://schemas.microsoft.com/office/powerpoint/2010/main" val="20094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20-year Ban on Issue of 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Congress prohibited from stopping the international slave trade for 20 years after ratification of Constitution</a:t>
            </a:r>
          </a:p>
          <a:p>
            <a:r>
              <a:rPr lang="en-US" sz="4000" dirty="0" smtClean="0"/>
              <a:t>Extradition clause for how states should handle runaway slaves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0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Electoral College – compromise for choosing President</a:t>
            </a:r>
          </a:p>
          <a:p>
            <a:pPr lvl="1"/>
            <a:r>
              <a:rPr lang="en-US" sz="3200" dirty="0" smtClean="0"/>
              <a:t>States decide how electors chosen</a:t>
            </a:r>
          </a:p>
          <a:p>
            <a:pPr lvl="1"/>
            <a:r>
              <a:rPr lang="en-US" sz="3200" dirty="0" smtClean="0"/>
              <a:t>States have same number of electors as representatives in Congress (House &amp; Senate)</a:t>
            </a:r>
          </a:p>
          <a:p>
            <a:pPr lvl="1"/>
            <a:r>
              <a:rPr lang="en-US" sz="3200" dirty="0" smtClean="0"/>
              <a:t>People would vote for the electors</a:t>
            </a:r>
          </a:p>
          <a:p>
            <a:pPr lvl="2"/>
            <a:r>
              <a:rPr lang="en-US" sz="2800" dirty="0" smtClean="0"/>
              <a:t>Elite model of government still today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75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sz="3900" dirty="0" smtClean="0"/>
          </a:p>
          <a:p>
            <a:r>
              <a:rPr lang="en-US" sz="3900" dirty="0"/>
              <a:t>L</a:t>
            </a:r>
            <a:r>
              <a:rPr lang="en-US" sz="3900" dirty="0" smtClean="0"/>
              <a:t>aws the government creates and the manner in which they are carried out.</a:t>
            </a:r>
          </a:p>
          <a:p>
            <a:r>
              <a:rPr lang="en-US" sz="3900" dirty="0" smtClean="0"/>
              <a:t>Congress passes laws</a:t>
            </a:r>
          </a:p>
          <a:p>
            <a:r>
              <a:rPr lang="en-US" sz="3900" dirty="0" smtClean="0"/>
              <a:t>Executive “executes” or carries out the laws</a:t>
            </a:r>
          </a:p>
          <a:p>
            <a:pPr lvl="1"/>
            <a:r>
              <a:rPr lang="en-US" sz="3300" dirty="0" smtClean="0"/>
              <a:t>Agencies create and shape regulations (policy) </a:t>
            </a:r>
          </a:p>
          <a:p>
            <a:r>
              <a:rPr lang="en-US" sz="3600" dirty="0" smtClean="0"/>
              <a:t>Judicial interprets the laws </a:t>
            </a:r>
          </a:p>
          <a:p>
            <a:pPr lvl="1"/>
            <a:r>
              <a:rPr lang="en-US" sz="3300" dirty="0" smtClean="0"/>
              <a:t>Makes law anew and shapes policy </a:t>
            </a:r>
          </a:p>
        </p:txBody>
      </p:sp>
    </p:spTree>
    <p:extLst>
      <p:ext uri="{BB962C8B-B14F-4D97-AF65-F5344CB8AC3E}">
        <p14:creationId xmlns:p14="http://schemas.microsoft.com/office/powerpoint/2010/main" val="14405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7 Articles of Constitution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Article I – Legislative Branch</a:t>
            </a:r>
          </a:p>
          <a:p>
            <a:r>
              <a:rPr lang="en-US" sz="3600" dirty="0" smtClean="0"/>
              <a:t>Article II – Executive Branch</a:t>
            </a:r>
          </a:p>
          <a:p>
            <a:r>
              <a:rPr lang="en-US" sz="3600" dirty="0" smtClean="0"/>
              <a:t>Article III - Judiciary</a:t>
            </a:r>
          </a:p>
          <a:p>
            <a:r>
              <a:rPr lang="en-US" sz="3600" dirty="0" smtClean="0"/>
              <a:t>Article IV- Relations Among States</a:t>
            </a:r>
          </a:p>
          <a:p>
            <a:r>
              <a:rPr lang="en-US" sz="3600" dirty="0" smtClean="0"/>
              <a:t>Article V – Amendment Process</a:t>
            </a:r>
          </a:p>
          <a:p>
            <a:r>
              <a:rPr lang="en-US" sz="3600" dirty="0" smtClean="0"/>
              <a:t>Article VI – National Supremacy</a:t>
            </a:r>
          </a:p>
          <a:p>
            <a:r>
              <a:rPr lang="en-US" sz="3600" dirty="0" smtClean="0"/>
              <a:t>Article VII – Ratification Process </a:t>
            </a:r>
          </a:p>
        </p:txBody>
      </p:sp>
    </p:spTree>
    <p:extLst>
      <p:ext uri="{BB962C8B-B14F-4D97-AF65-F5344CB8AC3E}">
        <p14:creationId xmlns:p14="http://schemas.microsoft.com/office/powerpoint/2010/main" val="25218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Enumerated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Article 1, Sec. 8, Congress’s listed powers:</a:t>
            </a:r>
          </a:p>
          <a:p>
            <a:pPr lvl="1"/>
            <a:r>
              <a:rPr lang="en-US" sz="2600" dirty="0" smtClean="0"/>
              <a:t>Tax</a:t>
            </a:r>
          </a:p>
          <a:p>
            <a:pPr lvl="1"/>
            <a:r>
              <a:rPr lang="en-US" sz="2600" dirty="0" smtClean="0"/>
              <a:t>Borrow money</a:t>
            </a:r>
          </a:p>
          <a:p>
            <a:pPr lvl="1"/>
            <a:r>
              <a:rPr lang="en-US" sz="2600" dirty="0" smtClean="0"/>
              <a:t>Raise an army</a:t>
            </a:r>
          </a:p>
          <a:p>
            <a:pPr lvl="1"/>
            <a:r>
              <a:rPr lang="en-US" sz="2600" dirty="0" smtClean="0"/>
              <a:t>Create a postal system</a:t>
            </a:r>
          </a:p>
          <a:p>
            <a:pPr lvl="1"/>
            <a:r>
              <a:rPr lang="en-US" sz="2600" dirty="0" smtClean="0"/>
              <a:t>Address piracy on the seas</a:t>
            </a:r>
          </a:p>
          <a:p>
            <a:pPr lvl="1"/>
            <a:r>
              <a:rPr lang="en-US" sz="2600" dirty="0" smtClean="0"/>
              <a:t>Define the immigration and naturalization process</a:t>
            </a:r>
          </a:p>
          <a:p>
            <a:pPr lvl="1"/>
            <a:r>
              <a:rPr lang="en-US" sz="2600" dirty="0" smtClean="0"/>
              <a:t>Few others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9501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Commerce Clause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dirty="0" smtClean="0"/>
              <a:t>Congress’s  power to “regulate commerce with other nations, and among the several states.” </a:t>
            </a:r>
          </a:p>
          <a:p>
            <a:r>
              <a:rPr lang="en-US" sz="3600" dirty="0" smtClean="0"/>
              <a:t>Article I, Sec. 8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95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Necessary and Proper Clause (Elastic)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“The Congress shall have power… to make all laws which shall be necessary and proper for carrying into execution the foregoing powers….” </a:t>
            </a:r>
          </a:p>
          <a:p>
            <a:r>
              <a:rPr lang="en-US" sz="3600" dirty="0" smtClean="0"/>
              <a:t>Article I, Sec. 8</a:t>
            </a:r>
          </a:p>
          <a:p>
            <a:r>
              <a:rPr lang="en-US" sz="3600" dirty="0" smtClean="0"/>
              <a:t>Grants implicit powers for flexibility in legislating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62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Faith and Credit Clause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Article IV – relations among the states:</a:t>
            </a:r>
          </a:p>
          <a:p>
            <a:r>
              <a:rPr lang="en-US" dirty="0" smtClean="0"/>
              <a:t>FF and CC requires states to be open about their laws and encourages states to respect one another’s laws</a:t>
            </a:r>
          </a:p>
          <a:p>
            <a:r>
              <a:rPr lang="en-US" dirty="0" smtClean="0"/>
              <a:t>“Full Faith and Credit shall be given in each State to the public Acts, Records, and judicial Proceedings of every other State…”</a:t>
            </a:r>
          </a:p>
          <a:p>
            <a:r>
              <a:rPr lang="en-US" dirty="0" smtClean="0"/>
              <a:t>Privileges and Immunities Clause</a:t>
            </a:r>
          </a:p>
          <a:p>
            <a:r>
              <a:rPr lang="en-US" dirty="0" smtClean="0"/>
              <a:t>Republican form of government</a:t>
            </a:r>
          </a:p>
          <a:p>
            <a:r>
              <a:rPr lang="en-US" dirty="0" smtClean="0"/>
              <a:t>Extradition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08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Supremacy Clause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Article VI</a:t>
            </a:r>
          </a:p>
          <a:p>
            <a:r>
              <a:rPr lang="en-US" sz="3600" dirty="0" smtClean="0"/>
              <a:t>“This Constitution, and the Laws of the U.S. which shall be made in Pursuance thereof… shall be the supreme Law of the Land…”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998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1789 </a:t>
            </a:r>
            <a:r>
              <a:rPr lang="mr-IN" dirty="0" smtClean="0"/>
              <a:t>–</a:t>
            </a:r>
            <a:r>
              <a:rPr lang="en-US" dirty="0" smtClean="0"/>
              <a:t> Constitution put into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Created a legislative, executive, and judicial branch.</a:t>
            </a:r>
          </a:p>
          <a:p>
            <a:r>
              <a:rPr lang="en-US" sz="4400" dirty="0" smtClean="0"/>
              <a:t>Defined federalism and relationship among states.</a:t>
            </a:r>
          </a:p>
          <a:p>
            <a:r>
              <a:rPr lang="en-US" sz="4400" dirty="0" smtClean="0"/>
              <a:t>Provided for a method to alter, or amend the document.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758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Three delegates refuse to sign Constitution</a:t>
            </a:r>
          </a:p>
          <a:p>
            <a:pPr lvl="1"/>
            <a:r>
              <a:rPr lang="en-US" sz="2800" dirty="0"/>
              <a:t>George Mason (VA)</a:t>
            </a:r>
          </a:p>
          <a:p>
            <a:pPr lvl="1"/>
            <a:r>
              <a:rPr lang="en-US" sz="2800" dirty="0"/>
              <a:t>Edmund Randolph (VA)</a:t>
            </a:r>
          </a:p>
          <a:p>
            <a:pPr lvl="1"/>
            <a:r>
              <a:rPr lang="en-US" sz="2800" dirty="0"/>
              <a:t>Elbridge Gerry (MA</a:t>
            </a:r>
            <a:r>
              <a:rPr lang="en-US" sz="2800" dirty="0" smtClean="0"/>
              <a:t>)</a:t>
            </a:r>
          </a:p>
          <a:p>
            <a:r>
              <a:rPr lang="en-US" sz="3600" dirty="0" smtClean="0"/>
              <a:t>December 1787 – three states ratify</a:t>
            </a:r>
          </a:p>
          <a:p>
            <a:r>
              <a:rPr lang="en-US" sz="3600" dirty="0" smtClean="0"/>
              <a:t>January 1788 – two more ratify</a:t>
            </a:r>
          </a:p>
          <a:p>
            <a:r>
              <a:rPr lang="en-US" sz="2400" dirty="0" smtClean="0"/>
              <a:t>(Read chart on page 25) </a:t>
            </a:r>
            <a:r>
              <a:rPr lang="en-US" sz="3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737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Federalist #10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Warned against the “mischiefs of faction”</a:t>
            </a:r>
          </a:p>
          <a:p>
            <a:r>
              <a:rPr lang="en-US" sz="3200" dirty="0" smtClean="0"/>
              <a:t>Factions = interest groups</a:t>
            </a:r>
          </a:p>
          <a:p>
            <a:r>
              <a:rPr lang="en-US" sz="3200" dirty="0" smtClean="0"/>
              <a:t>Might cause men to dominate government for their own ends rather than for the public good</a:t>
            </a:r>
          </a:p>
          <a:p>
            <a:r>
              <a:rPr lang="en-US" sz="3200" dirty="0" smtClean="0"/>
              <a:t>Believed factions could not be removed, so government had to control them</a:t>
            </a:r>
          </a:p>
          <a:p>
            <a:r>
              <a:rPr lang="en-US" sz="3200" dirty="0" smtClean="0"/>
              <a:t>Advocated for large republic for this purpose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55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Supporters of the Constitution</a:t>
            </a:r>
          </a:p>
          <a:p>
            <a:r>
              <a:rPr lang="en-US" dirty="0" smtClean="0"/>
              <a:t>Wrote The Federalist Papers under the pen name </a:t>
            </a:r>
            <a:r>
              <a:rPr lang="en-US" dirty="0" err="1" smtClean="0"/>
              <a:t>Publius</a:t>
            </a:r>
            <a:endParaRPr lang="en-US" dirty="0" smtClean="0"/>
          </a:p>
          <a:p>
            <a:pPr lvl="1"/>
            <a:r>
              <a:rPr lang="en-US" dirty="0" smtClean="0"/>
              <a:t>James Madison</a:t>
            </a:r>
          </a:p>
          <a:p>
            <a:pPr lvl="1"/>
            <a:r>
              <a:rPr lang="en-US" dirty="0" smtClean="0"/>
              <a:t>Alexander Hamilton</a:t>
            </a:r>
          </a:p>
          <a:p>
            <a:pPr lvl="1"/>
            <a:r>
              <a:rPr lang="en-US" dirty="0" smtClean="0"/>
              <a:t>John Jay</a:t>
            </a:r>
          </a:p>
          <a:p>
            <a:pPr lvl="1"/>
            <a:endParaRPr lang="en-US" dirty="0"/>
          </a:p>
        </p:txBody>
      </p:sp>
      <p:pic>
        <p:nvPicPr>
          <p:cNvPr id="4" name="Picture 3" descr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04" y="2835148"/>
            <a:ext cx="4348480" cy="326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1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Anti-Federalists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5818"/>
          </a:xfrm>
        </p:spPr>
        <p:txBody>
          <a:bodyPr/>
          <a:lstStyle/>
          <a:p>
            <a:r>
              <a:rPr lang="en-US" dirty="0" smtClean="0"/>
              <a:t>Opposed the Constitution</a:t>
            </a:r>
          </a:p>
          <a:p>
            <a:r>
              <a:rPr lang="en-US" dirty="0" smtClean="0"/>
              <a:t>Wrote the Anti-Federalist Papers under pen name Brutus </a:t>
            </a:r>
          </a:p>
          <a:p>
            <a:pPr lvl="1"/>
            <a:r>
              <a:rPr lang="en-US" dirty="0" smtClean="0"/>
              <a:t>Patrick Henry</a:t>
            </a:r>
          </a:p>
          <a:p>
            <a:pPr lvl="1"/>
            <a:r>
              <a:rPr lang="en-US" dirty="0" smtClean="0"/>
              <a:t>George Mason</a:t>
            </a:r>
          </a:p>
          <a:p>
            <a:pPr lvl="1"/>
            <a:r>
              <a:rPr lang="en-US" dirty="0" smtClean="0"/>
              <a:t>Samuel Adams  </a:t>
            </a:r>
            <a:endParaRPr lang="en-US" dirty="0"/>
          </a:p>
        </p:txBody>
      </p:sp>
      <p:pic>
        <p:nvPicPr>
          <p:cNvPr id="4" name="Picture 3" descr="Pictur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63" y="2604653"/>
            <a:ext cx="5569527" cy="3718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1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Brutus #1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A republic as large as our continent would mean the people would not know their rulers or their proceedings and it would be hard to change them. </a:t>
            </a:r>
          </a:p>
          <a:p>
            <a:r>
              <a:rPr lang="en-US" sz="3600" dirty="0" smtClean="0"/>
              <a:t>Counters argument that a large government will prevent the rise of controlling factions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Federalist / Anti-Federalist Compared </a:t>
            </a:r>
            <a:endParaRPr lang="en-US" dirty="0"/>
          </a:p>
        </p:txBody>
      </p:sp>
      <p:pic>
        <p:nvPicPr>
          <p:cNvPr id="4" name="Picture 1" descr="table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759527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8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 granted in the “Original”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 religious tests to hold federal office</a:t>
            </a:r>
          </a:p>
          <a:p>
            <a:r>
              <a:rPr lang="en-US" sz="3200" dirty="0" smtClean="0"/>
              <a:t>Right to jury trials in criminal cases</a:t>
            </a:r>
          </a:p>
          <a:p>
            <a:r>
              <a:rPr lang="en-US" sz="3200" dirty="0" smtClean="0"/>
              <a:t>Neither Congress nor the states can pass a bill of attainder</a:t>
            </a:r>
          </a:p>
          <a:p>
            <a:r>
              <a:rPr lang="en-US" sz="3200" dirty="0" smtClean="0"/>
              <a:t>Neither Congress nor the states can pass ex post facto laws</a:t>
            </a:r>
          </a:p>
          <a:p>
            <a:r>
              <a:rPr lang="en-US" sz="3200" dirty="0" smtClean="0"/>
              <a:t>Congress cannot suspend habeas corpus rights except in wartime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66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 Patriot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767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Passed after 9/11 to prevent future attacks</a:t>
            </a:r>
          </a:p>
          <a:p>
            <a:r>
              <a:rPr lang="en-US" dirty="0" smtClean="0"/>
              <a:t>Covered: </a:t>
            </a:r>
          </a:p>
          <a:p>
            <a:pPr lvl="1"/>
            <a:r>
              <a:rPr lang="en-US" sz="2800" dirty="0" smtClean="0"/>
              <a:t>Intelligence gathering and sharing by executive branch agencies</a:t>
            </a:r>
          </a:p>
          <a:p>
            <a:pPr lvl="1"/>
            <a:r>
              <a:rPr lang="en-US" sz="2800" dirty="0" smtClean="0"/>
              <a:t>Points of criminal procedure</a:t>
            </a:r>
          </a:p>
          <a:p>
            <a:pPr lvl="1"/>
            <a:r>
              <a:rPr lang="en-US" sz="2800" dirty="0" smtClean="0"/>
              <a:t>Border protection </a:t>
            </a:r>
          </a:p>
          <a:p>
            <a:r>
              <a:rPr lang="en-US" dirty="0" smtClean="0"/>
              <a:t>Government can now:</a:t>
            </a:r>
          </a:p>
          <a:p>
            <a:pPr lvl="1"/>
            <a:r>
              <a:rPr lang="en-US" sz="2800" dirty="0" smtClean="0"/>
              <a:t>Share grand jury testimony and proceedings</a:t>
            </a:r>
          </a:p>
          <a:p>
            <a:pPr lvl="1"/>
            <a:r>
              <a:rPr lang="en-US" sz="2800" dirty="0" smtClean="0"/>
              <a:t>Detain illegal immigrants for longer periods</a:t>
            </a:r>
          </a:p>
          <a:p>
            <a:pPr lvl="1"/>
            <a:r>
              <a:rPr lang="en-US" sz="2800" dirty="0" smtClean="0"/>
              <a:t>Monitor email communications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45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 Freedom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3600" dirty="0" smtClean="0"/>
          </a:p>
          <a:p>
            <a:r>
              <a:rPr lang="en-US" sz="3600" dirty="0" smtClean="0"/>
              <a:t>Passed in 2015</a:t>
            </a:r>
          </a:p>
          <a:p>
            <a:r>
              <a:rPr lang="en-US" sz="3600" dirty="0" smtClean="0"/>
              <a:t>Upheld certain portions of Patriot Act </a:t>
            </a:r>
          </a:p>
          <a:p>
            <a:r>
              <a:rPr lang="en-US" sz="3600" dirty="0" smtClean="0"/>
              <a:t>Phased out:</a:t>
            </a:r>
          </a:p>
          <a:p>
            <a:pPr lvl="1"/>
            <a:r>
              <a:rPr lang="en-US" sz="2800" dirty="0" smtClean="0"/>
              <a:t>Bulk collection of phone and Internet data</a:t>
            </a:r>
          </a:p>
          <a:p>
            <a:pPr lvl="1"/>
            <a:r>
              <a:rPr lang="en-US" sz="2800" dirty="0" smtClean="0"/>
              <a:t>Set limits for phone and data collection in certain circumstances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98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Representative Republic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Collection of sovereign states gathered for the national interest, national needs, and national defense </a:t>
            </a:r>
          </a:p>
          <a:p>
            <a:pPr lvl="1"/>
            <a:r>
              <a:rPr lang="en-US" sz="2800" dirty="0" smtClean="0"/>
              <a:t>Popular sovereignty for House of Representatives only</a:t>
            </a:r>
          </a:p>
          <a:p>
            <a:pPr lvl="1"/>
            <a:r>
              <a:rPr lang="en-US" sz="2800" dirty="0" smtClean="0"/>
              <a:t>Senate elected by state legislators until 1913</a:t>
            </a:r>
          </a:p>
          <a:p>
            <a:pPr lvl="1"/>
            <a:r>
              <a:rPr lang="en-US" sz="2800" dirty="0" smtClean="0"/>
              <a:t>President elected by Electoral College after states name their electors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15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1791 - Bill of Rights* goes into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First 10 Amendments to the Constitution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204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Each branch has their own powers and cannot infringe on the other branch:</a:t>
            </a:r>
          </a:p>
          <a:p>
            <a:pPr lvl="1"/>
            <a:r>
              <a:rPr lang="en-US" sz="3100" dirty="0" smtClean="0"/>
              <a:t>Legislative Branch – lawmaking body</a:t>
            </a:r>
          </a:p>
          <a:p>
            <a:pPr lvl="1"/>
            <a:r>
              <a:rPr lang="en-US" sz="3100" dirty="0" smtClean="0"/>
              <a:t>Executive Branch – enforces the law</a:t>
            </a:r>
          </a:p>
          <a:p>
            <a:pPr lvl="1"/>
            <a:r>
              <a:rPr lang="en-US" sz="3100" dirty="0" smtClean="0"/>
              <a:t>Judicial Branch – interprets the law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827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Federalist #51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“</a:t>
            </a:r>
            <a:r>
              <a:rPr lang="en-US" sz="3600" dirty="0"/>
              <a:t>If men were angels, no government would be necessary.” </a:t>
            </a:r>
          </a:p>
          <a:p>
            <a:r>
              <a:rPr lang="en-US" sz="3600" dirty="0" smtClean="0"/>
              <a:t>Separation of Powers = guard against tyranny</a:t>
            </a:r>
          </a:p>
        </p:txBody>
      </p:sp>
    </p:spTree>
    <p:extLst>
      <p:ext uri="{BB962C8B-B14F-4D97-AF65-F5344CB8AC3E}">
        <p14:creationId xmlns:p14="http://schemas.microsoft.com/office/powerpoint/2010/main" val="37011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Checks and Balances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767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limiting powers each branch can use on the others. </a:t>
            </a:r>
          </a:p>
          <a:p>
            <a:r>
              <a:rPr lang="en-US" sz="3200" dirty="0" smtClean="0"/>
              <a:t>Based on Rule of Law = no one is above the law. </a:t>
            </a:r>
          </a:p>
          <a:p>
            <a:r>
              <a:rPr lang="en-US" sz="3200" dirty="0" smtClean="0"/>
              <a:t>Each branch of government checks the other branch by design:</a:t>
            </a:r>
          </a:p>
          <a:p>
            <a:pPr lvl="1"/>
            <a:r>
              <a:rPr lang="en-US" sz="2800" dirty="0" smtClean="0"/>
              <a:t>President checks Congress and Judicial </a:t>
            </a:r>
          </a:p>
          <a:p>
            <a:pPr lvl="1"/>
            <a:r>
              <a:rPr lang="en-US" sz="2800" dirty="0" smtClean="0"/>
              <a:t>Congress checks President and Judicial</a:t>
            </a:r>
          </a:p>
          <a:p>
            <a:pPr lvl="1"/>
            <a:r>
              <a:rPr lang="en-US" sz="2800" dirty="0" smtClean="0"/>
              <a:t>Judicial checks Congress and President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89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of Powers/Checks and Balances</a:t>
            </a:r>
            <a:endParaRPr lang="en-US" dirty="0"/>
          </a:p>
        </p:txBody>
      </p:sp>
      <p:pic>
        <p:nvPicPr>
          <p:cNvPr id="4" name="Picture 6" descr="untitled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59" y="1638011"/>
            <a:ext cx="725497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4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President may reject a Congressional act by his veto power.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age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2579878"/>
            <a:ext cx="5943600" cy="3519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4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Pocket Veto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If the president receives the bill at the end of a legislative session, refusal to sign is known as a pocket veto and kills the bill. </a:t>
            </a:r>
            <a:endParaRPr lang="en-US" sz="2400" dirty="0"/>
          </a:p>
        </p:txBody>
      </p:sp>
      <p:pic>
        <p:nvPicPr>
          <p:cNvPr id="4" name="Picture 3" descr="Image result for pocket veto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27" y="2396837"/>
            <a:ext cx="6567055" cy="4003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376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and 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4779817"/>
          </a:xfrm>
        </p:spPr>
        <p:txBody>
          <a:bodyPr/>
          <a:lstStyle/>
          <a:p>
            <a:pPr marL="274320" lvl="1" indent="0">
              <a:buNone/>
            </a:pPr>
            <a:r>
              <a:rPr lang="en-US" sz="2400" dirty="0" smtClean="0"/>
              <a:t>Senate provides “advice and consent” to presidential appointments as a way to check the executive branch.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Image result for advice and consent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337" y="2424544"/>
            <a:ext cx="5389880" cy="3882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47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An accusation, an indictment of wrongdoing. </a:t>
            </a:r>
          </a:p>
          <a:p>
            <a:r>
              <a:rPr lang="en-US" sz="3000" dirty="0" smtClean="0"/>
              <a:t>The House of Representatives has the sole power of impeachment. (Article I, Section II)</a:t>
            </a:r>
          </a:p>
          <a:p>
            <a:r>
              <a:rPr lang="en-US" sz="3000" dirty="0" smtClean="0"/>
              <a:t>Senate holds trial of the accused.</a:t>
            </a:r>
          </a:p>
          <a:p>
            <a:r>
              <a:rPr lang="en-US" sz="3000" dirty="0" smtClean="0"/>
              <a:t>Chief Justice of Supreme Court presides as judge. </a:t>
            </a:r>
          </a:p>
          <a:p>
            <a:r>
              <a:rPr lang="en-US" sz="3000" dirty="0" smtClean="0"/>
              <a:t>2/3 majority required to convict.</a:t>
            </a:r>
          </a:p>
          <a:p>
            <a:r>
              <a:rPr lang="en-US" sz="3000" dirty="0" smtClean="0"/>
              <a:t>2 presidents impeached: A. Johnson, B. Clinton</a:t>
            </a:r>
          </a:p>
          <a:p>
            <a:r>
              <a:rPr lang="en-US" sz="3000" dirty="0" smtClean="0"/>
              <a:t>None convicted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7500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Judicial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Power of Judicial branch to check the legislative and executive branches. </a:t>
            </a:r>
          </a:p>
          <a:p>
            <a:r>
              <a:rPr lang="en-US" sz="3600" dirty="0" smtClean="0"/>
              <a:t>Courts may deem an act of the legislature or an executive order of the president unconstitutional. </a:t>
            </a:r>
          </a:p>
          <a:p>
            <a:r>
              <a:rPr lang="en-US" sz="3600" dirty="0" smtClean="0"/>
              <a:t>First established in case of </a:t>
            </a:r>
            <a:r>
              <a:rPr lang="en-US" sz="3600" u="sng" dirty="0" smtClean="0"/>
              <a:t>Marbury v. Madison</a:t>
            </a:r>
            <a:r>
              <a:rPr lang="en-US" sz="3600" dirty="0" smtClean="0"/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274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balance of power among a central, national authority and state or regional authorities. </a:t>
            </a:r>
          </a:p>
          <a:p>
            <a:r>
              <a:rPr lang="en-US" sz="3600" dirty="0" smtClean="0"/>
              <a:t>Assures a limited government. </a:t>
            </a:r>
          </a:p>
          <a:p>
            <a:r>
              <a:rPr lang="en-US" sz="3600" dirty="0" smtClean="0"/>
              <a:t>Tenth Amendment grants all powers not delegated to the federal government to the states.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4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Contract*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Contract between a democratic government and the people</a:t>
            </a:r>
          </a:p>
          <a:p>
            <a:r>
              <a:rPr lang="en-US" sz="4400" dirty="0" smtClean="0"/>
              <a:t>If government violated the contract, the people could take power back.</a:t>
            </a:r>
          </a:p>
          <a:p>
            <a:r>
              <a:rPr lang="en-US" sz="2400" dirty="0" smtClean="0"/>
              <a:t>(Read paragraph 2 of Declaration of Independence, pg.619)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470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 to make laws?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Gridlock is by design:</a:t>
            </a:r>
          </a:p>
          <a:p>
            <a:pPr lvl="1"/>
            <a:r>
              <a:rPr lang="en-US" sz="2800" dirty="0" smtClean="0"/>
              <a:t>Framers planned lawmaking process to be slow so branches can discuss, debate, and rewrite legislation before fully passed</a:t>
            </a:r>
            <a:r>
              <a:rPr lang="en-US" dirty="0" smtClean="0"/>
              <a:t>. </a:t>
            </a:r>
          </a:p>
          <a:p>
            <a:pPr lvl="2"/>
            <a:r>
              <a:rPr lang="en-US" sz="2400" dirty="0" smtClean="0"/>
              <a:t>Bicameralism – 2 houses = extra step</a:t>
            </a:r>
          </a:p>
          <a:p>
            <a:pPr lvl="2"/>
            <a:r>
              <a:rPr lang="en-US" sz="2400" dirty="0" smtClean="0"/>
              <a:t>Veto power – may prevent hasty actions by Congress</a:t>
            </a:r>
          </a:p>
          <a:p>
            <a:pPr lvl="2"/>
            <a:r>
              <a:rPr lang="en-US" sz="2400" dirty="0" smtClean="0"/>
              <a:t>Bill of Rights - limitations</a:t>
            </a:r>
          </a:p>
          <a:p>
            <a:pPr lvl="2"/>
            <a:r>
              <a:rPr lang="en-US" sz="2400" dirty="0" smtClean="0"/>
              <a:t>Due Process – procedure must be followed by Congress </a:t>
            </a:r>
          </a:p>
          <a:p>
            <a:pPr lvl="2"/>
            <a:r>
              <a:rPr lang="en-US" sz="2400" dirty="0" smtClean="0"/>
              <a:t>Tenth Amendment – limits Congressional actions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05216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Supreme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Majority Opinion – requires 5 of 9 justices – opinion of the court</a:t>
            </a:r>
          </a:p>
          <a:p>
            <a:r>
              <a:rPr lang="en-US" sz="3600" dirty="0" smtClean="0"/>
              <a:t>Concurring Opinion – members who agree with majority but for different reasons</a:t>
            </a:r>
          </a:p>
          <a:p>
            <a:r>
              <a:rPr lang="en-US" sz="3600" dirty="0" smtClean="0"/>
              <a:t>Dissenting Opinion – members who disagree with the majority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5738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from 1764 to 1791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57745"/>
            <a:ext cx="8503920" cy="5043055"/>
          </a:xfrm>
        </p:spPr>
        <p:txBody>
          <a:bodyPr>
            <a:noAutofit/>
          </a:bodyPr>
          <a:lstStyle/>
          <a:p>
            <a:r>
              <a:rPr lang="en-US" sz="1800" dirty="0" smtClean="0"/>
              <a:t>1764 – Parliament passes Sugar Act</a:t>
            </a:r>
          </a:p>
          <a:p>
            <a:r>
              <a:rPr lang="en-US" sz="1800" dirty="0" smtClean="0"/>
              <a:t>1765 – Parliament passes Stamp Act</a:t>
            </a:r>
          </a:p>
          <a:p>
            <a:r>
              <a:rPr lang="en-US" sz="1800" dirty="0" smtClean="0"/>
              <a:t>1770 – Boston Massacre</a:t>
            </a:r>
          </a:p>
          <a:p>
            <a:r>
              <a:rPr lang="en-US" sz="1800" dirty="0" smtClean="0"/>
              <a:t>1773 – Boston Tea Party</a:t>
            </a:r>
          </a:p>
          <a:p>
            <a:r>
              <a:rPr lang="en-US" sz="1800" dirty="0" smtClean="0"/>
              <a:t>1774 – First Continental Congress</a:t>
            </a:r>
          </a:p>
          <a:p>
            <a:r>
              <a:rPr lang="en-US" sz="1800" dirty="0" smtClean="0"/>
              <a:t>1775 – Battles of Lexington and Concord</a:t>
            </a:r>
          </a:p>
          <a:p>
            <a:r>
              <a:rPr lang="en-US" sz="1800" dirty="0" smtClean="0"/>
              <a:t>1776 – Declaration of Independence</a:t>
            </a:r>
          </a:p>
          <a:p>
            <a:r>
              <a:rPr lang="en-US" sz="1800" dirty="0" smtClean="0"/>
              <a:t>1781 – Articles of Confederation ratified </a:t>
            </a:r>
          </a:p>
          <a:p>
            <a:r>
              <a:rPr lang="en-US" sz="1800" dirty="0" smtClean="0"/>
              <a:t>1783 – Treaty of Paris</a:t>
            </a:r>
          </a:p>
          <a:p>
            <a:r>
              <a:rPr lang="en-US" sz="1800" dirty="0" smtClean="0"/>
              <a:t>1786 – Shay’s Rebellion</a:t>
            </a:r>
          </a:p>
          <a:p>
            <a:r>
              <a:rPr lang="en-US" sz="1800" dirty="0" smtClean="0"/>
              <a:t>1787 – Constitutional Convention</a:t>
            </a:r>
          </a:p>
          <a:p>
            <a:r>
              <a:rPr lang="en-US" sz="1800" dirty="0" smtClean="0"/>
              <a:t>1789 – President Washington, Congress elected </a:t>
            </a:r>
          </a:p>
          <a:p>
            <a:r>
              <a:rPr lang="en-US" sz="1800" dirty="0" smtClean="0"/>
              <a:t>1789 – Congress proposes Bill of Rights</a:t>
            </a:r>
          </a:p>
          <a:p>
            <a:r>
              <a:rPr lang="en-US" sz="1800" dirty="0" smtClean="0"/>
              <a:t>1790 – Rhode Island ratifies Constitution (13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state)</a:t>
            </a:r>
          </a:p>
          <a:p>
            <a:r>
              <a:rPr lang="en-US" sz="1800" dirty="0" smtClean="0"/>
              <a:t>1791 – Bill of Rights ratified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74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George III </a:t>
            </a:r>
            <a:r>
              <a:rPr lang="mr-IN" dirty="0" smtClean="0"/>
              <a:t>–</a:t>
            </a:r>
            <a:r>
              <a:rPr lang="en-US" dirty="0" smtClean="0"/>
              <a:t> Financing the 7 Years’ War</a:t>
            </a:r>
            <a:endParaRPr lang="en-US" dirty="0"/>
          </a:p>
        </p:txBody>
      </p:sp>
      <p:pic>
        <p:nvPicPr>
          <p:cNvPr id="2054" name="Picture 6" descr="Image result for sugar ac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38" y="1529845"/>
            <a:ext cx="6356061" cy="476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58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George III </a:t>
            </a:r>
            <a:r>
              <a:rPr lang="mr-IN" dirty="0" smtClean="0"/>
              <a:t>–</a:t>
            </a:r>
            <a:r>
              <a:rPr lang="en-US" dirty="0" smtClean="0"/>
              <a:t> Financing the 7 Years’ War</a:t>
            </a:r>
            <a:endParaRPr lang="en-US" dirty="0"/>
          </a:p>
        </p:txBody>
      </p:sp>
      <p:pic>
        <p:nvPicPr>
          <p:cNvPr id="3074" name="Picture 2" descr="Image result for stamp act 176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2" y="1482435"/>
            <a:ext cx="6363277" cy="477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82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11936</TotalTime>
  <Words>2191</Words>
  <Application>Microsoft Office PowerPoint</Application>
  <PresentationFormat>On-screen Show (4:3)</PresentationFormat>
  <Paragraphs>318</Paragraphs>
  <Slides>61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Calibri</vt:lpstr>
      <vt:lpstr>Georgia</vt:lpstr>
      <vt:lpstr>Mangal</vt:lpstr>
      <vt:lpstr>Wingdings</vt:lpstr>
      <vt:lpstr>Wingdings 2</vt:lpstr>
      <vt:lpstr>Civic</vt:lpstr>
      <vt:lpstr>Chapter 1: The Constitution</vt:lpstr>
      <vt:lpstr>Essential Question:</vt:lpstr>
      <vt:lpstr>1787 – Framers meet in Philadelphia</vt:lpstr>
      <vt:lpstr>1789 – Constitution put into place</vt:lpstr>
      <vt:lpstr>1791 - Bill of Rights* goes into effect</vt:lpstr>
      <vt:lpstr>Social Contract*</vt:lpstr>
      <vt:lpstr>Timeline from 1764 to 1791</vt:lpstr>
      <vt:lpstr>King George III – Financing the 7 Years’ War</vt:lpstr>
      <vt:lpstr>King George III – Financing the 7 Years’ War</vt:lpstr>
      <vt:lpstr>King George III – Financing the 7 Years’ War</vt:lpstr>
      <vt:lpstr>Taxation Without Representation</vt:lpstr>
      <vt:lpstr>90% of those in Britain could not vote</vt:lpstr>
      <vt:lpstr>Sons of Liberty</vt:lpstr>
      <vt:lpstr>John Locke and *Natural Law</vt:lpstr>
      <vt:lpstr>Locke &amp; Declaration of Independence</vt:lpstr>
      <vt:lpstr>Rousseau</vt:lpstr>
      <vt:lpstr>Rousseau</vt:lpstr>
      <vt:lpstr>Montesquieu</vt:lpstr>
      <vt:lpstr>Types of Democracy</vt:lpstr>
      <vt:lpstr>Declaration of Independence*</vt:lpstr>
      <vt:lpstr>Treaty of Paris</vt:lpstr>
      <vt:lpstr>Articles of Confederation</vt:lpstr>
      <vt:lpstr>Articles of Confederation</vt:lpstr>
      <vt:lpstr>Shay’s Rebellion</vt:lpstr>
      <vt:lpstr>55 men in Philadelphia</vt:lpstr>
      <vt:lpstr>55 men in Philadelphia</vt:lpstr>
      <vt:lpstr>Virginia Plan</vt:lpstr>
      <vt:lpstr>New Jersey Plan</vt:lpstr>
      <vt:lpstr>Great Compromise/Connecticut Plan</vt:lpstr>
      <vt:lpstr>Slavery &amp; 3/5ths Compromise</vt:lpstr>
      <vt:lpstr>20-year Ban on Issue of Slavery</vt:lpstr>
      <vt:lpstr>Electoral College</vt:lpstr>
      <vt:lpstr>Policy</vt:lpstr>
      <vt:lpstr>7 Articles of Constitution</vt:lpstr>
      <vt:lpstr>Enumerated Powers</vt:lpstr>
      <vt:lpstr>Commerce Clause</vt:lpstr>
      <vt:lpstr>Necessary and Proper Clause (Elastic)</vt:lpstr>
      <vt:lpstr>Full Faith and Credit Clause</vt:lpstr>
      <vt:lpstr>Supremacy Clause</vt:lpstr>
      <vt:lpstr>Ratification</vt:lpstr>
      <vt:lpstr>Federalist #10</vt:lpstr>
      <vt:lpstr>Federalists</vt:lpstr>
      <vt:lpstr>Anti-Federalists</vt:lpstr>
      <vt:lpstr>Brutus #1</vt:lpstr>
      <vt:lpstr>Federalist / Anti-Federalist Compared </vt:lpstr>
      <vt:lpstr>Rights granted in the “Original” Constitution</vt:lpstr>
      <vt:lpstr>USA Patriot Act</vt:lpstr>
      <vt:lpstr>USA Freedom Act</vt:lpstr>
      <vt:lpstr>Representative Republic</vt:lpstr>
      <vt:lpstr>Separation of Powers</vt:lpstr>
      <vt:lpstr>Federalist #51</vt:lpstr>
      <vt:lpstr>Checks and Balances</vt:lpstr>
      <vt:lpstr>Separation of Powers/Checks and Balances</vt:lpstr>
      <vt:lpstr>Veto</vt:lpstr>
      <vt:lpstr>Pocket Veto</vt:lpstr>
      <vt:lpstr>Advice and Consent</vt:lpstr>
      <vt:lpstr>Impeachment</vt:lpstr>
      <vt:lpstr>Judicial Review</vt:lpstr>
      <vt:lpstr>Federalism</vt:lpstr>
      <vt:lpstr>Difficult to make laws?</vt:lpstr>
      <vt:lpstr>Supreme Court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The Constitution</dc:title>
  <dc:creator>Sam Jones</dc:creator>
  <cp:lastModifiedBy>Megan Wilkins</cp:lastModifiedBy>
  <cp:revision>43</cp:revision>
  <dcterms:created xsi:type="dcterms:W3CDTF">2018-08-06T19:53:53Z</dcterms:created>
  <dcterms:modified xsi:type="dcterms:W3CDTF">2018-09-28T10:44:30Z</dcterms:modified>
</cp:coreProperties>
</file>