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3" r:id="rId3"/>
  </p:sldMasterIdLst>
  <p:notesMasterIdLst>
    <p:notesMasterId r:id="rId38"/>
  </p:notesMasterIdLst>
  <p:sldIdLst>
    <p:sldId id="256" r:id="rId4"/>
    <p:sldId id="257" r:id="rId5"/>
    <p:sldId id="258" r:id="rId6"/>
    <p:sldId id="288" r:id="rId7"/>
    <p:sldId id="259" r:id="rId8"/>
    <p:sldId id="260" r:id="rId9"/>
    <p:sldId id="261" r:id="rId10"/>
    <p:sldId id="262" r:id="rId11"/>
    <p:sldId id="263" r:id="rId12"/>
    <p:sldId id="264" r:id="rId13"/>
    <p:sldId id="265" r:id="rId14"/>
    <p:sldId id="266" r:id="rId15"/>
    <p:sldId id="267" r:id="rId16"/>
    <p:sldId id="268" r:id="rId17"/>
    <p:sldId id="289" r:id="rId18"/>
    <p:sldId id="269" r:id="rId19"/>
    <p:sldId id="270" r:id="rId20"/>
    <p:sldId id="290" r:id="rId21"/>
    <p:sldId id="271" r:id="rId22"/>
    <p:sldId id="272" r:id="rId23"/>
    <p:sldId id="291" r:id="rId24"/>
    <p:sldId id="273" r:id="rId25"/>
    <p:sldId id="274" r:id="rId26"/>
    <p:sldId id="275" r:id="rId27"/>
    <p:sldId id="277" r:id="rId28"/>
    <p:sldId id="293" r:id="rId29"/>
    <p:sldId id="278" r:id="rId30"/>
    <p:sldId id="279" r:id="rId31"/>
    <p:sldId id="281" r:id="rId32"/>
    <p:sldId id="282" r:id="rId33"/>
    <p:sldId id="283" r:id="rId34"/>
    <p:sldId id="284" r:id="rId35"/>
    <p:sldId id="286" r:id="rId36"/>
    <p:sldId id="2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3D021D-60D7-9C47-A595-7C52DC5506F6}" type="datetimeFigureOut">
              <a:rPr lang="en-US" smtClean="0"/>
              <a:t>9/28/2018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8CDB44-8EA3-B34A-9CA4-767541652696}" type="slidenum">
              <a:rPr lang="en-US" smtClean="0"/>
              <a:t>‹#›</a:t>
            </a:fld>
            <a:endParaRPr lang="en-US"/>
          </a:p>
        </p:txBody>
      </p:sp>
    </p:spTree>
    <p:extLst>
      <p:ext uri="{BB962C8B-B14F-4D97-AF65-F5344CB8AC3E}">
        <p14:creationId xmlns:p14="http://schemas.microsoft.com/office/powerpoint/2010/main" val="28767802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As we see in this table, the power relationship between the central government and subunits is different in unitary, confederate, and federal systems.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85" name="Shape 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Clr>
                <a:prstClr val="black"/>
              </a:buClr>
              <a:buSzPct val="25000"/>
              <a:buFont typeface="Arial"/>
              <a:buNone/>
            </a:pPr>
            <a:fld id="{00000000-1234-1234-1234-123412341234}" type="slidenum">
              <a:rPr lang="en-US">
                <a:solidFill>
                  <a:prstClr val="black"/>
                </a:solidFill>
              </a:rPr>
              <a:pPr>
                <a:buClr>
                  <a:prstClr val="black"/>
                </a:buClr>
                <a:buSzPct val="25000"/>
                <a:buFont typeface="Arial"/>
                <a:buNone/>
              </a:pPr>
              <a:t>4</a:t>
            </a:fld>
            <a:endParaRPr lang="en-US">
              <a:solidFill>
                <a:prstClr val="black"/>
              </a:solidFill>
            </a:endParaRPr>
          </a:p>
        </p:txBody>
      </p:sp>
    </p:spTree>
    <p:extLst>
      <p:ext uri="{BB962C8B-B14F-4D97-AF65-F5344CB8AC3E}">
        <p14:creationId xmlns:p14="http://schemas.microsoft.com/office/powerpoint/2010/main" val="3254193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9/28/2018</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9/28/2018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9/28/2018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8" name="Shape 1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9" name="Shape 1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pic>
        <p:nvPicPr>
          <p:cNvPr id="21" name="Shape 21" descr="C:\Users\Angie\Dropbox\Edwards_GovInAm_17e_Supplements\Edwards 17e PowerPoint (PPT)\9780134627533_hires_cover.jpg"/>
          <p:cNvPicPr preferRelativeResize="0"/>
          <p:nvPr/>
        </p:nvPicPr>
        <p:blipFill rotWithShape="1">
          <a:blip r:embed="rId2">
            <a:alphaModFix/>
          </a:blip>
          <a:srcRect/>
          <a:stretch/>
        </p:blipFill>
        <p:spPr>
          <a:xfrm>
            <a:off x="762000" y="1524000"/>
            <a:ext cx="3632494" cy="4648199"/>
          </a:xfrm>
          <a:prstGeom prst="rect">
            <a:avLst/>
          </a:prstGeom>
          <a:noFill/>
          <a:ln>
            <a:noFill/>
          </a:ln>
        </p:spPr>
      </p:pic>
    </p:spTree>
    <p:extLst>
      <p:ext uri="{BB962C8B-B14F-4D97-AF65-F5344CB8AC3E}">
        <p14:creationId xmlns:p14="http://schemas.microsoft.com/office/powerpoint/2010/main" val="832148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4" name="Shape 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264929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7" name="Shape 2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3368" algn="l" rtl="0">
              <a:lnSpc>
                <a:spcPct val="100000"/>
              </a:lnSpc>
              <a:spcBef>
                <a:spcPts val="1500"/>
              </a:spcBef>
              <a:spcAft>
                <a:spcPts val="0"/>
              </a:spcAft>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569913" marR="0" lvl="1" indent="-87312"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00167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0" name="Shape 30"/>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Arial"/>
              <a:buNone/>
              <a:defRPr sz="16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138477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extLst>
      <p:ext uri="{BB962C8B-B14F-4D97-AF65-F5344CB8AC3E}">
        <p14:creationId xmlns:p14="http://schemas.microsoft.com/office/powerpoint/2010/main" val="1129934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3"/>
        <p:cNvGrpSpPr/>
        <p:nvPr/>
      </p:nvGrpSpPr>
      <p:grpSpPr>
        <a:xfrm>
          <a:off x="0" y="0"/>
          <a:ext cx="0" cy="0"/>
          <a:chOff x="0" y="0"/>
          <a:chExt cx="0" cy="0"/>
        </a:xfrm>
      </p:grpSpPr>
      <p:sp>
        <p:nvSpPr>
          <p:cNvPr id="34" name="Shape 34"/>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algn="ctr">
              <a:buClr>
                <a:srgbClr val="000000"/>
              </a:buClr>
              <a:buFont typeface="Arial"/>
              <a:buNone/>
            </a:pPr>
            <a:endParaRPr kern="0">
              <a:solidFill>
                <a:srgbClr val="FFFFFF"/>
              </a:solidFill>
              <a:latin typeface="Arial"/>
              <a:ea typeface="Arial"/>
              <a:cs typeface="Arial"/>
              <a:sym typeface="Arial"/>
            </a:endParaRPr>
          </a:p>
        </p:txBody>
      </p:sp>
      <p:sp>
        <p:nvSpPr>
          <p:cNvPr id="35" name="Shape 35"/>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imes New Roman"/>
              <a:buNone/>
              <a:defRPr sz="3600" b="1" i="0" u="none" strike="noStrike" cap="none">
                <a:solidFill>
                  <a:schemeClr val="lt1"/>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6" name="Shape 36"/>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600"/>
              </a:spcBef>
              <a:spcAft>
                <a:spcPts val="0"/>
              </a:spcAft>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Tree>
    <p:extLst>
      <p:ext uri="{BB962C8B-B14F-4D97-AF65-F5344CB8AC3E}">
        <p14:creationId xmlns:p14="http://schemas.microsoft.com/office/powerpoint/2010/main" val="2369096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lank">
    <p:spTree>
      <p:nvGrpSpPr>
        <p:cNvPr id="1" name="Shape 37"/>
        <p:cNvGrpSpPr/>
        <p:nvPr/>
      </p:nvGrpSpPr>
      <p:grpSpPr>
        <a:xfrm>
          <a:off x="0" y="0"/>
          <a:ext cx="0" cy="0"/>
          <a:chOff x="0" y="0"/>
          <a:chExt cx="0" cy="0"/>
        </a:xfrm>
      </p:grpSpPr>
    </p:spTree>
    <p:extLst>
      <p:ext uri="{BB962C8B-B14F-4D97-AF65-F5344CB8AC3E}">
        <p14:creationId xmlns:p14="http://schemas.microsoft.com/office/powerpoint/2010/main" val="644608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0" name="Shape 40"/>
          <p:cNvSpPr txBox="1">
            <a:spLocks noGrp="1"/>
          </p:cNvSpPr>
          <p:nvPr>
            <p:ph type="body" idx="1"/>
          </p:nvPr>
        </p:nvSpPr>
        <p:spPr>
          <a:xfrm>
            <a:off x="457200" y="816429"/>
            <a:ext cx="8229600" cy="40276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10565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9/28/2018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4" name="Shape 44"/>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406809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8" name="Shape 48"/>
          <p:cNvSpPr txBox="1">
            <a:spLocks noGrp="1"/>
          </p:cNvSpPr>
          <p:nvPr>
            <p:ph type="body"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lnSpc>
                <a:spcPct val="100000"/>
              </a:lnSpc>
              <a:spcBef>
                <a:spcPts val="600"/>
              </a:spcBef>
              <a:spcAft>
                <a:spcPts val="0"/>
              </a:spcAft>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lnSpc>
                <a:spcPct val="100000"/>
              </a:lnSpc>
              <a:spcBef>
                <a:spcPts val="600"/>
              </a:spcBef>
              <a:spcAft>
                <a:spcPts val="0"/>
              </a:spcAft>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lnSpc>
                <a:spcPct val="100000"/>
              </a:lnSpc>
              <a:spcBef>
                <a:spcPts val="6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lnSpc>
                <a:spcPct val="100000"/>
              </a:lnSpc>
              <a:spcBef>
                <a:spcPts val="6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Tree>
    <p:extLst>
      <p:ext uri="{BB962C8B-B14F-4D97-AF65-F5344CB8AC3E}">
        <p14:creationId xmlns:p14="http://schemas.microsoft.com/office/powerpoint/2010/main" val="3589671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1E62EA-7B2D-4E7B-940C-94E6EEA56ACA}" type="datetimeFigureOut">
              <a:rPr lang="en-US" smtClean="0">
                <a:solidFill>
                  <a:prstClr val="black">
                    <a:tint val="75000"/>
                  </a:prstClr>
                </a:solidFill>
                <a:latin typeface="Calibri"/>
              </a:rPr>
              <a:pPr/>
              <a:t>9/28/2018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8FB313B-ACD6-464B-A859-88E2680EA3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37571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1E62EA-7B2D-4E7B-940C-94E6EEA56ACA}" type="datetimeFigureOut">
              <a:rPr lang="en-US" smtClean="0">
                <a:solidFill>
                  <a:prstClr val="black">
                    <a:tint val="75000"/>
                  </a:prstClr>
                </a:solidFill>
                <a:latin typeface="Calibri"/>
              </a:rPr>
              <a:pPr/>
              <a:t>9/28/2018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8FB313B-ACD6-464B-A859-88E2680EA3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51918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1E62EA-7B2D-4E7B-940C-94E6EEA56ACA}" type="datetimeFigureOut">
              <a:rPr lang="en-US" smtClean="0">
                <a:solidFill>
                  <a:prstClr val="black">
                    <a:tint val="75000"/>
                  </a:prstClr>
                </a:solidFill>
                <a:latin typeface="Calibri"/>
              </a:rPr>
              <a:pPr/>
              <a:t>9/28/2018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8FB313B-ACD6-464B-A859-88E2680EA3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07494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1E62EA-7B2D-4E7B-940C-94E6EEA56ACA}" type="datetimeFigureOut">
              <a:rPr lang="en-US" smtClean="0">
                <a:solidFill>
                  <a:prstClr val="black">
                    <a:tint val="75000"/>
                  </a:prstClr>
                </a:solidFill>
                <a:latin typeface="Calibri"/>
              </a:rPr>
              <a:pPr/>
              <a:t>9/28/2018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8FB313B-ACD6-464B-A859-88E2680EA3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3852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1E62EA-7B2D-4E7B-940C-94E6EEA56ACA}" type="datetimeFigureOut">
              <a:rPr lang="en-US" smtClean="0">
                <a:solidFill>
                  <a:prstClr val="black">
                    <a:tint val="75000"/>
                  </a:prstClr>
                </a:solidFill>
                <a:latin typeface="Calibri"/>
              </a:rPr>
              <a:pPr/>
              <a:t>9/28/2018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8FB313B-ACD6-464B-A859-88E2680EA3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43981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1E62EA-7B2D-4E7B-940C-94E6EEA56ACA}" type="datetimeFigureOut">
              <a:rPr lang="en-US" smtClean="0">
                <a:solidFill>
                  <a:prstClr val="black">
                    <a:tint val="75000"/>
                  </a:prstClr>
                </a:solidFill>
                <a:latin typeface="Calibri"/>
              </a:rPr>
              <a:pPr/>
              <a:t>9/28/2018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8FB313B-ACD6-464B-A859-88E2680EA3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00518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E62EA-7B2D-4E7B-940C-94E6EEA56ACA}" type="datetimeFigureOut">
              <a:rPr lang="en-US" smtClean="0">
                <a:solidFill>
                  <a:prstClr val="black">
                    <a:tint val="75000"/>
                  </a:prstClr>
                </a:solidFill>
                <a:latin typeface="Calibri"/>
              </a:rPr>
              <a:pPr/>
              <a:t>9/28/2018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8FB313B-ACD6-464B-A859-88E2680EA3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14283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1E62EA-7B2D-4E7B-940C-94E6EEA56ACA}" type="datetimeFigureOut">
              <a:rPr lang="en-US" smtClean="0">
                <a:solidFill>
                  <a:prstClr val="black">
                    <a:tint val="75000"/>
                  </a:prstClr>
                </a:solidFill>
                <a:latin typeface="Calibri"/>
              </a:rPr>
              <a:pPr/>
              <a:t>9/28/2018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8FB313B-ACD6-464B-A859-88E2680EA3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5261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9/28/2018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1E62EA-7B2D-4E7B-940C-94E6EEA56ACA}" type="datetimeFigureOut">
              <a:rPr lang="en-US" smtClean="0">
                <a:solidFill>
                  <a:prstClr val="black">
                    <a:tint val="75000"/>
                  </a:prstClr>
                </a:solidFill>
                <a:latin typeface="Calibri"/>
              </a:rPr>
              <a:pPr/>
              <a:t>9/28/2018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8FB313B-ACD6-464B-A859-88E2680EA3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7600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1E62EA-7B2D-4E7B-940C-94E6EEA56ACA}" type="datetimeFigureOut">
              <a:rPr lang="en-US" smtClean="0">
                <a:solidFill>
                  <a:prstClr val="black">
                    <a:tint val="75000"/>
                  </a:prstClr>
                </a:solidFill>
                <a:latin typeface="Calibri"/>
              </a:rPr>
              <a:pPr/>
              <a:t>9/28/2018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8FB313B-ACD6-464B-A859-88E2680EA3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67103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1E62EA-7B2D-4E7B-940C-94E6EEA56ACA}" type="datetimeFigureOut">
              <a:rPr lang="en-US" smtClean="0">
                <a:solidFill>
                  <a:prstClr val="black">
                    <a:tint val="75000"/>
                  </a:prstClr>
                </a:solidFill>
                <a:latin typeface="Calibri"/>
              </a:rPr>
              <a:pPr/>
              <a:t>9/28/2018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8FB313B-ACD6-464B-A859-88E2680EA3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02529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9/28/2018</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9/28/2018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9/28/2018</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9/28/2018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9/28/2018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9/28/2018</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9/28/2018</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528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6335712" y="113070"/>
            <a:ext cx="2133598" cy="18287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Arial"/>
              <a:buNone/>
              <a:defRPr sz="9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pPr>
              <a:buClr>
                <a:srgbClr val="FFFFFF"/>
              </a:buClr>
            </a:pPr>
            <a:endParaRPr kern="0">
              <a:solidFill>
                <a:srgbClr val="FFFFFF"/>
              </a:solidFill>
            </a:endParaRPr>
          </a:p>
        </p:txBody>
      </p:sp>
      <p:sp>
        <p:nvSpPr>
          <p:cNvPr id="13" name="Shape 13"/>
          <p:cNvSpPr txBox="1">
            <a:spLocks noGrp="1"/>
          </p:cNvSpPr>
          <p:nvPr>
            <p:ph type="sldNum" idx="12"/>
          </p:nvPr>
        </p:nvSpPr>
        <p:spPr>
          <a:xfrm>
            <a:off x="8469310" y="113070"/>
            <a:ext cx="551783" cy="182879"/>
          </a:xfrm>
          <a:prstGeom prst="rect">
            <a:avLst/>
          </a:prstGeom>
          <a:noFill/>
          <a:ln>
            <a:noFill/>
          </a:ln>
        </p:spPr>
        <p:txBody>
          <a:bodyPr lIns="91425" tIns="45700" rIns="91425" bIns="45700" anchor="ctr" anchorCtr="0">
            <a:noAutofit/>
          </a:bodyPr>
          <a:lstStyle/>
          <a:p>
            <a:pPr algn="r">
              <a:buClr>
                <a:srgbClr val="FFFFFF"/>
              </a:buClr>
              <a:buSzPct val="25000"/>
              <a:buFont typeface="Arial"/>
              <a:buNone/>
            </a:pPr>
            <a:fld id="{00000000-1234-1234-1234-123412341234}" type="slidenum">
              <a:rPr lang="en-US" sz="900" kern="0">
                <a:solidFill>
                  <a:srgbClr val="FFFFFF"/>
                </a:solidFill>
                <a:latin typeface="Arial"/>
                <a:ea typeface="Arial"/>
                <a:cs typeface="Arial"/>
                <a:sym typeface="Arial"/>
              </a:rPr>
              <a:pPr algn="r">
                <a:buClr>
                  <a:srgbClr val="FFFFFF"/>
                </a:buClr>
                <a:buSzPct val="25000"/>
                <a:buFont typeface="Arial"/>
                <a:buNone/>
              </a:pPr>
              <a:t>‹#›</a:t>
            </a:fld>
            <a:endParaRPr lang="en-US" sz="900" kern="0">
              <a:solidFill>
                <a:srgbClr val="FFFFFF"/>
              </a:solidFill>
              <a:latin typeface="Arial"/>
              <a:ea typeface="Arial"/>
              <a:cs typeface="Arial"/>
              <a:sym typeface="Arial"/>
            </a:endParaRPr>
          </a:p>
        </p:txBody>
      </p:sp>
      <p:pic>
        <p:nvPicPr>
          <p:cNvPr id="14" name="Shape 14" descr="Pearson Logo"/>
          <p:cNvPicPr preferRelativeResize="0"/>
          <p:nvPr/>
        </p:nvPicPr>
        <p:blipFill rotWithShape="1">
          <a:blip r:embed="rId12">
            <a:alphaModFix/>
          </a:blip>
          <a:srcRect/>
          <a:stretch/>
        </p:blipFill>
        <p:spPr>
          <a:xfrm>
            <a:off x="225001" y="6434394"/>
            <a:ext cx="917998" cy="279913"/>
          </a:xfrm>
          <a:prstGeom prst="rect">
            <a:avLst/>
          </a:prstGeom>
          <a:noFill/>
          <a:ln>
            <a:noFill/>
          </a:ln>
        </p:spPr>
      </p:pic>
      <p:sp>
        <p:nvSpPr>
          <p:cNvPr id="15" name="Shape 15"/>
          <p:cNvSpPr txBox="1"/>
          <p:nvPr/>
        </p:nvSpPr>
        <p:spPr>
          <a:xfrm>
            <a:off x="1828800" y="6477000"/>
            <a:ext cx="7162799" cy="276998"/>
          </a:xfrm>
          <a:prstGeom prst="rect">
            <a:avLst/>
          </a:prstGeom>
          <a:noFill/>
          <a:ln>
            <a:noFill/>
          </a:ln>
        </p:spPr>
        <p:txBody>
          <a:bodyPr lIns="91425" tIns="45700" rIns="91425" bIns="45700" anchor="t" anchorCtr="0">
            <a:noAutofit/>
          </a:bodyPr>
          <a:lstStyle/>
          <a:p>
            <a:pPr algn="r">
              <a:buClr>
                <a:srgbClr val="000000"/>
              </a:buClr>
              <a:buSzPct val="25000"/>
              <a:buFont typeface="Verdana"/>
              <a:buNone/>
            </a:pPr>
            <a:r>
              <a:rPr lang="en-US" sz="1200" kern="0">
                <a:solidFill>
                  <a:srgbClr val="000000"/>
                </a:solidFill>
                <a:latin typeface="Verdana"/>
                <a:ea typeface="Verdana"/>
                <a:cs typeface="Verdana"/>
                <a:sym typeface="Verdana"/>
              </a:rPr>
              <a:t>Copyright © 2018, 2016, 2013 Pearson Education, Inc. </a:t>
            </a:r>
            <a:r>
              <a:rPr lang="en-US" sz="1200" kern="0" dirty="0">
                <a:solidFill>
                  <a:srgbClr val="000000"/>
                </a:solidFill>
                <a:latin typeface="Verdana"/>
                <a:ea typeface="Verdana"/>
                <a:cs typeface="Verdana"/>
                <a:sym typeface="Verdana"/>
              </a:rPr>
              <a:t>All Rights Reserved</a:t>
            </a:r>
          </a:p>
        </p:txBody>
      </p:sp>
    </p:spTree>
    <p:extLst>
      <p:ext uri="{BB962C8B-B14F-4D97-AF65-F5344CB8AC3E}">
        <p14:creationId xmlns:p14="http://schemas.microsoft.com/office/powerpoint/2010/main" val="403214985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1E62EA-7B2D-4E7B-940C-94E6EEA56ACA}" type="datetimeFigureOut">
              <a:rPr lang="en-US" smtClean="0">
                <a:solidFill>
                  <a:prstClr val="black">
                    <a:tint val="75000"/>
                  </a:prstClr>
                </a:solidFill>
                <a:latin typeface="Calibri"/>
              </a:rPr>
              <a:pPr/>
              <a:t>9/28/2018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B313B-ACD6-464B-A859-88E2680EA3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3812679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V0ST9eVIWF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vQ1weu4-U0k"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35006" y="2819400"/>
            <a:ext cx="8389398" cy="3590278"/>
          </a:xfrm>
        </p:spPr>
        <p:txBody>
          <a:bodyPr>
            <a:normAutofit/>
          </a:bodyPr>
          <a:lstStyle/>
          <a:p>
            <a:r>
              <a:rPr lang="en-US" sz="4000" dirty="0"/>
              <a:t>Essential question:</a:t>
            </a:r>
          </a:p>
          <a:p>
            <a:r>
              <a:rPr lang="en-US" sz="2800" dirty="0"/>
              <a:t>How has federalism shaped the administration of public policy, and how do state, local, and national governments work within the federal framework today? </a:t>
            </a:r>
          </a:p>
        </p:txBody>
      </p:sp>
      <p:sp>
        <p:nvSpPr>
          <p:cNvPr id="3" name="Title 2"/>
          <p:cNvSpPr>
            <a:spLocks noGrp="1"/>
          </p:cNvSpPr>
          <p:nvPr>
            <p:ph type="ctrTitle"/>
          </p:nvPr>
        </p:nvSpPr>
        <p:spPr/>
        <p:txBody>
          <a:bodyPr>
            <a:normAutofit/>
          </a:bodyPr>
          <a:lstStyle/>
          <a:p>
            <a:r>
              <a:rPr lang="en-US" sz="6000" dirty="0"/>
              <a:t>Chapter 2: Federalism</a:t>
            </a:r>
          </a:p>
        </p:txBody>
      </p:sp>
    </p:spTree>
    <p:extLst>
      <p:ext uri="{BB962C8B-B14F-4D97-AF65-F5344CB8AC3E}">
        <p14:creationId xmlns:p14="http://schemas.microsoft.com/office/powerpoint/2010/main" val="3140110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Police Powers</a:t>
            </a:r>
          </a:p>
        </p:txBody>
      </p:sp>
      <p:sp>
        <p:nvSpPr>
          <p:cNvPr id="3" name="Content Placeholder 2"/>
          <p:cNvSpPr>
            <a:spLocks noGrp="1"/>
          </p:cNvSpPr>
          <p:nvPr>
            <p:ph sz="quarter" idx="1"/>
          </p:nvPr>
        </p:nvSpPr>
        <p:spPr>
          <a:xfrm>
            <a:off x="301752" y="1527048"/>
            <a:ext cx="8503920" cy="4882630"/>
          </a:xfrm>
        </p:spPr>
        <p:txBody>
          <a:bodyPr>
            <a:normAutofit fontScale="92500" lnSpcReduction="20000"/>
          </a:bodyPr>
          <a:lstStyle/>
          <a:p>
            <a:r>
              <a:rPr lang="en-US" sz="4000" dirty="0"/>
              <a:t>States retain powers to create and enforce laws on health, safety and morals </a:t>
            </a:r>
          </a:p>
          <a:p>
            <a:pPr lvl="1"/>
            <a:r>
              <a:rPr lang="en-US" sz="2800" dirty="0"/>
              <a:t>Speed limits</a:t>
            </a:r>
          </a:p>
          <a:p>
            <a:pPr lvl="1"/>
            <a:r>
              <a:rPr lang="en-US" sz="2800" dirty="0"/>
              <a:t>Seat belt laws</a:t>
            </a:r>
          </a:p>
          <a:p>
            <a:pPr lvl="1"/>
            <a:r>
              <a:rPr lang="en-US" sz="2800" dirty="0"/>
              <a:t>Smoking in public places</a:t>
            </a:r>
          </a:p>
          <a:p>
            <a:pPr lvl="1"/>
            <a:r>
              <a:rPr lang="en-US" sz="2800" dirty="0"/>
              <a:t>Obscenity laws </a:t>
            </a:r>
          </a:p>
          <a:p>
            <a:pPr lvl="1"/>
            <a:r>
              <a:rPr lang="en-US" sz="2800" dirty="0"/>
              <a:t>Elections</a:t>
            </a:r>
          </a:p>
          <a:p>
            <a:pPr lvl="1"/>
            <a:r>
              <a:rPr lang="en-US" sz="2800" dirty="0"/>
              <a:t>Marriage laws</a:t>
            </a:r>
          </a:p>
          <a:p>
            <a:pPr lvl="1"/>
            <a:r>
              <a:rPr lang="en-US" sz="2800" dirty="0"/>
              <a:t>Education</a:t>
            </a:r>
          </a:p>
          <a:p>
            <a:pPr lvl="1"/>
            <a:r>
              <a:rPr lang="en-US" sz="2800" dirty="0"/>
              <a:t>Deeds and records </a:t>
            </a:r>
          </a:p>
          <a:p>
            <a:pPr lvl="1"/>
            <a:endParaRPr lang="en-US" sz="2800" dirty="0"/>
          </a:p>
          <a:p>
            <a:pPr lvl="1"/>
            <a:endParaRPr lang="en-US" sz="3500" dirty="0"/>
          </a:p>
        </p:txBody>
      </p:sp>
    </p:spTree>
    <p:extLst>
      <p:ext uri="{BB962C8B-B14F-4D97-AF65-F5344CB8AC3E}">
        <p14:creationId xmlns:p14="http://schemas.microsoft.com/office/powerpoint/2010/main" val="2045369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a:t>
            </a:r>
            <a:r>
              <a:rPr lang="en-US" baseline="30000" dirty="0"/>
              <a:t>th</a:t>
            </a:r>
            <a:r>
              <a:rPr lang="en-US" dirty="0"/>
              <a:t> Amendment</a:t>
            </a:r>
          </a:p>
        </p:txBody>
      </p:sp>
      <p:sp>
        <p:nvSpPr>
          <p:cNvPr id="3" name="Content Placeholder 2"/>
          <p:cNvSpPr>
            <a:spLocks noGrp="1"/>
          </p:cNvSpPr>
          <p:nvPr>
            <p:ph sz="quarter" idx="1"/>
          </p:nvPr>
        </p:nvSpPr>
        <p:spPr/>
        <p:txBody>
          <a:bodyPr/>
          <a:lstStyle/>
          <a:p>
            <a:endParaRPr lang="en-US" dirty="0" smtClean="0"/>
          </a:p>
          <a:p>
            <a:r>
              <a:rPr lang="en-US" dirty="0" smtClean="0"/>
              <a:t>“</a:t>
            </a:r>
            <a:r>
              <a:rPr lang="en-US" dirty="0"/>
              <a:t>the powers not delegated to the United States by the Constitution, nor prohibited by it to the states, are reserved to the states.”</a:t>
            </a:r>
          </a:p>
          <a:p>
            <a:r>
              <a:rPr lang="en-US" dirty="0"/>
              <a:t>distinguish two governing spheres, creating Federalism </a:t>
            </a:r>
          </a:p>
          <a:p>
            <a:pPr lvl="1"/>
            <a:r>
              <a:rPr lang="en-US" dirty="0"/>
              <a:t>Delegated powers (federal)</a:t>
            </a:r>
          </a:p>
          <a:p>
            <a:pPr lvl="1"/>
            <a:r>
              <a:rPr lang="en-US" dirty="0"/>
              <a:t>Reserved powers (state) </a:t>
            </a:r>
          </a:p>
          <a:p>
            <a:pPr lvl="1"/>
            <a:endParaRPr lang="en-US" dirty="0"/>
          </a:p>
          <a:p>
            <a:endParaRPr lang="en-US" dirty="0"/>
          </a:p>
        </p:txBody>
      </p:sp>
    </p:spTree>
    <p:extLst>
      <p:ext uri="{BB962C8B-B14F-4D97-AF65-F5344CB8AC3E}">
        <p14:creationId xmlns:p14="http://schemas.microsoft.com/office/powerpoint/2010/main" val="2370664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Delegated </a:t>
            </a:r>
            <a:r>
              <a:rPr lang="en-US" dirty="0" smtClean="0"/>
              <a:t>Powers (Art. I, Sec. 8)</a:t>
            </a:r>
            <a:endParaRPr lang="en-US" dirty="0"/>
          </a:p>
        </p:txBody>
      </p:sp>
      <p:sp>
        <p:nvSpPr>
          <p:cNvPr id="3" name="Content Placeholder 2"/>
          <p:cNvSpPr>
            <a:spLocks noGrp="1"/>
          </p:cNvSpPr>
          <p:nvPr>
            <p:ph sz="quarter" idx="1"/>
          </p:nvPr>
        </p:nvSpPr>
        <p:spPr/>
        <p:txBody>
          <a:bodyPr/>
          <a:lstStyle/>
          <a:p>
            <a:r>
              <a:rPr lang="en-US" sz="4000" dirty="0"/>
              <a:t>expressed powers given to the federal government </a:t>
            </a:r>
          </a:p>
          <a:p>
            <a:pPr lvl="1"/>
            <a:r>
              <a:rPr lang="en-US" sz="2800" dirty="0"/>
              <a:t>Military</a:t>
            </a:r>
          </a:p>
          <a:p>
            <a:pPr lvl="1"/>
            <a:r>
              <a:rPr lang="en-US" sz="2800" dirty="0"/>
              <a:t>Coin money</a:t>
            </a:r>
          </a:p>
          <a:p>
            <a:pPr lvl="1"/>
            <a:r>
              <a:rPr lang="en-US" sz="2800" dirty="0"/>
              <a:t>Regulate trade</a:t>
            </a:r>
          </a:p>
          <a:p>
            <a:pPr lvl="1"/>
            <a:r>
              <a:rPr lang="en-US" sz="2800" dirty="0"/>
              <a:t>Declare war</a:t>
            </a:r>
          </a:p>
        </p:txBody>
      </p:sp>
    </p:spTree>
    <p:extLst>
      <p:ext uri="{BB962C8B-B14F-4D97-AF65-F5344CB8AC3E}">
        <p14:creationId xmlns:p14="http://schemas.microsoft.com/office/powerpoint/2010/main" val="2055145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Reserved </a:t>
            </a:r>
            <a:r>
              <a:rPr lang="en-US" dirty="0" smtClean="0"/>
              <a:t>powers (10</a:t>
            </a:r>
            <a:r>
              <a:rPr lang="en-US" baseline="30000" dirty="0" smtClean="0"/>
              <a:t>th</a:t>
            </a:r>
            <a:r>
              <a:rPr lang="en-US" dirty="0" smtClean="0"/>
              <a:t> Amendment)</a:t>
            </a:r>
            <a:endParaRPr lang="en-US" dirty="0"/>
          </a:p>
        </p:txBody>
      </p:sp>
      <p:sp>
        <p:nvSpPr>
          <p:cNvPr id="3" name="Content Placeholder 2"/>
          <p:cNvSpPr>
            <a:spLocks noGrp="1"/>
          </p:cNvSpPr>
          <p:nvPr>
            <p:ph sz="quarter" idx="1"/>
          </p:nvPr>
        </p:nvSpPr>
        <p:spPr/>
        <p:txBody>
          <a:bodyPr/>
          <a:lstStyle/>
          <a:p>
            <a:r>
              <a:rPr lang="en-US" sz="4000" dirty="0"/>
              <a:t>any powers not mentioned remain with the states </a:t>
            </a:r>
          </a:p>
          <a:p>
            <a:pPr lvl="1"/>
            <a:r>
              <a:rPr lang="en-US" sz="2800" dirty="0"/>
              <a:t>Schools</a:t>
            </a:r>
          </a:p>
          <a:p>
            <a:pPr lvl="1"/>
            <a:r>
              <a:rPr lang="en-US" sz="2800" dirty="0"/>
              <a:t>Marriage</a:t>
            </a:r>
          </a:p>
          <a:p>
            <a:pPr lvl="1"/>
            <a:r>
              <a:rPr lang="en-US" sz="2800" dirty="0"/>
              <a:t>Safety</a:t>
            </a:r>
          </a:p>
          <a:p>
            <a:pPr lvl="1"/>
            <a:r>
              <a:rPr lang="en-US" sz="2800" dirty="0"/>
              <a:t>health</a:t>
            </a:r>
          </a:p>
        </p:txBody>
      </p:sp>
    </p:spTree>
    <p:extLst>
      <p:ext uri="{BB962C8B-B14F-4D97-AF65-F5344CB8AC3E}">
        <p14:creationId xmlns:p14="http://schemas.microsoft.com/office/powerpoint/2010/main" val="2355523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Concurrent powers</a:t>
            </a:r>
          </a:p>
        </p:txBody>
      </p:sp>
      <p:sp>
        <p:nvSpPr>
          <p:cNvPr id="3" name="Content Placeholder 2"/>
          <p:cNvSpPr>
            <a:spLocks noGrp="1"/>
          </p:cNvSpPr>
          <p:nvPr>
            <p:ph sz="quarter" idx="1"/>
          </p:nvPr>
        </p:nvSpPr>
        <p:spPr/>
        <p:txBody>
          <a:bodyPr/>
          <a:lstStyle/>
          <a:p>
            <a:r>
              <a:rPr lang="en-US" sz="4000" dirty="0"/>
              <a:t>powers held by authorities at both state and federal level</a:t>
            </a:r>
          </a:p>
          <a:p>
            <a:pPr lvl="1"/>
            <a:r>
              <a:rPr lang="en-US" sz="2800" dirty="0"/>
              <a:t>Taxing</a:t>
            </a:r>
          </a:p>
          <a:p>
            <a:pPr lvl="1"/>
            <a:r>
              <a:rPr lang="en-US" sz="2800" dirty="0"/>
              <a:t>Law enforcement</a:t>
            </a:r>
          </a:p>
          <a:p>
            <a:pPr lvl="1"/>
            <a:r>
              <a:rPr lang="en-US" sz="2800" dirty="0"/>
              <a:t>courts</a:t>
            </a:r>
          </a:p>
        </p:txBody>
      </p:sp>
    </p:spTree>
    <p:extLst>
      <p:ext uri="{BB962C8B-B14F-4D97-AF65-F5344CB8AC3E}">
        <p14:creationId xmlns:p14="http://schemas.microsoft.com/office/powerpoint/2010/main" val="1504671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0915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04032"/>
          </a:xfrm>
        </p:spPr>
        <p:txBody>
          <a:bodyPr>
            <a:normAutofit fontScale="90000"/>
          </a:bodyPr>
          <a:lstStyle/>
          <a:p>
            <a:r>
              <a:rPr lang="en-US" dirty="0"/>
              <a:t>Overlap and Uncertainty: </a:t>
            </a:r>
            <a:br>
              <a:rPr lang="en-US" dirty="0"/>
            </a:br>
            <a:r>
              <a:rPr lang="en-US" dirty="0"/>
              <a:t> </a:t>
            </a:r>
            <a:r>
              <a:rPr lang="en-US" b="1" i="1" dirty="0"/>
              <a:t>Obergefell v. Hodges 2015</a:t>
            </a:r>
            <a:endParaRPr lang="en-US" b="1" dirty="0"/>
          </a:p>
        </p:txBody>
      </p:sp>
      <p:sp>
        <p:nvSpPr>
          <p:cNvPr id="3" name="Content Placeholder 2"/>
          <p:cNvSpPr>
            <a:spLocks noGrp="1"/>
          </p:cNvSpPr>
          <p:nvPr>
            <p:ph sz="quarter" idx="1"/>
          </p:nvPr>
        </p:nvSpPr>
        <p:spPr>
          <a:xfrm>
            <a:off x="301752" y="1527048"/>
            <a:ext cx="8503920" cy="4994166"/>
          </a:xfrm>
        </p:spPr>
        <p:txBody>
          <a:bodyPr>
            <a:normAutofit lnSpcReduction="10000"/>
          </a:bodyPr>
          <a:lstStyle/>
          <a:p>
            <a:r>
              <a:rPr lang="en-US" dirty="0"/>
              <a:t>Some states legalized same-sex marriage</a:t>
            </a:r>
          </a:p>
          <a:p>
            <a:pPr lvl="1"/>
            <a:r>
              <a:rPr lang="en-US" dirty="0"/>
              <a:t>Other states refused to recognize those marriages</a:t>
            </a:r>
          </a:p>
          <a:p>
            <a:r>
              <a:rPr lang="en-US" dirty="0"/>
              <a:t>Opposing states passed laws defining marriage as between a man and a woman only</a:t>
            </a:r>
          </a:p>
          <a:p>
            <a:r>
              <a:rPr lang="en-US" b="1" dirty="0"/>
              <a:t>Article IV (Full Faith and Credit) v. Tenth Amendment</a:t>
            </a:r>
          </a:p>
          <a:p>
            <a:r>
              <a:rPr lang="en-US" dirty="0"/>
              <a:t>Supreme Court ruled 5 to 4 that the right to same-sex marriage was guaranteed by the due process clause (fundamental liberty of marriage) and the equal protection clause in the Fourteenth Amendment</a:t>
            </a:r>
          </a:p>
          <a:p>
            <a:pPr lvl="1"/>
            <a:r>
              <a:rPr lang="en-US" dirty="0"/>
              <a:t>Marriage had been defined as a fundamental liberty</a:t>
            </a:r>
          </a:p>
        </p:txBody>
      </p:sp>
    </p:spTree>
    <p:extLst>
      <p:ext uri="{BB962C8B-B14F-4D97-AF65-F5344CB8AC3E}">
        <p14:creationId xmlns:p14="http://schemas.microsoft.com/office/powerpoint/2010/main" val="1733355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Strict constructionist</a:t>
            </a:r>
          </a:p>
        </p:txBody>
      </p:sp>
      <p:sp>
        <p:nvSpPr>
          <p:cNvPr id="3" name="Content Placeholder 2"/>
          <p:cNvSpPr>
            <a:spLocks noGrp="1"/>
          </p:cNvSpPr>
          <p:nvPr>
            <p:ph sz="quarter" idx="1"/>
          </p:nvPr>
        </p:nvSpPr>
        <p:spPr/>
        <p:txBody>
          <a:bodyPr>
            <a:normAutofit/>
          </a:bodyPr>
          <a:lstStyle/>
          <a:p>
            <a:r>
              <a:rPr lang="en-US" sz="4000" dirty="0"/>
              <a:t>Believes the Constitution should be interpreted literally (strictly construed) </a:t>
            </a:r>
          </a:p>
          <a:p>
            <a:r>
              <a:rPr lang="en-US" sz="4000" dirty="0"/>
              <a:t>That which the Constitution did not expressly permit, it forbade</a:t>
            </a:r>
          </a:p>
          <a:p>
            <a:r>
              <a:rPr lang="en-US" sz="4000" b="1" dirty="0"/>
              <a:t>Thomas Jefferson </a:t>
            </a:r>
          </a:p>
        </p:txBody>
      </p:sp>
    </p:spTree>
    <p:extLst>
      <p:ext uri="{BB962C8B-B14F-4D97-AF65-F5344CB8AC3E}">
        <p14:creationId xmlns:p14="http://schemas.microsoft.com/office/powerpoint/2010/main" val="4283747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D25D3-1C23-4CDD-89D5-356BB0F73C71}"/>
              </a:ext>
            </a:extLst>
          </p:cNvPr>
          <p:cNvSpPr>
            <a:spLocks noGrp="1"/>
          </p:cNvSpPr>
          <p:nvPr>
            <p:ph type="title"/>
          </p:nvPr>
        </p:nvSpPr>
        <p:spPr/>
        <p:txBody>
          <a:bodyPr/>
          <a:lstStyle/>
          <a:p>
            <a:r>
              <a:rPr lang="en-US" dirty="0"/>
              <a:t>Judicial Activist </a:t>
            </a:r>
          </a:p>
        </p:txBody>
      </p:sp>
      <p:sp>
        <p:nvSpPr>
          <p:cNvPr id="3" name="Content Placeholder 2">
            <a:extLst>
              <a:ext uri="{FF2B5EF4-FFF2-40B4-BE49-F238E27FC236}">
                <a16:creationId xmlns:a16="http://schemas.microsoft.com/office/drawing/2014/main" id="{EE572705-3DCD-472B-B9D2-8F40DADD7ECC}"/>
              </a:ext>
            </a:extLst>
          </p:cNvPr>
          <p:cNvSpPr>
            <a:spLocks noGrp="1"/>
          </p:cNvSpPr>
          <p:nvPr>
            <p:ph sz="quarter" idx="1"/>
          </p:nvPr>
        </p:nvSpPr>
        <p:spPr/>
        <p:txBody>
          <a:bodyPr>
            <a:normAutofit/>
          </a:bodyPr>
          <a:lstStyle/>
          <a:p>
            <a:r>
              <a:rPr lang="en-US" sz="4000" dirty="0"/>
              <a:t>Believes the Constitution should be interpreted as a “living, breathing document” </a:t>
            </a:r>
          </a:p>
          <a:p>
            <a:r>
              <a:rPr lang="en-US" sz="4000" dirty="0"/>
              <a:t>If the Constitution did not forbid something, it permitted it.</a:t>
            </a:r>
          </a:p>
          <a:p>
            <a:r>
              <a:rPr lang="en-US" sz="4000" b="1" dirty="0"/>
              <a:t>Alexander Hamilton </a:t>
            </a:r>
          </a:p>
        </p:txBody>
      </p:sp>
    </p:spTree>
    <p:extLst>
      <p:ext uri="{BB962C8B-B14F-4D97-AF65-F5344CB8AC3E}">
        <p14:creationId xmlns:p14="http://schemas.microsoft.com/office/powerpoint/2010/main" val="668200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Alien and Sedition Acts</a:t>
            </a:r>
          </a:p>
        </p:txBody>
      </p:sp>
      <p:sp>
        <p:nvSpPr>
          <p:cNvPr id="3" name="Content Placeholder 2"/>
          <p:cNvSpPr>
            <a:spLocks noGrp="1"/>
          </p:cNvSpPr>
          <p:nvPr>
            <p:ph sz="quarter" idx="1"/>
          </p:nvPr>
        </p:nvSpPr>
        <p:spPr/>
        <p:txBody>
          <a:bodyPr>
            <a:noAutofit/>
          </a:bodyPr>
          <a:lstStyle/>
          <a:p>
            <a:r>
              <a:rPr lang="en-US" sz="3300" dirty="0"/>
              <a:t>Federal government given power to:</a:t>
            </a:r>
          </a:p>
          <a:p>
            <a:pPr lvl="1"/>
            <a:r>
              <a:rPr lang="en-US" sz="3200" dirty="0"/>
              <a:t> jail any dissenters against the government’s cause </a:t>
            </a:r>
          </a:p>
          <a:p>
            <a:pPr lvl="1"/>
            <a:r>
              <a:rPr lang="en-US" sz="3200" dirty="0"/>
              <a:t>Deport foreigners who posed any threat to U.S. </a:t>
            </a:r>
          </a:p>
          <a:p>
            <a:r>
              <a:rPr lang="en-US" sz="3300" dirty="0"/>
              <a:t>Opponents felt violated First Amendment freedom of speech and caused President Adams and Federalists to lose followers</a:t>
            </a:r>
          </a:p>
        </p:txBody>
      </p:sp>
    </p:spTree>
    <p:extLst>
      <p:ext uri="{BB962C8B-B14F-4D97-AF65-F5344CB8AC3E}">
        <p14:creationId xmlns:p14="http://schemas.microsoft.com/office/powerpoint/2010/main" val="860633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Federalism</a:t>
            </a:r>
          </a:p>
        </p:txBody>
      </p:sp>
      <p:sp>
        <p:nvSpPr>
          <p:cNvPr id="3" name="Content Placeholder 2"/>
          <p:cNvSpPr>
            <a:spLocks noGrp="1"/>
          </p:cNvSpPr>
          <p:nvPr>
            <p:ph sz="quarter" idx="1"/>
          </p:nvPr>
        </p:nvSpPr>
        <p:spPr/>
        <p:txBody>
          <a:bodyPr/>
          <a:lstStyle/>
          <a:p>
            <a:r>
              <a:rPr lang="en-US" dirty="0"/>
              <a:t>Sharing of power between a central government and equally sovereign regional governments</a:t>
            </a:r>
          </a:p>
        </p:txBody>
      </p:sp>
      <p:pic>
        <p:nvPicPr>
          <p:cNvPr id="4" name="Picture 12"/>
          <p:cNvPicPr>
            <a:picLocks noChangeAspect="1" noChangeArrowheads="1"/>
          </p:cNvPicPr>
          <p:nvPr/>
        </p:nvPicPr>
        <p:blipFill>
          <a:blip r:embed="rId2" cstate="print"/>
          <a:stretch>
            <a:fillRect/>
          </a:stretch>
        </p:blipFill>
        <p:spPr>
          <a:xfrm>
            <a:off x="1765312" y="2436875"/>
            <a:ext cx="5254671" cy="4255950"/>
          </a:xfrm>
          <a:prstGeom prst="rect">
            <a:avLst/>
          </a:prstGeom>
          <a:noFill/>
          <a:ln/>
        </p:spPr>
      </p:pic>
    </p:spTree>
    <p:extLst>
      <p:ext uri="{BB962C8B-B14F-4D97-AF65-F5344CB8AC3E}">
        <p14:creationId xmlns:p14="http://schemas.microsoft.com/office/powerpoint/2010/main" val="1733764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Compact Theory</a:t>
            </a:r>
          </a:p>
        </p:txBody>
      </p:sp>
      <p:sp>
        <p:nvSpPr>
          <p:cNvPr id="3" name="Content Placeholder 2"/>
          <p:cNvSpPr>
            <a:spLocks noGrp="1"/>
          </p:cNvSpPr>
          <p:nvPr>
            <p:ph sz="quarter" idx="1"/>
          </p:nvPr>
        </p:nvSpPr>
        <p:spPr/>
        <p:txBody>
          <a:bodyPr/>
          <a:lstStyle/>
          <a:p>
            <a:r>
              <a:rPr lang="en-US" dirty="0"/>
              <a:t>C.T. – held that the 13 sovereign states, in creating the federal government, had entered into a compact, or contract, regarding the federal government’s jurisdiction. (states created, therefore they could determine whether the federal government had overstepped its authority)</a:t>
            </a:r>
          </a:p>
          <a:p>
            <a:pPr lvl="1"/>
            <a:r>
              <a:rPr lang="en-US" dirty="0"/>
              <a:t>Challenged federal judicial branch and supremacy clause</a:t>
            </a:r>
          </a:p>
          <a:p>
            <a:pPr lvl="1"/>
            <a:r>
              <a:rPr lang="en-US" dirty="0"/>
              <a:t>Believed if Federalists could pass A &amp; S Acts, could take other freedoms away as well</a:t>
            </a:r>
          </a:p>
          <a:p>
            <a:pPr lvl="1"/>
            <a:r>
              <a:rPr lang="en-US" dirty="0"/>
              <a:t>Penned (anonymously) resolutions to address violations </a:t>
            </a:r>
          </a:p>
          <a:p>
            <a:pPr marL="274320" lvl="1" indent="0">
              <a:buNone/>
            </a:pPr>
            <a:endParaRPr lang="en-US" dirty="0"/>
          </a:p>
        </p:txBody>
      </p:sp>
    </p:spTree>
    <p:extLst>
      <p:ext uri="{BB962C8B-B14F-4D97-AF65-F5344CB8AC3E}">
        <p14:creationId xmlns:p14="http://schemas.microsoft.com/office/powerpoint/2010/main" val="3256742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55596-B44A-48C5-982E-4B85FF451FCB}"/>
              </a:ext>
            </a:extLst>
          </p:cNvPr>
          <p:cNvSpPr>
            <a:spLocks noGrp="1"/>
          </p:cNvSpPr>
          <p:nvPr>
            <p:ph type="title"/>
          </p:nvPr>
        </p:nvSpPr>
        <p:spPr/>
        <p:txBody>
          <a:bodyPr/>
          <a:lstStyle/>
          <a:p>
            <a:r>
              <a:rPr lang="en-US" dirty="0"/>
              <a:t>Nullification </a:t>
            </a:r>
          </a:p>
        </p:txBody>
      </p:sp>
      <p:sp>
        <p:nvSpPr>
          <p:cNvPr id="3" name="Content Placeholder 2">
            <a:extLst>
              <a:ext uri="{FF2B5EF4-FFF2-40B4-BE49-F238E27FC236}">
                <a16:creationId xmlns:a16="http://schemas.microsoft.com/office/drawing/2014/main" id="{6A90BCDB-2023-4085-B9B2-4BAEED833CDE}"/>
              </a:ext>
            </a:extLst>
          </p:cNvPr>
          <p:cNvSpPr>
            <a:spLocks noGrp="1"/>
          </p:cNvSpPr>
          <p:nvPr>
            <p:ph sz="quarter" idx="1"/>
          </p:nvPr>
        </p:nvSpPr>
        <p:spPr/>
        <p:txBody>
          <a:bodyPr/>
          <a:lstStyle/>
          <a:p>
            <a:r>
              <a:rPr lang="en-US" sz="3200" dirty="0"/>
              <a:t>Right to declare null and void any federal law if a state thought the law violated the Constitution. </a:t>
            </a:r>
          </a:p>
          <a:p>
            <a:r>
              <a:rPr lang="en-US" sz="3200" dirty="0"/>
              <a:t>Result of Jefferson’s belief that federal government had done so with the A &amp; S Acts </a:t>
            </a:r>
          </a:p>
          <a:p>
            <a:pPr lvl="1"/>
            <a:r>
              <a:rPr lang="en-US" dirty="0"/>
              <a:t>Not used, though, because A&amp;S Acts expired (by design) and then Adams left office, so nothing to be challenged</a:t>
            </a:r>
          </a:p>
          <a:p>
            <a:r>
              <a:rPr lang="en-US" sz="3200" dirty="0"/>
              <a:t>Will be used though in later decades  (eventually leads to Civil War)</a:t>
            </a:r>
          </a:p>
        </p:txBody>
      </p:sp>
    </p:spTree>
    <p:extLst>
      <p:ext uri="{BB962C8B-B14F-4D97-AF65-F5344CB8AC3E}">
        <p14:creationId xmlns:p14="http://schemas.microsoft.com/office/powerpoint/2010/main" val="4142667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1108364"/>
          </a:xfrm>
        </p:spPr>
        <p:txBody>
          <a:bodyPr>
            <a:normAutofit fontScale="90000"/>
          </a:bodyPr>
          <a:lstStyle/>
          <a:p>
            <a:r>
              <a:rPr lang="en-US" i="1" dirty="0" smtClean="0"/>
              <a:t>Necessary &amp; Proper Clause / Supremacy Clause</a:t>
            </a:r>
            <a:br>
              <a:rPr lang="en-US" i="1" dirty="0" smtClean="0"/>
            </a:br>
            <a:r>
              <a:rPr lang="en-US" b="1" i="1" dirty="0" smtClean="0"/>
              <a:t>McCulloch </a:t>
            </a:r>
            <a:r>
              <a:rPr lang="en-US" b="1" i="1" dirty="0"/>
              <a:t>v Maryland </a:t>
            </a:r>
            <a:r>
              <a:rPr lang="en-US" i="1" dirty="0"/>
              <a:t>(1819)</a:t>
            </a:r>
          </a:p>
        </p:txBody>
      </p:sp>
      <p:sp>
        <p:nvSpPr>
          <p:cNvPr id="3" name="Content Placeholder 2"/>
          <p:cNvSpPr>
            <a:spLocks noGrp="1"/>
          </p:cNvSpPr>
          <p:nvPr>
            <p:ph sz="quarter" idx="1"/>
          </p:nvPr>
        </p:nvSpPr>
        <p:spPr>
          <a:xfrm>
            <a:off x="301752" y="1330036"/>
            <a:ext cx="8503920" cy="5264727"/>
          </a:xfrm>
        </p:spPr>
        <p:txBody>
          <a:bodyPr>
            <a:normAutofit fontScale="92500" lnSpcReduction="20000"/>
          </a:bodyPr>
          <a:lstStyle/>
          <a:p>
            <a:endParaRPr lang="en-US" sz="2400" dirty="0" smtClean="0"/>
          </a:p>
          <a:p>
            <a:r>
              <a:rPr lang="en-US" sz="2400" dirty="0">
                <a:hlinkClick r:id="rId2"/>
              </a:rPr>
              <a:t>https://</a:t>
            </a:r>
            <a:r>
              <a:rPr lang="en-US" sz="2400" dirty="0" smtClean="0">
                <a:hlinkClick r:id="rId2"/>
              </a:rPr>
              <a:t>www.youtube.com/watch?v=V0ST9eVIWFY</a:t>
            </a:r>
            <a:endParaRPr lang="en-US" sz="2400" dirty="0"/>
          </a:p>
          <a:p>
            <a:r>
              <a:rPr lang="en-US" sz="2400" dirty="0" smtClean="0"/>
              <a:t>Addressed </a:t>
            </a:r>
            <a:r>
              <a:rPr lang="en-US" sz="2400" dirty="0"/>
              <a:t>balance of power between states &amp; federal government</a:t>
            </a:r>
          </a:p>
          <a:p>
            <a:r>
              <a:rPr lang="en-US" sz="2400" dirty="0"/>
              <a:t>Does federal government have implied powers (necessary &amp; proper clause) and supremacy (supremacy clause)? </a:t>
            </a:r>
          </a:p>
          <a:p>
            <a:pPr lvl="1"/>
            <a:r>
              <a:rPr lang="en-US" dirty="0"/>
              <a:t>Can Congress create a bank?</a:t>
            </a:r>
          </a:p>
          <a:p>
            <a:pPr lvl="1"/>
            <a:r>
              <a:rPr lang="en-US" dirty="0"/>
              <a:t>Can a state tax a federal institution? </a:t>
            </a:r>
          </a:p>
          <a:p>
            <a:r>
              <a:rPr lang="en-US" sz="2400" dirty="0"/>
              <a:t>State of MD taxed federal bank (located in state)</a:t>
            </a:r>
          </a:p>
          <a:p>
            <a:r>
              <a:rPr lang="en-US" sz="2400" dirty="0"/>
              <a:t>Federal bank refused to pay and state sued </a:t>
            </a:r>
          </a:p>
          <a:p>
            <a:pPr lvl="1"/>
            <a:r>
              <a:rPr lang="en-US" dirty="0"/>
              <a:t>Believed Congress did not have power to create a federal bank</a:t>
            </a:r>
          </a:p>
          <a:p>
            <a:r>
              <a:rPr lang="en-US" sz="2400" dirty="0"/>
              <a:t>Decision:</a:t>
            </a:r>
          </a:p>
          <a:p>
            <a:pPr lvl="1"/>
            <a:r>
              <a:rPr lang="en-US" sz="1900" dirty="0"/>
              <a:t>1) Congress has power to create bank under N&amp;P clause because “coin money” “borrow money” “collect taxes” etc.</a:t>
            </a:r>
          </a:p>
          <a:p>
            <a:pPr lvl="1"/>
            <a:r>
              <a:rPr lang="en-US" sz="1900" dirty="0"/>
              <a:t>2) State cannot tax federal government without its consent. State is not sovereign alone. ALL people gave federal government its power, not each individual state, so state cannot make laws affecting federal government. </a:t>
            </a:r>
          </a:p>
        </p:txBody>
      </p:sp>
    </p:spTree>
    <p:extLst>
      <p:ext uri="{BB962C8B-B14F-4D97-AF65-F5344CB8AC3E}">
        <p14:creationId xmlns:p14="http://schemas.microsoft.com/office/powerpoint/2010/main" val="2338617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Dual federalism</a:t>
            </a:r>
          </a:p>
        </p:txBody>
      </p:sp>
      <p:sp>
        <p:nvSpPr>
          <p:cNvPr id="3" name="Content Placeholder 2"/>
          <p:cNvSpPr>
            <a:spLocks noGrp="1"/>
          </p:cNvSpPr>
          <p:nvPr>
            <p:ph sz="quarter" idx="1"/>
          </p:nvPr>
        </p:nvSpPr>
        <p:spPr>
          <a:xfrm>
            <a:off x="301752" y="1527047"/>
            <a:ext cx="8503920" cy="4887607"/>
          </a:xfrm>
        </p:spPr>
        <p:txBody>
          <a:bodyPr>
            <a:normAutofit lnSpcReduction="10000"/>
          </a:bodyPr>
          <a:lstStyle/>
          <a:p>
            <a:r>
              <a:rPr lang="en-US" sz="3000" dirty="0"/>
              <a:t>National government supreme in its sphere.</a:t>
            </a:r>
          </a:p>
          <a:p>
            <a:r>
              <a:rPr lang="en-US" sz="3000" dirty="0"/>
              <a:t>State government supreme in its sphere. </a:t>
            </a:r>
          </a:p>
          <a:p>
            <a:r>
              <a:rPr lang="en-US" sz="3000" dirty="0"/>
              <a:t>Worked until commerce became more interstate, then more Cooperative Federalism (sharing of powers between feds and states). </a:t>
            </a:r>
          </a:p>
          <a:p>
            <a:r>
              <a:rPr lang="en-US" sz="3000" dirty="0"/>
              <a:t>Commerce Clause – most frequently contested congressional power – used by feds to “infringe” on state power to regulate commerce within state </a:t>
            </a:r>
            <a:endParaRPr lang="en-US" sz="3000" dirty="0" smtClean="0"/>
          </a:p>
          <a:p>
            <a:r>
              <a:rPr lang="en-US" sz="3000" dirty="0" smtClean="0"/>
              <a:t>“Layer cake” federalism </a:t>
            </a:r>
          </a:p>
          <a:p>
            <a:endParaRPr lang="en-US" sz="3000" dirty="0"/>
          </a:p>
        </p:txBody>
      </p:sp>
    </p:spTree>
    <p:extLst>
      <p:ext uri="{BB962C8B-B14F-4D97-AF65-F5344CB8AC3E}">
        <p14:creationId xmlns:p14="http://schemas.microsoft.com/office/powerpoint/2010/main" val="33910091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599"/>
            <a:ext cx="8534400" cy="863353"/>
          </a:xfrm>
        </p:spPr>
        <p:txBody>
          <a:bodyPr>
            <a:normAutofit fontScale="90000"/>
          </a:bodyPr>
          <a:lstStyle/>
          <a:p>
            <a:r>
              <a:rPr lang="en-US" dirty="0"/>
              <a:t>16</a:t>
            </a:r>
            <a:r>
              <a:rPr lang="en-US" baseline="30000" dirty="0"/>
              <a:t>th</a:t>
            </a:r>
            <a:r>
              <a:rPr lang="en-US" dirty="0"/>
              <a:t> Amendment and expanding power of Congress</a:t>
            </a:r>
          </a:p>
        </p:txBody>
      </p:sp>
      <p:sp>
        <p:nvSpPr>
          <p:cNvPr id="3" name="Content Placeholder 2"/>
          <p:cNvSpPr>
            <a:spLocks noGrp="1"/>
          </p:cNvSpPr>
          <p:nvPr>
            <p:ph sz="quarter" idx="1"/>
          </p:nvPr>
        </p:nvSpPr>
        <p:spPr/>
        <p:txBody>
          <a:bodyPr/>
          <a:lstStyle/>
          <a:p>
            <a:r>
              <a:rPr lang="en-US" dirty="0"/>
              <a:t>Progressive movement brings democratic reforms:</a:t>
            </a:r>
          </a:p>
          <a:p>
            <a:pPr lvl="1"/>
            <a:r>
              <a:rPr lang="en-US" b="1" dirty="0"/>
              <a:t>16 Amendment </a:t>
            </a:r>
            <a:r>
              <a:rPr lang="en-US" dirty="0"/>
              <a:t>– federal income tax gave federal government more money - wield more power over states </a:t>
            </a:r>
          </a:p>
          <a:p>
            <a:pPr lvl="1"/>
            <a:r>
              <a:rPr lang="en-US" b="1" dirty="0"/>
              <a:t>17</a:t>
            </a:r>
            <a:r>
              <a:rPr lang="en-US" b="1" baseline="30000" dirty="0"/>
              <a:t>th</a:t>
            </a:r>
            <a:r>
              <a:rPr lang="en-US" b="1" dirty="0"/>
              <a:t> Amendment </a:t>
            </a:r>
            <a:r>
              <a:rPr lang="en-US" dirty="0"/>
              <a:t>– direct election of senators – accountable to people now, and not states – people demand more regulation of railroads, factories, and corrupt government </a:t>
            </a:r>
          </a:p>
          <a:p>
            <a:pPr lvl="2"/>
            <a:r>
              <a:rPr lang="en-US" b="1" i="1" u="sng" dirty="0" smtClean="0"/>
              <a:t>Commerce Clause </a:t>
            </a:r>
            <a:r>
              <a:rPr lang="en-US" dirty="0" smtClean="0"/>
              <a:t>used for:</a:t>
            </a:r>
          </a:p>
          <a:p>
            <a:pPr lvl="3"/>
            <a:r>
              <a:rPr lang="en-US" dirty="0" smtClean="0"/>
              <a:t>Mann Act of 1910 – outlaw prostitution across state lines</a:t>
            </a:r>
          </a:p>
          <a:p>
            <a:pPr lvl="3"/>
            <a:r>
              <a:rPr lang="en-US" dirty="0" smtClean="0"/>
              <a:t>Automobile Theft Act of 1915 – no stolen cars across state lines </a:t>
            </a:r>
          </a:p>
          <a:p>
            <a:pPr lvl="3"/>
            <a:r>
              <a:rPr lang="en-US" dirty="0" smtClean="0"/>
              <a:t>Racketeering, drug dealing, bank robbery – all federal crimes</a:t>
            </a:r>
          </a:p>
          <a:p>
            <a:pPr lvl="3"/>
            <a:r>
              <a:rPr lang="en-US" dirty="0" smtClean="0"/>
              <a:t>Fair Labor Standards Act of 1938 – national min. wage</a:t>
            </a:r>
          </a:p>
        </p:txBody>
      </p:sp>
    </p:spTree>
    <p:extLst>
      <p:ext uri="{BB962C8B-B14F-4D97-AF65-F5344CB8AC3E}">
        <p14:creationId xmlns:p14="http://schemas.microsoft.com/office/powerpoint/2010/main" val="1417842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Cooperative (fiscal) federalism</a:t>
            </a:r>
          </a:p>
        </p:txBody>
      </p:sp>
      <p:sp>
        <p:nvSpPr>
          <p:cNvPr id="3" name="Content Placeholder 2"/>
          <p:cNvSpPr>
            <a:spLocks noGrp="1"/>
          </p:cNvSpPr>
          <p:nvPr>
            <p:ph sz="quarter" idx="1"/>
          </p:nvPr>
        </p:nvSpPr>
        <p:spPr/>
        <p:txBody>
          <a:bodyPr>
            <a:normAutofit fontScale="92500" lnSpcReduction="10000"/>
          </a:bodyPr>
          <a:lstStyle/>
          <a:p>
            <a:r>
              <a:rPr lang="en-US" dirty="0"/>
              <a:t>Congress collects federal tax revenues and distributes to states to take care of national interests. </a:t>
            </a:r>
          </a:p>
          <a:p>
            <a:r>
              <a:rPr lang="en-US" dirty="0"/>
              <a:t>FDR’s New Deal / Johnson’s Great Society used </a:t>
            </a:r>
          </a:p>
          <a:p>
            <a:r>
              <a:rPr lang="en-US" dirty="0"/>
              <a:t>“Marble </a:t>
            </a:r>
            <a:r>
              <a:rPr lang="en-US" dirty="0" smtClean="0"/>
              <a:t>cake” federalism </a:t>
            </a:r>
            <a:endParaRPr lang="en-US" dirty="0"/>
          </a:p>
          <a:p>
            <a:r>
              <a:rPr lang="en-US" dirty="0"/>
              <a:t>Grants in Aid:</a:t>
            </a:r>
          </a:p>
          <a:p>
            <a:pPr lvl="1"/>
            <a:r>
              <a:rPr lang="en-US" dirty="0"/>
              <a:t>Categorical</a:t>
            </a:r>
          </a:p>
          <a:p>
            <a:pPr lvl="2"/>
            <a:r>
              <a:rPr lang="en-US" dirty="0"/>
              <a:t>Grants with particular congressional guidelines/requirements</a:t>
            </a:r>
          </a:p>
          <a:p>
            <a:pPr lvl="1"/>
            <a:r>
              <a:rPr lang="en-US" dirty="0"/>
              <a:t>Block Grants</a:t>
            </a:r>
          </a:p>
          <a:p>
            <a:pPr lvl="2"/>
            <a:r>
              <a:rPr lang="en-US" dirty="0"/>
              <a:t>Introduced in 1966 when states began to resent gov’t over-reach; larger sums of money without strings of categorical grants </a:t>
            </a:r>
          </a:p>
          <a:p>
            <a:pPr lvl="1"/>
            <a:r>
              <a:rPr lang="en-US" dirty="0"/>
              <a:t>Mandates</a:t>
            </a:r>
          </a:p>
          <a:p>
            <a:pPr lvl="2"/>
            <a:r>
              <a:rPr lang="en-US" dirty="0"/>
              <a:t>Feds require states to comply with a federal directive, sometimes with money, sometimes without</a:t>
            </a:r>
          </a:p>
          <a:p>
            <a:endParaRPr lang="en-US" dirty="0"/>
          </a:p>
        </p:txBody>
      </p:sp>
    </p:spTree>
    <p:extLst>
      <p:ext uri="{BB962C8B-B14F-4D97-AF65-F5344CB8AC3E}">
        <p14:creationId xmlns:p14="http://schemas.microsoft.com/office/powerpoint/2010/main" val="38033924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Federalism</a:t>
            </a:r>
            <a:endParaRPr lang="en-US" dirty="0"/>
          </a:p>
        </p:txBody>
      </p:sp>
      <p:pic>
        <p:nvPicPr>
          <p:cNvPr id="1026" name="Picture 2"/>
          <p:cNvPicPr>
            <a:picLocks noGrp="1" noChangeAspect="1" noChangeArrowheads="1"/>
          </p:cNvPicPr>
          <p:nvPr>
            <p:ph sz="quarter" idx="1"/>
          </p:nvPr>
        </p:nvPicPr>
        <p:blipFill>
          <a:blip r:embed="rId2" cstate="email">
            <a:extLst>
              <a:ext uri="{28A0092B-C50C-407E-A947-70E740481C1C}">
                <a14:useLocalDpi xmlns:a14="http://schemas.microsoft.com/office/drawing/2010/main" val="0"/>
              </a:ext>
            </a:extLst>
          </a:blip>
          <a:srcRect/>
          <a:stretch>
            <a:fillRect/>
          </a:stretch>
        </p:blipFill>
        <p:spPr bwMode="auto">
          <a:xfrm>
            <a:off x="1260763" y="1597152"/>
            <a:ext cx="6747165" cy="506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4010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1136073"/>
          </a:xfrm>
        </p:spPr>
        <p:txBody>
          <a:bodyPr>
            <a:normAutofit/>
          </a:bodyPr>
          <a:lstStyle/>
          <a:p>
            <a:r>
              <a:rPr lang="en-US" dirty="0" smtClean="0"/>
              <a:t>Categorical Grant: </a:t>
            </a:r>
            <a:br>
              <a:rPr lang="en-US" dirty="0" smtClean="0"/>
            </a:br>
            <a:r>
              <a:rPr lang="en-US" dirty="0" smtClean="0"/>
              <a:t>National </a:t>
            </a:r>
            <a:r>
              <a:rPr lang="en-US" dirty="0"/>
              <a:t>Minimum Drinking Age Act of 1984</a:t>
            </a:r>
          </a:p>
        </p:txBody>
      </p:sp>
      <p:sp>
        <p:nvSpPr>
          <p:cNvPr id="3" name="Content Placeholder 2"/>
          <p:cNvSpPr>
            <a:spLocks noGrp="1"/>
          </p:cNvSpPr>
          <p:nvPr>
            <p:ph sz="quarter" idx="1"/>
          </p:nvPr>
        </p:nvSpPr>
        <p:spPr/>
        <p:txBody>
          <a:bodyPr/>
          <a:lstStyle/>
          <a:p>
            <a:endParaRPr lang="en-US" dirty="0" smtClean="0"/>
          </a:p>
          <a:p>
            <a:r>
              <a:rPr lang="en-US" dirty="0" smtClean="0"/>
              <a:t>Categorical Grant</a:t>
            </a:r>
          </a:p>
          <a:p>
            <a:r>
              <a:rPr lang="en-US" dirty="0" smtClean="0"/>
              <a:t>Congress gives $$$ if state raise drinking age to 21</a:t>
            </a:r>
          </a:p>
          <a:p>
            <a:r>
              <a:rPr lang="en-US" dirty="0" smtClean="0"/>
              <a:t>South Dakota challenges as unconstitutional (to make $$$ conditional on something states had right to control)</a:t>
            </a:r>
          </a:p>
          <a:p>
            <a:pPr lvl="1"/>
            <a:r>
              <a:rPr lang="en-US" dirty="0" smtClean="0"/>
              <a:t>Supreme Court says ok – as long as for general welfare of public and conditions related to federal interest in particular</a:t>
            </a:r>
          </a:p>
          <a:p>
            <a:pPr lvl="2"/>
            <a:r>
              <a:rPr lang="en-US" b="1" i="1" dirty="0" smtClean="0"/>
              <a:t>South Dakota v. Dole </a:t>
            </a:r>
            <a:endParaRPr lang="en-US" b="1" i="1" dirty="0"/>
          </a:p>
        </p:txBody>
      </p:sp>
    </p:spTree>
    <p:extLst>
      <p:ext uri="{BB962C8B-B14F-4D97-AF65-F5344CB8AC3E}">
        <p14:creationId xmlns:p14="http://schemas.microsoft.com/office/powerpoint/2010/main" val="1611612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10837"/>
            <a:ext cx="8534400" cy="928254"/>
          </a:xfrm>
        </p:spPr>
        <p:txBody>
          <a:bodyPr>
            <a:normAutofit fontScale="90000"/>
          </a:bodyPr>
          <a:lstStyle/>
          <a:p>
            <a:r>
              <a:rPr lang="en-US" dirty="0" smtClean="0"/>
              <a:t>Mandates:</a:t>
            </a:r>
            <a:br>
              <a:rPr lang="en-US" dirty="0" smtClean="0"/>
            </a:br>
            <a:r>
              <a:rPr lang="en-US" dirty="0" smtClean="0"/>
              <a:t>Clean </a:t>
            </a:r>
            <a:r>
              <a:rPr lang="en-US" dirty="0"/>
              <a:t>Air Act of </a:t>
            </a:r>
            <a:r>
              <a:rPr lang="en-US" dirty="0" smtClean="0"/>
              <a:t>1970 / ADA of 1990 </a:t>
            </a:r>
            <a:endParaRPr lang="en-US" dirty="0"/>
          </a:p>
        </p:txBody>
      </p:sp>
      <p:sp>
        <p:nvSpPr>
          <p:cNvPr id="3" name="Content Placeholder 2"/>
          <p:cNvSpPr>
            <a:spLocks noGrp="1"/>
          </p:cNvSpPr>
          <p:nvPr>
            <p:ph sz="quarter" idx="1"/>
          </p:nvPr>
        </p:nvSpPr>
        <p:spPr/>
        <p:txBody>
          <a:bodyPr/>
          <a:lstStyle/>
          <a:p>
            <a:r>
              <a:rPr lang="en-US" dirty="0" smtClean="0"/>
              <a:t>Congress set requirements and timetables for states to deal with urban smog, acid rain, and toxic pollutants. </a:t>
            </a:r>
          </a:p>
          <a:p>
            <a:pPr marL="0" indent="0">
              <a:buNone/>
            </a:pPr>
            <a:endParaRPr lang="en-US" dirty="0" smtClean="0"/>
          </a:p>
          <a:p>
            <a:r>
              <a:rPr lang="en-US" dirty="0" smtClean="0"/>
              <a:t>Congress mandated that states make public sector buildings and transportation systems accessible for disabled individuals. </a:t>
            </a:r>
          </a:p>
          <a:p>
            <a:pPr lvl="1"/>
            <a:r>
              <a:rPr lang="en-US" dirty="0" smtClean="0"/>
              <a:t>Wheelchair accessibility / wheelchair lifts</a:t>
            </a:r>
          </a:p>
          <a:p>
            <a:pPr lvl="1"/>
            <a:r>
              <a:rPr lang="en-US" dirty="0" smtClean="0"/>
              <a:t>$1 billion in additional costs on states and localities </a:t>
            </a:r>
            <a:endParaRPr lang="en-US" dirty="0"/>
          </a:p>
        </p:txBody>
      </p:sp>
    </p:spTree>
    <p:extLst>
      <p:ext uri="{BB962C8B-B14F-4D97-AF65-F5344CB8AC3E}">
        <p14:creationId xmlns:p14="http://schemas.microsoft.com/office/powerpoint/2010/main" val="2313193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Devolution</a:t>
            </a:r>
          </a:p>
        </p:txBody>
      </p:sp>
      <p:sp>
        <p:nvSpPr>
          <p:cNvPr id="3" name="Content Placeholder 2"/>
          <p:cNvSpPr>
            <a:spLocks noGrp="1"/>
          </p:cNvSpPr>
          <p:nvPr>
            <p:ph sz="quarter" idx="1"/>
          </p:nvPr>
        </p:nvSpPr>
        <p:spPr/>
        <p:txBody>
          <a:bodyPr/>
          <a:lstStyle/>
          <a:p>
            <a:r>
              <a:rPr lang="en-US" dirty="0" smtClean="0"/>
              <a:t>Giving some of the responsibilities assumed by the federal government back to the states. </a:t>
            </a:r>
          </a:p>
          <a:p>
            <a:r>
              <a:rPr lang="en-US" dirty="0" smtClean="0"/>
              <a:t>Contract with America</a:t>
            </a:r>
          </a:p>
          <a:p>
            <a:pPr lvl="1"/>
            <a:r>
              <a:rPr lang="en-US" dirty="0" smtClean="0"/>
              <a:t>Return power and dollars to states</a:t>
            </a:r>
          </a:p>
          <a:p>
            <a:pPr lvl="1"/>
            <a:r>
              <a:rPr lang="en-US" dirty="0" smtClean="0"/>
              <a:t>Republican Congress passes; Bill Clinton signs </a:t>
            </a:r>
          </a:p>
          <a:p>
            <a:pPr lvl="1"/>
            <a:r>
              <a:rPr lang="en-US" dirty="0" smtClean="0"/>
              <a:t>Unfunded Mandates Reform Act</a:t>
            </a:r>
          </a:p>
          <a:p>
            <a:pPr lvl="2"/>
            <a:r>
              <a:rPr lang="en-US" dirty="0" smtClean="0"/>
              <a:t>Denied Congress power to issue unfunded mandates</a:t>
            </a:r>
          </a:p>
          <a:p>
            <a:pPr lvl="1"/>
            <a:r>
              <a:rPr lang="en-US" dirty="0" smtClean="0"/>
              <a:t>Personal Responsibility and Work Opportunity Reconciliation Act</a:t>
            </a:r>
          </a:p>
          <a:p>
            <a:pPr lvl="2"/>
            <a:r>
              <a:rPr lang="en-US" dirty="0" smtClean="0"/>
              <a:t>Restructured welfare to return authority and distribution to states</a:t>
            </a:r>
            <a:endParaRPr lang="en-US" dirty="0"/>
          </a:p>
        </p:txBody>
      </p:sp>
    </p:spTree>
    <p:extLst>
      <p:ext uri="{BB962C8B-B14F-4D97-AF65-F5344CB8AC3E}">
        <p14:creationId xmlns:p14="http://schemas.microsoft.com/office/powerpoint/2010/main" val="2322668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Unitary Government</a:t>
            </a:r>
          </a:p>
        </p:txBody>
      </p:sp>
      <p:sp>
        <p:nvSpPr>
          <p:cNvPr id="3" name="Content Placeholder 2"/>
          <p:cNvSpPr>
            <a:spLocks noGrp="1"/>
          </p:cNvSpPr>
          <p:nvPr>
            <p:ph sz="quarter" idx="1"/>
          </p:nvPr>
        </p:nvSpPr>
        <p:spPr/>
        <p:txBody>
          <a:bodyPr>
            <a:normAutofit/>
          </a:bodyPr>
          <a:lstStyle/>
          <a:p>
            <a:r>
              <a:rPr lang="en-US" sz="4000" dirty="0"/>
              <a:t>Single governing authority in a central capital with uniform law</a:t>
            </a:r>
          </a:p>
          <a:p>
            <a:endParaRPr lang="en-US" sz="4000" dirty="0"/>
          </a:p>
          <a:p>
            <a:r>
              <a:rPr lang="en-US" sz="4000" dirty="0"/>
              <a:t>Of the 193 UN member states, 165 are governed as unitary states</a:t>
            </a:r>
          </a:p>
        </p:txBody>
      </p:sp>
    </p:spTree>
    <p:extLst>
      <p:ext uri="{BB962C8B-B14F-4D97-AF65-F5344CB8AC3E}">
        <p14:creationId xmlns:p14="http://schemas.microsoft.com/office/powerpoint/2010/main" val="15551228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10836"/>
            <a:ext cx="8534400" cy="1011382"/>
          </a:xfrm>
        </p:spPr>
        <p:txBody>
          <a:bodyPr>
            <a:normAutofit fontScale="90000"/>
          </a:bodyPr>
          <a:lstStyle/>
          <a:p>
            <a:r>
              <a:rPr lang="en-US" i="1" dirty="0" smtClean="0"/>
              <a:t>Commerce Clause Case </a:t>
            </a:r>
            <a:br>
              <a:rPr lang="en-US" i="1" dirty="0" smtClean="0"/>
            </a:br>
            <a:r>
              <a:rPr lang="en-US" b="1" i="1" dirty="0" smtClean="0"/>
              <a:t>US </a:t>
            </a:r>
            <a:r>
              <a:rPr lang="en-US" b="1" i="1" dirty="0"/>
              <a:t>v Lopez </a:t>
            </a:r>
            <a:r>
              <a:rPr lang="en-US" i="1" dirty="0"/>
              <a:t>(1995)</a:t>
            </a:r>
          </a:p>
        </p:txBody>
      </p:sp>
      <p:sp>
        <p:nvSpPr>
          <p:cNvPr id="3" name="Content Placeholder 2"/>
          <p:cNvSpPr>
            <a:spLocks noGrp="1"/>
          </p:cNvSpPr>
          <p:nvPr>
            <p:ph sz="quarter" idx="1"/>
          </p:nvPr>
        </p:nvSpPr>
        <p:spPr>
          <a:xfrm>
            <a:off x="180109" y="1371601"/>
            <a:ext cx="8839200" cy="5043054"/>
          </a:xfrm>
        </p:spPr>
        <p:txBody>
          <a:bodyPr/>
          <a:lstStyle/>
          <a:p>
            <a:endParaRPr lang="en-US" dirty="0" smtClean="0">
              <a:hlinkClick r:id="rId2"/>
            </a:endParaRPr>
          </a:p>
          <a:p>
            <a:r>
              <a:rPr lang="en-US" dirty="0" smtClean="0">
                <a:hlinkClick r:id="rId2"/>
              </a:rPr>
              <a:t>https</a:t>
            </a:r>
            <a:r>
              <a:rPr lang="en-US" dirty="0">
                <a:hlinkClick r:id="rId2"/>
              </a:rPr>
              <a:t>://</a:t>
            </a:r>
            <a:r>
              <a:rPr lang="en-US" dirty="0" smtClean="0">
                <a:hlinkClick r:id="rId2"/>
              </a:rPr>
              <a:t>www.youtube.com/watch?v=vQ1weu4-U0k</a:t>
            </a:r>
            <a:endParaRPr lang="en-US" dirty="0" smtClean="0"/>
          </a:p>
          <a:p>
            <a:r>
              <a:rPr lang="en-US" dirty="0" smtClean="0"/>
              <a:t>Conservative Supreme Court, 5-4 decision </a:t>
            </a:r>
          </a:p>
          <a:p>
            <a:r>
              <a:rPr lang="en-US" dirty="0" smtClean="0"/>
              <a:t>Congress does NOT have authority under commerce clause to outlaw guns near schools</a:t>
            </a:r>
          </a:p>
          <a:p>
            <a:pPr lvl="1"/>
            <a:r>
              <a:rPr lang="en-US" dirty="0" smtClean="0"/>
              <a:t>No impact on interstate commerce</a:t>
            </a:r>
          </a:p>
          <a:p>
            <a:pPr lvl="1"/>
            <a:r>
              <a:rPr lang="en-US" dirty="0" smtClean="0"/>
              <a:t>State power only </a:t>
            </a:r>
          </a:p>
          <a:p>
            <a:pPr lvl="1"/>
            <a:endParaRPr lang="en-US" dirty="0" smtClean="0"/>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4184" y="4165457"/>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0402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Child Left Behind Act of 2002</a:t>
            </a:r>
          </a:p>
        </p:txBody>
      </p:sp>
      <p:sp>
        <p:nvSpPr>
          <p:cNvPr id="3" name="Content Placeholder 2"/>
          <p:cNvSpPr>
            <a:spLocks noGrp="1"/>
          </p:cNvSpPr>
          <p:nvPr>
            <p:ph sz="quarter" idx="1"/>
          </p:nvPr>
        </p:nvSpPr>
        <p:spPr>
          <a:xfrm>
            <a:off x="301752" y="1527048"/>
            <a:ext cx="8503920" cy="4873752"/>
          </a:xfrm>
        </p:spPr>
        <p:txBody>
          <a:bodyPr/>
          <a:lstStyle/>
          <a:p>
            <a:r>
              <a:rPr lang="en-US" dirty="0" smtClean="0"/>
              <a:t>George Bush signed into law with bipartisan support</a:t>
            </a:r>
          </a:p>
          <a:p>
            <a:r>
              <a:rPr lang="en-US" dirty="0" smtClean="0"/>
              <a:t>Required students show annual yearly progress through federally required and regulated tests </a:t>
            </a:r>
          </a:p>
          <a:p>
            <a:r>
              <a:rPr lang="en-US" dirty="0" smtClean="0"/>
              <a:t>Underperforming schools could be reconstituted</a:t>
            </a:r>
          </a:p>
          <a:p>
            <a:r>
              <a:rPr lang="en-US" dirty="0" smtClean="0"/>
              <a:t>Criticisms</a:t>
            </a:r>
          </a:p>
          <a:p>
            <a:pPr lvl="1"/>
            <a:r>
              <a:rPr lang="en-US" dirty="0"/>
              <a:t>Congress only provided 8% funding for schools</a:t>
            </a:r>
          </a:p>
          <a:p>
            <a:pPr lvl="1"/>
            <a:r>
              <a:rPr lang="en-US" dirty="0"/>
              <a:t>Increased control over states and schools </a:t>
            </a:r>
            <a:endParaRPr lang="en-US" dirty="0" smtClean="0"/>
          </a:p>
          <a:p>
            <a:r>
              <a:rPr lang="en-US" dirty="0" smtClean="0"/>
              <a:t>Replaced by Every Student Succeeds Act of 2015</a:t>
            </a:r>
          </a:p>
          <a:p>
            <a:pPr lvl="1"/>
            <a:r>
              <a:rPr lang="en-US" dirty="0" smtClean="0"/>
              <a:t>Got rid of NCLB</a:t>
            </a:r>
          </a:p>
          <a:p>
            <a:pPr lvl="1"/>
            <a:r>
              <a:rPr lang="en-US" dirty="0" smtClean="0"/>
              <a:t>States determine standards with federal approval </a:t>
            </a:r>
          </a:p>
        </p:txBody>
      </p:sp>
    </p:spTree>
    <p:extLst>
      <p:ext uri="{BB962C8B-B14F-4D97-AF65-F5344CB8AC3E}">
        <p14:creationId xmlns:p14="http://schemas.microsoft.com/office/powerpoint/2010/main" val="3235447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 Water Act of 1972</a:t>
            </a:r>
          </a:p>
        </p:txBody>
      </p:sp>
      <p:sp>
        <p:nvSpPr>
          <p:cNvPr id="3" name="Content Placeholder 2"/>
          <p:cNvSpPr>
            <a:spLocks noGrp="1"/>
          </p:cNvSpPr>
          <p:nvPr>
            <p:ph sz="quarter"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52" y="1527048"/>
            <a:ext cx="8534400" cy="4846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1232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Superfund</a:t>
            </a:r>
          </a:p>
        </p:txBody>
      </p:sp>
      <p:sp>
        <p:nvSpPr>
          <p:cNvPr id="3" name="Content Placeholder 2"/>
          <p:cNvSpPr>
            <a:spLocks noGrp="1"/>
          </p:cNvSpPr>
          <p:nvPr>
            <p:ph sz="quarter" idx="1"/>
          </p:nvPr>
        </p:nvSpPr>
        <p:spPr/>
        <p:txBody>
          <a:bodyPr/>
          <a:lstStyle/>
          <a:p>
            <a:r>
              <a:rPr lang="en-US" dirty="0" smtClean="0"/>
              <a:t>An insurance “policy” that industry pays into so taxpayers do not have to pay the bill for waste cleanup when toxic disasters occur from dangerous by-products </a:t>
            </a:r>
          </a:p>
          <a:p>
            <a:r>
              <a:rPr lang="en-US" dirty="0" smtClean="0"/>
              <a:t>Only used if guilty party is unknown or bankrupt </a:t>
            </a:r>
          </a:p>
          <a:p>
            <a:endParaRPr lang="en-US" dirty="0"/>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76896" y="3761509"/>
            <a:ext cx="4762500" cy="2531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1014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EPA </a:t>
            </a:r>
            <a:endParaRPr lang="en-US"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15635" y="1523999"/>
            <a:ext cx="8160329" cy="5209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3531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354330"/>
            <a:ext cx="8229600" cy="128016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3.1 Authority Relations in Three Systems of Government</a:t>
            </a:r>
          </a:p>
        </p:txBody>
      </p:sp>
      <p:graphicFrame>
        <p:nvGraphicFramePr>
          <p:cNvPr id="88" name="Shape 88"/>
          <p:cNvGraphicFramePr/>
          <p:nvPr>
            <p:extLst>
              <p:ext uri="{D42A27DB-BD31-4B8C-83A1-F6EECF244321}">
                <p14:modId xmlns:p14="http://schemas.microsoft.com/office/powerpoint/2010/main" val="3773506050"/>
              </p:ext>
            </p:extLst>
          </p:nvPr>
        </p:nvGraphicFramePr>
        <p:xfrm>
          <a:off x="457200" y="2002790"/>
          <a:ext cx="8229600" cy="2565440"/>
        </p:xfrm>
        <a:graphic>
          <a:graphicData uri="http://schemas.openxmlformats.org/drawingml/2006/table">
            <a:tbl>
              <a:tblPr firstRow="1" bandRow="1">
                <a:noFil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50">
                <a:tc>
                  <a:txBody>
                    <a:bodyPr/>
                    <a:lstStyle/>
                    <a:p>
                      <a:pPr marL="0" marR="0" lvl="0" indent="0" algn="l" rtl="0">
                        <a:lnSpc>
                          <a:spcPct val="100000"/>
                        </a:lnSpc>
                        <a:spcBef>
                          <a:spcPts val="0"/>
                        </a:spcBef>
                        <a:spcAft>
                          <a:spcPts val="0"/>
                        </a:spcAft>
                        <a:buClr>
                          <a:srgbClr val="000000"/>
                        </a:buClr>
                        <a:buSzPct val="25000"/>
                        <a:buFont typeface="Arial"/>
                        <a:buNone/>
                      </a:pPr>
                      <a:endParaRPr sz="1400" b="1"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dirty="0"/>
                        <a:t>Unitary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Confederate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Federal</a:t>
                      </a: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i="1" u="none" strike="noStrike" cap="none"/>
                        <a:t>Central government</a:t>
                      </a:r>
                    </a:p>
                    <a:p>
                      <a:pPr marL="0" marR="0" lvl="0" indent="0" algn="l" rtl="0">
                        <a:lnSpc>
                          <a:spcPct val="100000"/>
                        </a:lnSpc>
                        <a:spcBef>
                          <a:spcPts val="0"/>
                        </a:spcBef>
                        <a:spcAft>
                          <a:spcPts val="0"/>
                        </a:spcAft>
                        <a:buClr>
                          <a:srgbClr val="000000"/>
                        </a:buClr>
                        <a:buSzPct val="25000"/>
                        <a:buFont typeface="Arial"/>
                        <a:buNone/>
                      </a:pPr>
                      <a:endParaRPr sz="1400" i="1"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Holds primary authority Regulates activities of states</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Limited powers to coordinate state activities </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Shares power with states </a:t>
                      </a: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i="1" u="none" strike="noStrike" cap="none"/>
                        <a:t>State government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Few or no powers</a:t>
                      </a:r>
                    </a:p>
                    <a:p>
                      <a:pPr marL="0" marR="0" lvl="0" indent="0" algn="l" rtl="0">
                        <a:lnSpc>
                          <a:spcPct val="100000"/>
                        </a:lnSpc>
                        <a:spcBef>
                          <a:spcPts val="0"/>
                        </a:spcBef>
                        <a:spcAft>
                          <a:spcPts val="0"/>
                        </a:spcAft>
                        <a:buClr>
                          <a:srgbClr val="000000"/>
                        </a:buClr>
                        <a:buSzPct val="25000"/>
                        <a:buFont typeface="Arial"/>
                        <a:buNone/>
                      </a:pPr>
                      <a:r>
                        <a:rPr lang="en-US" sz="1400" u="none" strike="noStrike" cap="none"/>
                        <a:t>Duties regulated by central government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Sovereign</a:t>
                      </a:r>
                    </a:p>
                    <a:p>
                      <a:pPr marL="0" marR="0" lvl="0" indent="0" algn="l" rtl="0">
                        <a:lnSpc>
                          <a:spcPct val="100000"/>
                        </a:lnSpc>
                        <a:spcBef>
                          <a:spcPts val="0"/>
                        </a:spcBef>
                        <a:spcAft>
                          <a:spcPts val="0"/>
                        </a:spcAft>
                        <a:buClr>
                          <a:srgbClr val="000000"/>
                        </a:buClr>
                        <a:buSzPct val="25000"/>
                        <a:buFont typeface="Arial"/>
                        <a:buNone/>
                      </a:pPr>
                      <a:r>
                        <a:rPr lang="en-US" sz="1400" u="none" strike="noStrike" cap="none"/>
                        <a:t>Allocates some duties to central government </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Shares power with central government</a:t>
                      </a: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i="1" u="none" strike="noStrike" cap="none"/>
                        <a:t>Citizens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Vote for central government officials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Vote for state government officials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Vote for both state and central government officials</a:t>
                      </a:r>
                    </a:p>
                  </a:txBody>
                  <a:tcPr marL="91450" marR="91450" marT="45725" marB="457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2750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43252"/>
          </a:xfrm>
        </p:spPr>
        <p:txBody>
          <a:bodyPr>
            <a:normAutofit fontScale="90000"/>
          </a:bodyPr>
          <a:lstStyle/>
          <a:p>
            <a:r>
              <a:rPr lang="en-US" dirty="0"/>
              <a:t>Main reason the Articles of Confederation were created</a:t>
            </a:r>
          </a:p>
        </p:txBody>
      </p:sp>
      <p:sp>
        <p:nvSpPr>
          <p:cNvPr id="3" name="Content Placeholder 2"/>
          <p:cNvSpPr>
            <a:spLocks noGrp="1"/>
          </p:cNvSpPr>
          <p:nvPr>
            <p:ph sz="quarter" idx="1"/>
          </p:nvPr>
        </p:nvSpPr>
        <p:spPr/>
        <p:txBody>
          <a:bodyPr>
            <a:normAutofit/>
          </a:bodyPr>
          <a:lstStyle/>
          <a:p>
            <a:r>
              <a:rPr lang="en-US" sz="4000" dirty="0"/>
              <a:t>“</a:t>
            </a:r>
            <a:r>
              <a:rPr lang="mr-IN" sz="4000" dirty="0"/>
              <a:t>…</a:t>
            </a:r>
            <a:r>
              <a:rPr lang="en-US" sz="4000" dirty="0"/>
              <a:t>mainly for national defense and to engage in diplomatic relations with all other countries.”</a:t>
            </a:r>
          </a:p>
          <a:p>
            <a:r>
              <a:rPr lang="en-US" sz="4000" dirty="0"/>
              <a:t>The Articles held that the national government derived all of its power from the states.</a:t>
            </a:r>
          </a:p>
        </p:txBody>
      </p:sp>
    </p:spTree>
    <p:extLst>
      <p:ext uri="{BB962C8B-B14F-4D97-AF65-F5344CB8AC3E}">
        <p14:creationId xmlns:p14="http://schemas.microsoft.com/office/powerpoint/2010/main" val="3297780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Provisions in Constitution that guide Federalism</a:t>
            </a:r>
          </a:p>
        </p:txBody>
      </p:sp>
      <p:sp>
        <p:nvSpPr>
          <p:cNvPr id="3" name="Content Placeholder 2"/>
          <p:cNvSpPr>
            <a:spLocks noGrp="1"/>
          </p:cNvSpPr>
          <p:nvPr>
            <p:ph sz="quarter" idx="1"/>
          </p:nvPr>
        </p:nvSpPr>
        <p:spPr>
          <a:xfrm>
            <a:off x="301752" y="1527048"/>
            <a:ext cx="8503920" cy="4873752"/>
          </a:xfrm>
        </p:spPr>
        <p:txBody>
          <a:bodyPr>
            <a:normAutofit fontScale="92500" lnSpcReduction="10000"/>
          </a:bodyPr>
          <a:lstStyle/>
          <a:p>
            <a:r>
              <a:rPr lang="en-US" sz="3000" b="1" dirty="0"/>
              <a:t>Article I, </a:t>
            </a:r>
            <a:r>
              <a:rPr lang="en-US" sz="3000" b="1" dirty="0" smtClean="0"/>
              <a:t>Section 8 </a:t>
            </a:r>
            <a:r>
              <a:rPr lang="en-US" sz="3000" dirty="0" smtClean="0"/>
              <a:t>– enumerated powers of Congress (necessary &amp; proper clause) </a:t>
            </a:r>
            <a:endParaRPr lang="en-US" sz="3000" dirty="0"/>
          </a:p>
          <a:p>
            <a:r>
              <a:rPr lang="en-US" sz="3000" b="1" dirty="0"/>
              <a:t>Article I, Section 9 </a:t>
            </a:r>
            <a:r>
              <a:rPr lang="en-US" sz="3000" dirty="0"/>
              <a:t>– Powers denied to Congress </a:t>
            </a:r>
          </a:p>
          <a:p>
            <a:r>
              <a:rPr lang="en-US" sz="3000" b="1" dirty="0"/>
              <a:t>Article I, Section 10 </a:t>
            </a:r>
            <a:r>
              <a:rPr lang="en-US" sz="3000" dirty="0"/>
              <a:t>– Powers denied to states </a:t>
            </a:r>
          </a:p>
          <a:p>
            <a:r>
              <a:rPr lang="en-US" sz="3000" b="1" dirty="0"/>
              <a:t>Article IV </a:t>
            </a:r>
            <a:r>
              <a:rPr lang="en-US" sz="3000" dirty="0"/>
              <a:t>– full faith and credit; privileges and immunities; extradition </a:t>
            </a:r>
          </a:p>
          <a:p>
            <a:r>
              <a:rPr lang="en-US" sz="3000" b="1" dirty="0"/>
              <a:t>Article VI </a:t>
            </a:r>
            <a:r>
              <a:rPr lang="en-US" sz="3000" dirty="0"/>
              <a:t>– supremacy clause </a:t>
            </a:r>
          </a:p>
          <a:p>
            <a:r>
              <a:rPr lang="en-US" sz="3000" b="1" dirty="0"/>
              <a:t>Ninth Amendment </a:t>
            </a:r>
            <a:r>
              <a:rPr lang="en-US" sz="3000" dirty="0"/>
              <a:t>– rights not listed reserved by people</a:t>
            </a:r>
          </a:p>
          <a:p>
            <a:r>
              <a:rPr lang="en-US" sz="3000" b="1" dirty="0"/>
              <a:t>Tenth Amendment </a:t>
            </a:r>
            <a:r>
              <a:rPr lang="en-US" sz="3000" dirty="0"/>
              <a:t>– powers not delegated reserved by states </a:t>
            </a:r>
          </a:p>
          <a:p>
            <a:endParaRPr lang="en-US" dirty="0"/>
          </a:p>
        </p:txBody>
      </p:sp>
    </p:spTree>
    <p:extLst>
      <p:ext uri="{BB962C8B-B14F-4D97-AF65-F5344CB8AC3E}">
        <p14:creationId xmlns:p14="http://schemas.microsoft.com/office/powerpoint/2010/main" val="4055771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faith and credit clause</a:t>
            </a:r>
          </a:p>
        </p:txBody>
      </p:sp>
      <p:sp>
        <p:nvSpPr>
          <p:cNvPr id="3" name="Content Placeholder 2"/>
          <p:cNvSpPr>
            <a:spLocks noGrp="1"/>
          </p:cNvSpPr>
          <p:nvPr>
            <p:ph sz="quarter" idx="1"/>
          </p:nvPr>
        </p:nvSpPr>
        <p:spPr/>
        <p:txBody>
          <a:bodyPr/>
          <a:lstStyle/>
          <a:p>
            <a:endParaRPr lang="en-US" dirty="0"/>
          </a:p>
          <a:p>
            <a:r>
              <a:rPr lang="en-US" sz="3600" dirty="0"/>
              <a:t>States must regard and honor the laws in other states</a:t>
            </a:r>
          </a:p>
          <a:p>
            <a:pPr lvl="1"/>
            <a:r>
              <a:rPr lang="en-US" sz="2800" dirty="0"/>
              <a:t>Driver’s licenses, birth certificates, warrants, etc.</a:t>
            </a:r>
          </a:p>
          <a:p>
            <a:pPr lvl="1"/>
            <a:r>
              <a:rPr lang="en-US" sz="2800" dirty="0"/>
              <a:t>Article IV, Section I</a:t>
            </a:r>
          </a:p>
        </p:txBody>
      </p:sp>
    </p:spTree>
    <p:extLst>
      <p:ext uri="{BB962C8B-B14F-4D97-AF65-F5344CB8AC3E}">
        <p14:creationId xmlns:p14="http://schemas.microsoft.com/office/powerpoint/2010/main" val="3844438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Privileges and immunities clause</a:t>
            </a:r>
          </a:p>
        </p:txBody>
      </p:sp>
      <p:sp>
        <p:nvSpPr>
          <p:cNvPr id="3" name="Content Placeholder 2"/>
          <p:cNvSpPr>
            <a:spLocks noGrp="1"/>
          </p:cNvSpPr>
          <p:nvPr>
            <p:ph sz="quarter" idx="1"/>
          </p:nvPr>
        </p:nvSpPr>
        <p:spPr/>
        <p:txBody>
          <a:bodyPr/>
          <a:lstStyle/>
          <a:p>
            <a:endParaRPr lang="en-US" sz="3600" dirty="0"/>
          </a:p>
          <a:p>
            <a:r>
              <a:rPr lang="en-US" sz="3600" dirty="0"/>
              <a:t>“citizens of each state shall be entitled to all privileges and immunities of citizens in the several states” </a:t>
            </a:r>
          </a:p>
          <a:p>
            <a:pPr lvl="1"/>
            <a:r>
              <a:rPr lang="en-US" sz="2800" dirty="0"/>
              <a:t>Article IV, Section 2, clause 1</a:t>
            </a:r>
          </a:p>
        </p:txBody>
      </p:sp>
    </p:spTree>
    <p:extLst>
      <p:ext uri="{BB962C8B-B14F-4D97-AF65-F5344CB8AC3E}">
        <p14:creationId xmlns:p14="http://schemas.microsoft.com/office/powerpoint/2010/main" val="2809682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Extradition</a:t>
            </a:r>
          </a:p>
        </p:txBody>
      </p:sp>
      <p:sp>
        <p:nvSpPr>
          <p:cNvPr id="3" name="Content Placeholder 2"/>
          <p:cNvSpPr>
            <a:spLocks noGrp="1"/>
          </p:cNvSpPr>
          <p:nvPr>
            <p:ph sz="quarter" idx="1"/>
          </p:nvPr>
        </p:nvSpPr>
        <p:spPr/>
        <p:txBody>
          <a:bodyPr>
            <a:normAutofit/>
          </a:bodyPr>
          <a:lstStyle/>
          <a:p>
            <a:endParaRPr lang="en-US" sz="4000" dirty="0"/>
          </a:p>
          <a:p>
            <a:r>
              <a:rPr lang="en-US" sz="4000" dirty="0"/>
              <a:t>obligates states to deliver captured fugitive criminals back to the state where they committed the original crime </a:t>
            </a:r>
          </a:p>
          <a:p>
            <a:pPr lvl="1"/>
            <a:r>
              <a:rPr lang="en-US" sz="3500" dirty="0"/>
              <a:t>Article IV, Sec. 2, clause 2</a:t>
            </a:r>
          </a:p>
        </p:txBody>
      </p:sp>
    </p:spTree>
    <p:extLst>
      <p:ext uri="{BB962C8B-B14F-4D97-AF65-F5344CB8AC3E}">
        <p14:creationId xmlns:p14="http://schemas.microsoft.com/office/powerpoint/2010/main" val="2495733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3786</TotalTime>
  <Words>1578</Words>
  <Application>Microsoft Office PowerPoint</Application>
  <PresentationFormat>On-screen Show (4:3)</PresentationFormat>
  <Paragraphs>200</Paragraphs>
  <Slides>34</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34</vt:i4>
      </vt:variant>
    </vt:vector>
  </HeadingPairs>
  <TitlesOfParts>
    <vt:vector size="46" baseType="lpstr">
      <vt:lpstr>Arial</vt:lpstr>
      <vt:lpstr>Calibri</vt:lpstr>
      <vt:lpstr>Georgia</vt:lpstr>
      <vt:lpstr>Mangal</vt:lpstr>
      <vt:lpstr>Noto Sans Symbols</vt:lpstr>
      <vt:lpstr>Times New Roman</vt:lpstr>
      <vt:lpstr>Verdana</vt:lpstr>
      <vt:lpstr>Wingdings</vt:lpstr>
      <vt:lpstr>Wingdings 2</vt:lpstr>
      <vt:lpstr>Civic</vt:lpstr>
      <vt:lpstr>508 Lecture</vt:lpstr>
      <vt:lpstr>Office Theme</vt:lpstr>
      <vt:lpstr>Chapter 2: Federalism</vt:lpstr>
      <vt:lpstr>Federalism</vt:lpstr>
      <vt:lpstr>Unitary Government</vt:lpstr>
      <vt:lpstr>Table 3.1 Authority Relations in Three Systems of Government</vt:lpstr>
      <vt:lpstr>Main reason the Articles of Confederation were created</vt:lpstr>
      <vt:lpstr>Provisions in Constitution that guide Federalism</vt:lpstr>
      <vt:lpstr>Full faith and credit clause</vt:lpstr>
      <vt:lpstr>Privileges and immunities clause</vt:lpstr>
      <vt:lpstr>Extradition</vt:lpstr>
      <vt:lpstr>Police Powers</vt:lpstr>
      <vt:lpstr>10th Amendment</vt:lpstr>
      <vt:lpstr>Delegated Powers (Art. I, Sec. 8)</vt:lpstr>
      <vt:lpstr>Reserved powers (10th Amendment)</vt:lpstr>
      <vt:lpstr>Concurrent powers</vt:lpstr>
      <vt:lpstr>PowerPoint Presentation</vt:lpstr>
      <vt:lpstr>Overlap and Uncertainty:   Obergefell v. Hodges 2015</vt:lpstr>
      <vt:lpstr>Strict constructionist</vt:lpstr>
      <vt:lpstr>Judicial Activist </vt:lpstr>
      <vt:lpstr>Alien and Sedition Acts</vt:lpstr>
      <vt:lpstr>Compact Theory</vt:lpstr>
      <vt:lpstr>Nullification </vt:lpstr>
      <vt:lpstr>Necessary &amp; Proper Clause / Supremacy Clause McCulloch v Maryland (1819)</vt:lpstr>
      <vt:lpstr>Dual federalism</vt:lpstr>
      <vt:lpstr>16th Amendment and expanding power of Congress</vt:lpstr>
      <vt:lpstr>Cooperative (fiscal) federalism</vt:lpstr>
      <vt:lpstr>Federalism</vt:lpstr>
      <vt:lpstr>Categorical Grant:  National Minimum Drinking Age Act of 1984</vt:lpstr>
      <vt:lpstr>Mandates: Clean Air Act of 1970 / ADA of 1990 </vt:lpstr>
      <vt:lpstr>Devolution</vt:lpstr>
      <vt:lpstr>Commerce Clause Case  US v Lopez (1995)</vt:lpstr>
      <vt:lpstr>No Child Left Behind Act of 2002</vt:lpstr>
      <vt:lpstr>Clean Water Act of 1972</vt:lpstr>
      <vt:lpstr>Superfund</vt:lpstr>
      <vt:lpstr>EPA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Federalism</dc:title>
  <dc:creator>Sam Jones</dc:creator>
  <cp:lastModifiedBy>Megan Wilkins</cp:lastModifiedBy>
  <cp:revision>34</cp:revision>
  <dcterms:created xsi:type="dcterms:W3CDTF">2018-08-08T00:47:24Z</dcterms:created>
  <dcterms:modified xsi:type="dcterms:W3CDTF">2018-09-28T10:44:53Z</dcterms:modified>
</cp:coreProperties>
</file>