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7" r:id="rId3"/>
    <p:sldId id="258" r:id="rId4"/>
    <p:sldId id="259" r:id="rId5"/>
    <p:sldId id="261" r:id="rId6"/>
    <p:sldId id="342" r:id="rId7"/>
    <p:sldId id="343" r:id="rId8"/>
    <p:sldId id="262" r:id="rId9"/>
    <p:sldId id="263" r:id="rId10"/>
    <p:sldId id="265" r:id="rId11"/>
    <p:sldId id="266" r:id="rId12"/>
    <p:sldId id="268" r:id="rId13"/>
    <p:sldId id="269" r:id="rId14"/>
    <p:sldId id="270" r:id="rId15"/>
    <p:sldId id="272" r:id="rId16"/>
    <p:sldId id="325" r:id="rId17"/>
    <p:sldId id="273" r:id="rId18"/>
    <p:sldId id="274" r:id="rId19"/>
    <p:sldId id="275" r:id="rId20"/>
    <p:sldId id="333" r:id="rId21"/>
    <p:sldId id="276" r:id="rId22"/>
    <p:sldId id="278" r:id="rId23"/>
    <p:sldId id="332" r:id="rId24"/>
    <p:sldId id="282" r:id="rId25"/>
    <p:sldId id="283" r:id="rId26"/>
    <p:sldId id="284" r:id="rId27"/>
    <p:sldId id="285" r:id="rId28"/>
    <p:sldId id="327" r:id="rId29"/>
    <p:sldId id="328" r:id="rId30"/>
    <p:sldId id="286" r:id="rId31"/>
    <p:sldId id="326" r:id="rId32"/>
    <p:sldId id="296" r:id="rId33"/>
    <p:sldId id="334" r:id="rId34"/>
    <p:sldId id="297" r:id="rId35"/>
    <p:sldId id="329" r:id="rId36"/>
    <p:sldId id="300" r:id="rId37"/>
    <p:sldId id="301" r:id="rId38"/>
    <p:sldId id="305" r:id="rId39"/>
    <p:sldId id="331" r:id="rId40"/>
    <p:sldId id="335" r:id="rId41"/>
    <p:sldId id="306" r:id="rId42"/>
    <p:sldId id="307" r:id="rId43"/>
    <p:sldId id="308" r:id="rId44"/>
    <p:sldId id="340" r:id="rId45"/>
    <p:sldId id="309" r:id="rId46"/>
    <p:sldId id="339" r:id="rId47"/>
    <p:sldId id="312" r:id="rId48"/>
    <p:sldId id="341" r:id="rId49"/>
    <p:sldId id="336" r:id="rId50"/>
    <p:sldId id="337" r:id="rId51"/>
    <p:sldId id="313" r:id="rId52"/>
    <p:sldId id="315" r:id="rId53"/>
    <p:sldId id="321" r:id="rId54"/>
    <p:sldId id="323" r:id="rId55"/>
    <p:sldId id="338"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17EA7-FCDC-4678-8233-4D044D660A3C}" type="datetimeFigureOut">
              <a:rPr lang="en-US" smtClean="0"/>
              <a:t>10/11/2018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15CC5-84E2-4DB7-AB57-35CCDB841B92}" type="slidenum">
              <a:rPr lang="en-US" smtClean="0"/>
              <a:t>‹#›</a:t>
            </a:fld>
            <a:endParaRPr lang="en-US"/>
          </a:p>
        </p:txBody>
      </p:sp>
    </p:spTree>
    <p:extLst>
      <p:ext uri="{BB962C8B-B14F-4D97-AF65-F5344CB8AC3E}">
        <p14:creationId xmlns:p14="http://schemas.microsoft.com/office/powerpoint/2010/main" val="48455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Kennedy; Bill Cassidy </a:t>
            </a:r>
          </a:p>
        </p:txBody>
      </p:sp>
      <p:sp>
        <p:nvSpPr>
          <p:cNvPr id="4" name="Slide Number Placeholder 3"/>
          <p:cNvSpPr>
            <a:spLocks noGrp="1"/>
          </p:cNvSpPr>
          <p:nvPr>
            <p:ph type="sldNum" sz="quarter" idx="10"/>
          </p:nvPr>
        </p:nvSpPr>
        <p:spPr/>
        <p:txBody>
          <a:bodyPr/>
          <a:lstStyle/>
          <a:p>
            <a:fld id="{97A15CC5-84E2-4DB7-AB57-35CCDB841B92}" type="slidenum">
              <a:rPr lang="en-US" smtClean="0"/>
              <a:t>8</a:t>
            </a:fld>
            <a:endParaRPr lang="en-US"/>
          </a:p>
        </p:txBody>
      </p:sp>
    </p:spTree>
    <p:extLst>
      <p:ext uri="{BB962C8B-B14F-4D97-AF65-F5344CB8AC3E}">
        <p14:creationId xmlns:p14="http://schemas.microsoft.com/office/powerpoint/2010/main" val="2364718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Ryan</a:t>
            </a:r>
          </a:p>
        </p:txBody>
      </p:sp>
      <p:sp>
        <p:nvSpPr>
          <p:cNvPr id="4" name="Slide Number Placeholder 3"/>
          <p:cNvSpPr>
            <a:spLocks noGrp="1"/>
          </p:cNvSpPr>
          <p:nvPr>
            <p:ph type="sldNum" sz="quarter" idx="10"/>
          </p:nvPr>
        </p:nvSpPr>
        <p:spPr/>
        <p:txBody>
          <a:bodyPr/>
          <a:lstStyle/>
          <a:p>
            <a:fld id="{97A15CC5-84E2-4DB7-AB57-35CCDB841B92}" type="slidenum">
              <a:rPr lang="en-US" smtClean="0"/>
              <a:t>21</a:t>
            </a:fld>
            <a:endParaRPr lang="en-US"/>
          </a:p>
        </p:txBody>
      </p:sp>
    </p:spTree>
    <p:extLst>
      <p:ext uri="{BB962C8B-B14F-4D97-AF65-F5344CB8AC3E}">
        <p14:creationId xmlns:p14="http://schemas.microsoft.com/office/powerpoint/2010/main" val="330357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Pence; Orrin Hatch; Mitch McConnell</a:t>
            </a:r>
          </a:p>
        </p:txBody>
      </p:sp>
      <p:sp>
        <p:nvSpPr>
          <p:cNvPr id="4" name="Slide Number Placeholder 3"/>
          <p:cNvSpPr>
            <a:spLocks noGrp="1"/>
          </p:cNvSpPr>
          <p:nvPr>
            <p:ph type="sldNum" sz="quarter" idx="10"/>
          </p:nvPr>
        </p:nvSpPr>
        <p:spPr/>
        <p:txBody>
          <a:bodyPr/>
          <a:lstStyle/>
          <a:p>
            <a:fld id="{97A15CC5-84E2-4DB7-AB57-35CCDB841B92}" type="slidenum">
              <a:rPr lang="en-US" smtClean="0"/>
              <a:t>22</a:t>
            </a:fld>
            <a:endParaRPr lang="en-US"/>
          </a:p>
        </p:txBody>
      </p:sp>
    </p:spTree>
    <p:extLst>
      <p:ext uri="{BB962C8B-B14F-4D97-AF65-F5344CB8AC3E}">
        <p14:creationId xmlns:p14="http://schemas.microsoft.com/office/powerpoint/2010/main" val="157564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15CC5-84E2-4DB7-AB57-35CCDB841B92}" type="slidenum">
              <a:rPr lang="en-US" smtClean="0"/>
              <a:t>30</a:t>
            </a:fld>
            <a:endParaRPr lang="en-US"/>
          </a:p>
        </p:txBody>
      </p:sp>
    </p:spTree>
    <p:extLst>
      <p:ext uri="{BB962C8B-B14F-4D97-AF65-F5344CB8AC3E}">
        <p14:creationId xmlns:p14="http://schemas.microsoft.com/office/powerpoint/2010/main" val="227473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10/11/2018</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10/11/2018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10/11/2018</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10/11/2018</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L8urcMLGFy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evLR90Dx79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66f4-NKEYz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5527" y="2819399"/>
            <a:ext cx="8672946" cy="3470565"/>
          </a:xfrm>
        </p:spPr>
        <p:txBody>
          <a:bodyPr>
            <a:noAutofit/>
          </a:bodyPr>
          <a:lstStyle/>
          <a:p>
            <a:r>
              <a:rPr lang="en-US" sz="3600" u="sng" dirty="0"/>
              <a:t>Essential Question: </a:t>
            </a:r>
          </a:p>
          <a:p>
            <a:r>
              <a:rPr lang="en-US" sz="3600" b="0" dirty="0"/>
              <a:t>How do the structure and operation of the legislative branch reflect the United States’ republican ideal? </a:t>
            </a:r>
          </a:p>
        </p:txBody>
      </p:sp>
      <p:sp>
        <p:nvSpPr>
          <p:cNvPr id="3" name="Title 2"/>
          <p:cNvSpPr>
            <a:spLocks noGrp="1"/>
          </p:cNvSpPr>
          <p:nvPr>
            <p:ph type="ctrTitle"/>
          </p:nvPr>
        </p:nvSpPr>
        <p:spPr/>
        <p:txBody>
          <a:bodyPr/>
          <a:lstStyle/>
          <a:p>
            <a:r>
              <a:rPr lang="en-US" dirty="0"/>
              <a:t>Chapter 3: The Legislative Branch</a:t>
            </a:r>
          </a:p>
        </p:txBody>
      </p:sp>
    </p:spTree>
    <p:extLst>
      <p:ext uri="{BB962C8B-B14F-4D97-AF65-F5344CB8AC3E}">
        <p14:creationId xmlns:p14="http://schemas.microsoft.com/office/powerpoint/2010/main" val="3140110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Jay &amp; Federalist #64</a:t>
            </a:r>
          </a:p>
        </p:txBody>
      </p:sp>
      <p:sp>
        <p:nvSpPr>
          <p:cNvPr id="3" name="Content Placeholder 2"/>
          <p:cNvSpPr>
            <a:spLocks noGrp="1"/>
          </p:cNvSpPr>
          <p:nvPr>
            <p:ph sz="quarter" idx="1"/>
          </p:nvPr>
        </p:nvSpPr>
        <p:spPr>
          <a:xfrm>
            <a:off x="301752" y="1527048"/>
            <a:ext cx="8503920" cy="4866824"/>
          </a:xfrm>
        </p:spPr>
        <p:txBody>
          <a:bodyPr>
            <a:normAutofit/>
          </a:bodyPr>
          <a:lstStyle/>
          <a:p>
            <a:r>
              <a:rPr lang="en-US" sz="3200" dirty="0"/>
              <a:t>“ by leaving a considerable residue of the old ones (senators) in place, uniformity and order, as well as a constant succession of official information, will be preserved.” </a:t>
            </a:r>
          </a:p>
          <a:p>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2782" y="3525136"/>
            <a:ext cx="2207582" cy="286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66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Enumerated Powers</a:t>
            </a:r>
          </a:p>
        </p:txBody>
      </p:sp>
      <p:sp>
        <p:nvSpPr>
          <p:cNvPr id="3" name="Content Placeholder 2"/>
          <p:cNvSpPr>
            <a:spLocks noGrp="1"/>
          </p:cNvSpPr>
          <p:nvPr>
            <p:ph sz="quarter" idx="1"/>
          </p:nvPr>
        </p:nvSpPr>
        <p:spPr/>
        <p:txBody>
          <a:bodyPr/>
          <a:lstStyle/>
          <a:p>
            <a:r>
              <a:rPr lang="en-US" dirty="0"/>
              <a:t>Aka “expressed powers” – expressly stated in Article I, Section 8</a:t>
            </a:r>
          </a:p>
          <a:p>
            <a:pPr lvl="1"/>
            <a:r>
              <a:rPr lang="en-US" dirty="0"/>
              <a:t>Power of the Purse (taxing power) </a:t>
            </a:r>
          </a:p>
          <a:p>
            <a:pPr lvl="1"/>
            <a:r>
              <a:rPr lang="en-US" dirty="0"/>
              <a:t>Regulating Commerce</a:t>
            </a:r>
          </a:p>
          <a:p>
            <a:pPr lvl="1"/>
            <a:r>
              <a:rPr lang="en-US" dirty="0"/>
              <a:t>Foreign and Military Affairs</a:t>
            </a:r>
          </a:p>
          <a:p>
            <a:pPr lvl="1"/>
            <a:endParaRPr lang="en-US" dirty="0"/>
          </a:p>
        </p:txBody>
      </p:sp>
    </p:spTree>
    <p:extLst>
      <p:ext uri="{BB962C8B-B14F-4D97-AF65-F5344CB8AC3E}">
        <p14:creationId xmlns:p14="http://schemas.microsoft.com/office/powerpoint/2010/main" val="190404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the purse</a:t>
            </a:r>
          </a:p>
        </p:txBody>
      </p:sp>
      <p:sp>
        <p:nvSpPr>
          <p:cNvPr id="3" name="Content Placeholder 2"/>
          <p:cNvSpPr>
            <a:spLocks noGrp="1"/>
          </p:cNvSpPr>
          <p:nvPr>
            <p:ph sz="quarter" idx="1"/>
          </p:nvPr>
        </p:nvSpPr>
        <p:spPr/>
        <p:txBody>
          <a:bodyPr/>
          <a:lstStyle/>
          <a:p>
            <a:r>
              <a:rPr lang="en-US" sz="4400" dirty="0"/>
              <a:t>Raise revenue (tax)</a:t>
            </a:r>
          </a:p>
          <a:p>
            <a:r>
              <a:rPr lang="en-US" sz="4400" dirty="0"/>
              <a:t>Appropriations of taxes raised</a:t>
            </a:r>
          </a:p>
          <a:p>
            <a:r>
              <a:rPr lang="en-US" sz="4400" dirty="0"/>
              <a:t>Coin money</a:t>
            </a:r>
          </a:p>
          <a:p>
            <a:r>
              <a:rPr lang="en-US" sz="4400" dirty="0"/>
              <a:t>Budgeting</a:t>
            </a:r>
          </a:p>
          <a:p>
            <a:pPr marL="0" indent="0">
              <a:buNone/>
            </a:pPr>
            <a:endParaRPr lang="en-US" dirty="0"/>
          </a:p>
        </p:txBody>
      </p:sp>
    </p:spTree>
    <p:extLst>
      <p:ext uri="{BB962C8B-B14F-4D97-AF65-F5344CB8AC3E}">
        <p14:creationId xmlns:p14="http://schemas.microsoft.com/office/powerpoint/2010/main" val="99229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Commerce clause</a:t>
            </a:r>
          </a:p>
        </p:txBody>
      </p:sp>
      <p:sp>
        <p:nvSpPr>
          <p:cNvPr id="3" name="Content Placeholder 2"/>
          <p:cNvSpPr>
            <a:spLocks noGrp="1"/>
          </p:cNvSpPr>
          <p:nvPr>
            <p:ph sz="quarter" idx="1"/>
          </p:nvPr>
        </p:nvSpPr>
        <p:spPr>
          <a:xfrm>
            <a:off x="193964" y="1527048"/>
            <a:ext cx="8797636" cy="4818334"/>
          </a:xfrm>
        </p:spPr>
        <p:txBody>
          <a:bodyPr>
            <a:normAutofit/>
          </a:bodyPr>
          <a:lstStyle/>
          <a:p>
            <a:r>
              <a:rPr lang="en-US" dirty="0"/>
              <a:t>Power “to regulate commerce among the states, with other nations, and with Indian tribes.” </a:t>
            </a:r>
          </a:p>
          <a:p>
            <a:r>
              <a:rPr lang="en-US" b="1" i="1" u="sng" dirty="0"/>
              <a:t>Gibbons v. Ogden </a:t>
            </a:r>
            <a:r>
              <a:rPr lang="en-US" dirty="0"/>
              <a:t>(1824) – Congress has power to regulate navigable U.S. waters. </a:t>
            </a:r>
          </a:p>
          <a:p>
            <a:r>
              <a:rPr lang="en-US" dirty="0"/>
              <a:t>Most contested power of Congress </a:t>
            </a:r>
          </a:p>
          <a:p>
            <a:r>
              <a:rPr lang="en-US" dirty="0"/>
              <a:t>Basis for 1964 Civil Rights Act </a:t>
            </a:r>
          </a:p>
          <a:p>
            <a:r>
              <a:rPr lang="en-US" dirty="0"/>
              <a:t>Basis for Clean Air &amp; Water Acts </a:t>
            </a:r>
          </a:p>
          <a:p>
            <a:r>
              <a:rPr lang="en-US" dirty="0"/>
              <a:t>Basis for gun control legislation </a:t>
            </a:r>
          </a:p>
          <a:p>
            <a:pPr lvl="1"/>
            <a:r>
              <a:rPr lang="en-US" b="1" i="1" u="sng" dirty="0"/>
              <a:t>U.S. v. Lopez </a:t>
            </a:r>
            <a:r>
              <a:rPr lang="en-US" dirty="0"/>
              <a:t>(1995) – restriction to federal power </a:t>
            </a:r>
          </a:p>
          <a:p>
            <a:r>
              <a:rPr lang="en-US" dirty="0"/>
              <a:t>Affordable Care Act – attempted justification </a:t>
            </a:r>
          </a:p>
        </p:txBody>
      </p:sp>
    </p:spTree>
    <p:extLst>
      <p:ext uri="{BB962C8B-B14F-4D97-AF65-F5344CB8AC3E}">
        <p14:creationId xmlns:p14="http://schemas.microsoft.com/office/powerpoint/2010/main" val="661610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Foreign &amp; Military Affairs </a:t>
            </a:r>
          </a:p>
        </p:txBody>
      </p:sp>
      <p:sp>
        <p:nvSpPr>
          <p:cNvPr id="3" name="Content Placeholder 2"/>
          <p:cNvSpPr>
            <a:spLocks noGrp="1"/>
          </p:cNvSpPr>
          <p:nvPr>
            <p:ph sz="quarter" idx="1"/>
          </p:nvPr>
        </p:nvSpPr>
        <p:spPr/>
        <p:txBody>
          <a:bodyPr/>
          <a:lstStyle/>
          <a:p>
            <a:r>
              <a:rPr lang="en-US" dirty="0"/>
              <a:t>Raise armies &amp; navies</a:t>
            </a:r>
          </a:p>
          <a:p>
            <a:r>
              <a:rPr lang="en-US" dirty="0"/>
              <a:t>Legislate conscription (compulsory induction of individuals into the Armed Services) procedures</a:t>
            </a:r>
          </a:p>
          <a:p>
            <a:r>
              <a:rPr lang="en-US" dirty="0"/>
              <a:t>Mandate a military draft (procedure by which individuals are chosen for </a:t>
            </a:r>
            <a:r>
              <a:rPr lang="en-US" b="1" dirty="0"/>
              <a:t>conscription)</a:t>
            </a:r>
            <a:endParaRPr lang="en-US" dirty="0"/>
          </a:p>
          <a:p>
            <a:r>
              <a:rPr lang="en-US" dirty="0"/>
              <a:t>Declare war </a:t>
            </a:r>
          </a:p>
          <a:p>
            <a:r>
              <a:rPr lang="en-US" dirty="0"/>
              <a:t>Determines $$$ spent on military</a:t>
            </a:r>
          </a:p>
          <a:p>
            <a:r>
              <a:rPr lang="en-US" dirty="0"/>
              <a:t>Sets salary scale for military personnel</a:t>
            </a:r>
          </a:p>
          <a:p>
            <a:r>
              <a:rPr lang="en-US" dirty="0"/>
              <a:t>CANNOT deploy troops or receive ambassadors </a:t>
            </a:r>
          </a:p>
        </p:txBody>
      </p:sp>
    </p:spTree>
    <p:extLst>
      <p:ext uri="{BB962C8B-B14F-4D97-AF65-F5344CB8AC3E}">
        <p14:creationId xmlns:p14="http://schemas.microsoft.com/office/powerpoint/2010/main" val="1349468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Powers Act of 1973</a:t>
            </a:r>
          </a:p>
        </p:txBody>
      </p:sp>
      <p:sp>
        <p:nvSpPr>
          <p:cNvPr id="3" name="Content Placeholder 2"/>
          <p:cNvSpPr>
            <a:spLocks noGrp="1"/>
          </p:cNvSpPr>
          <p:nvPr>
            <p:ph sz="quarter" idx="1"/>
          </p:nvPr>
        </p:nvSpPr>
        <p:spPr/>
        <p:txBody>
          <a:bodyPr>
            <a:normAutofit/>
          </a:bodyPr>
          <a:lstStyle/>
          <a:p>
            <a:r>
              <a:rPr lang="en-US" sz="3200" dirty="0"/>
              <a:t>President has 48 hours in which to engage in urgent combat w/o informing Congress</a:t>
            </a:r>
          </a:p>
          <a:p>
            <a:r>
              <a:rPr lang="en-US" sz="3200" dirty="0"/>
              <a:t>Within 60 days of start of combat, with optional 30-day extension, Congress must take positive action to continue funding if to continue the engagement</a:t>
            </a:r>
          </a:p>
          <a:p>
            <a:r>
              <a:rPr lang="en-US" sz="3200" dirty="0"/>
              <a:t>Balances checks and balances with need for quick action in days of modern warfare</a:t>
            </a:r>
          </a:p>
        </p:txBody>
      </p:sp>
    </p:spTree>
    <p:extLst>
      <p:ext uri="{BB962C8B-B14F-4D97-AF65-F5344CB8AC3E}">
        <p14:creationId xmlns:p14="http://schemas.microsoft.com/office/powerpoint/2010/main" val="364231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Implied powers</a:t>
            </a:r>
          </a:p>
        </p:txBody>
      </p:sp>
      <p:sp>
        <p:nvSpPr>
          <p:cNvPr id="3" name="Content Placeholder 2"/>
          <p:cNvSpPr>
            <a:spLocks noGrp="1"/>
          </p:cNvSpPr>
          <p:nvPr>
            <p:ph sz="quarter" idx="1"/>
          </p:nvPr>
        </p:nvSpPr>
        <p:spPr>
          <a:xfrm>
            <a:off x="301752" y="1527047"/>
            <a:ext cx="8503920" cy="4859897"/>
          </a:xfrm>
        </p:spPr>
        <p:txBody>
          <a:bodyPr/>
          <a:lstStyle/>
          <a:p>
            <a:r>
              <a:rPr lang="en-US" dirty="0"/>
              <a:t>Not directly stated but required to fulfill obligations of enumerated powers </a:t>
            </a:r>
          </a:p>
          <a:p>
            <a:r>
              <a:rPr lang="en-US" dirty="0"/>
              <a:t>Necessary and Proper Clause – last of Article I, Section 8 clauses</a:t>
            </a:r>
          </a:p>
          <a:p>
            <a:r>
              <a:rPr lang="en-US" b="1" i="1" u="sng" dirty="0"/>
              <a:t>McCulloch v. Maryland </a:t>
            </a:r>
            <a:r>
              <a:rPr lang="en-US" dirty="0"/>
              <a:t>(1819) – Congress can establish a national bank under N &amp; P clause </a:t>
            </a:r>
          </a:p>
          <a:p>
            <a:r>
              <a:rPr lang="en-US" dirty="0"/>
              <a:t>Examples of use:</a:t>
            </a:r>
          </a:p>
          <a:p>
            <a:pPr lvl="1"/>
            <a:r>
              <a:rPr lang="en-US" dirty="0"/>
              <a:t>Department of Education</a:t>
            </a:r>
          </a:p>
          <a:p>
            <a:pPr lvl="1"/>
            <a:r>
              <a:rPr lang="en-US" dirty="0"/>
              <a:t>Defense of marriage</a:t>
            </a:r>
          </a:p>
          <a:p>
            <a:pPr lvl="1"/>
            <a:r>
              <a:rPr lang="en-US" dirty="0"/>
              <a:t>Minimum Wage &amp; maximum work hours </a:t>
            </a:r>
          </a:p>
          <a:p>
            <a:pPr lvl="1"/>
            <a:r>
              <a:rPr lang="en-US" dirty="0"/>
              <a:t>Federal Reserve Bank </a:t>
            </a:r>
          </a:p>
          <a:p>
            <a:endParaRPr lang="en-US" dirty="0"/>
          </a:p>
        </p:txBody>
      </p:sp>
    </p:spTree>
    <p:extLst>
      <p:ext uri="{BB962C8B-B14F-4D97-AF65-F5344CB8AC3E}">
        <p14:creationId xmlns:p14="http://schemas.microsoft.com/office/powerpoint/2010/main" val="2242940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 of the House</a:t>
            </a:r>
          </a:p>
        </p:txBody>
      </p:sp>
      <p:sp>
        <p:nvSpPr>
          <p:cNvPr id="3" name="Content Placeholder 2"/>
          <p:cNvSpPr>
            <a:spLocks noGrp="1"/>
          </p:cNvSpPr>
          <p:nvPr>
            <p:ph sz="quarter" idx="1"/>
          </p:nvPr>
        </p:nvSpPr>
        <p:spPr/>
        <p:txBody>
          <a:bodyPr/>
          <a:lstStyle/>
          <a:p>
            <a:r>
              <a:rPr lang="en-US" dirty="0"/>
              <a:t>Introduce revenue bills (tax laws) </a:t>
            </a:r>
          </a:p>
          <a:p>
            <a:r>
              <a:rPr lang="en-US" dirty="0"/>
              <a:t>Select President if no one wins E.C. vote </a:t>
            </a:r>
          </a:p>
          <a:p>
            <a:r>
              <a:rPr lang="en-US" dirty="0"/>
              <a:t>Impeachment power</a:t>
            </a:r>
          </a:p>
          <a:p>
            <a:pPr lvl="1"/>
            <a:r>
              <a:rPr lang="en-US" dirty="0"/>
              <a:t>“treason, bribery, and high crimes and misdemeanors.” </a:t>
            </a:r>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333" y="3491344"/>
            <a:ext cx="4665816" cy="239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149" y="3418080"/>
            <a:ext cx="4097548" cy="2680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678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Powers of the Senate</a:t>
            </a:r>
          </a:p>
        </p:txBody>
      </p:sp>
      <p:sp>
        <p:nvSpPr>
          <p:cNvPr id="3" name="Content Placeholder 2"/>
          <p:cNvSpPr>
            <a:spLocks noGrp="1"/>
          </p:cNvSpPr>
          <p:nvPr>
            <p:ph sz="quarter" idx="1"/>
          </p:nvPr>
        </p:nvSpPr>
        <p:spPr>
          <a:xfrm>
            <a:off x="301752" y="1527048"/>
            <a:ext cx="8689848" cy="4818334"/>
          </a:xfrm>
        </p:spPr>
        <p:txBody>
          <a:bodyPr/>
          <a:lstStyle/>
          <a:p>
            <a:r>
              <a:rPr lang="en-US" dirty="0"/>
              <a:t>Advice and Consent</a:t>
            </a:r>
          </a:p>
          <a:p>
            <a:pPr lvl="1"/>
            <a:r>
              <a:rPr lang="en-US" dirty="0"/>
              <a:t>Cabinet secretaries and federal judges </a:t>
            </a:r>
          </a:p>
          <a:p>
            <a:pPr lvl="1"/>
            <a:r>
              <a:rPr lang="en-US" dirty="0"/>
              <a:t>Presidential appointments</a:t>
            </a:r>
          </a:p>
          <a:p>
            <a:r>
              <a:rPr lang="en-US" dirty="0"/>
              <a:t>Approval of treaties </a:t>
            </a:r>
          </a:p>
          <a:p>
            <a:pPr lvl="1"/>
            <a:r>
              <a:rPr lang="en-US" dirty="0"/>
              <a:t>2/3 vote </a:t>
            </a:r>
          </a:p>
          <a:p>
            <a:r>
              <a:rPr lang="en-US" dirty="0"/>
              <a:t>Conducts trial of impeached official</a:t>
            </a:r>
          </a:p>
          <a:p>
            <a:pPr lvl="1"/>
            <a:r>
              <a:rPr lang="en-US" dirty="0"/>
              <a:t>Reaches a judgment</a:t>
            </a:r>
          </a:p>
          <a:p>
            <a:pPr lvl="1"/>
            <a:r>
              <a:rPr lang="en-US" dirty="0"/>
              <a:t>Determines whether </a:t>
            </a:r>
          </a:p>
          <a:p>
            <a:pPr lvl="1"/>
            <a:r>
              <a:rPr lang="en-US" dirty="0"/>
              <a:t>or not to remove from </a:t>
            </a:r>
          </a:p>
          <a:p>
            <a:pPr lvl="1"/>
            <a:r>
              <a:rPr lang="en-US" dirty="0"/>
              <a:t>office </a:t>
            </a:r>
          </a:p>
          <a:p>
            <a:pPr lvl="1"/>
            <a:endParaRPr lang="en-US"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63998" y="4297958"/>
            <a:ext cx="5027571" cy="1950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2760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Policymaking Structures &amp; Processes </a:t>
            </a:r>
          </a:p>
        </p:txBody>
      </p:sp>
      <p:sp>
        <p:nvSpPr>
          <p:cNvPr id="3" name="Content Placeholder 2"/>
          <p:cNvSpPr>
            <a:spLocks noGrp="1"/>
          </p:cNvSpPr>
          <p:nvPr>
            <p:ph sz="quarter" idx="1"/>
          </p:nvPr>
        </p:nvSpPr>
        <p:spPr/>
        <p:txBody>
          <a:bodyPr/>
          <a:lstStyle/>
          <a:p>
            <a:r>
              <a:rPr lang="en-US" dirty="0"/>
              <a:t>Congress is organized by </a:t>
            </a:r>
          </a:p>
          <a:p>
            <a:pPr lvl="1"/>
            <a:r>
              <a:rPr lang="en-US" dirty="0"/>
              <a:t>House</a:t>
            </a:r>
          </a:p>
          <a:p>
            <a:pPr lvl="1"/>
            <a:r>
              <a:rPr lang="en-US" dirty="0"/>
              <a:t>Party</a:t>
            </a:r>
          </a:p>
          <a:p>
            <a:pPr lvl="1"/>
            <a:r>
              <a:rPr lang="en-US" dirty="0"/>
              <a:t>Leadership</a:t>
            </a:r>
          </a:p>
          <a:p>
            <a:pPr lvl="1"/>
            <a:r>
              <a:rPr lang="en-US" dirty="0"/>
              <a:t>Committees</a:t>
            </a:r>
          </a:p>
          <a:p>
            <a:pPr lvl="2"/>
            <a:r>
              <a:rPr lang="en-US" dirty="0"/>
              <a:t>Where the real work of Congress is done </a:t>
            </a:r>
          </a:p>
          <a:p>
            <a:pPr marL="274320" lvl="1" indent="0">
              <a:buNone/>
            </a:pPr>
            <a:endParaRPr lang="en-US" dirty="0"/>
          </a:p>
        </p:txBody>
      </p:sp>
    </p:spTree>
    <p:extLst>
      <p:ext uri="{BB962C8B-B14F-4D97-AF65-F5344CB8AC3E}">
        <p14:creationId xmlns:p14="http://schemas.microsoft.com/office/powerpoint/2010/main" val="1629062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Congress </a:t>
            </a:r>
          </a:p>
        </p:txBody>
      </p:sp>
      <p:sp>
        <p:nvSpPr>
          <p:cNvPr id="3" name="Content Placeholder 2"/>
          <p:cNvSpPr>
            <a:spLocks noGrp="1"/>
          </p:cNvSpPr>
          <p:nvPr>
            <p:ph sz="quarter" idx="1"/>
          </p:nvPr>
        </p:nvSpPr>
        <p:spPr/>
        <p:txBody>
          <a:bodyPr/>
          <a:lstStyle/>
          <a:p>
            <a:r>
              <a:rPr lang="en-US" dirty="0"/>
              <a:t>535 voting members</a:t>
            </a:r>
          </a:p>
          <a:p>
            <a:pPr lvl="1"/>
            <a:r>
              <a:rPr lang="en-US" dirty="0"/>
              <a:t>Nonvoting members: D.C., Guam, Puerto Rico, Virgin Islands, and American Samoa</a:t>
            </a:r>
          </a:p>
          <a:p>
            <a:pPr lvl="1"/>
            <a:r>
              <a:rPr lang="en-US" dirty="0"/>
              <a:t>48 House, 3 Senators = African American</a:t>
            </a:r>
          </a:p>
          <a:p>
            <a:pPr lvl="1"/>
            <a:r>
              <a:rPr lang="en-US" dirty="0"/>
              <a:t>46 Hispanics</a:t>
            </a:r>
          </a:p>
          <a:p>
            <a:pPr lvl="1"/>
            <a:r>
              <a:rPr lang="en-US" dirty="0"/>
              <a:t>18 Asia-Pacific </a:t>
            </a:r>
          </a:p>
          <a:p>
            <a:pPr lvl="1"/>
            <a:r>
              <a:rPr lang="en-US" dirty="0"/>
              <a:t>56% Protestant; 31% Catholic; 6% Jewish</a:t>
            </a:r>
          </a:p>
          <a:p>
            <a:pPr lvl="1"/>
            <a:r>
              <a:rPr lang="en-US" dirty="0"/>
              <a:t>111 women: 89 House, 22 Senate</a:t>
            </a:r>
          </a:p>
          <a:p>
            <a:pPr lvl="1"/>
            <a:r>
              <a:rPr lang="en-US" dirty="0"/>
              <a:t>More than ½ have new worth &gt; $1 million</a:t>
            </a:r>
          </a:p>
          <a:p>
            <a:pPr lvl="1"/>
            <a:r>
              <a:rPr lang="en-US" dirty="0"/>
              <a:t>Average Age: 58 House; 62 Senate </a:t>
            </a:r>
          </a:p>
          <a:p>
            <a:pPr lvl="1"/>
            <a:r>
              <a:rPr lang="en-US" dirty="0"/>
              <a:t>Dominant professions: law, public service, business </a:t>
            </a:r>
          </a:p>
        </p:txBody>
      </p:sp>
    </p:spTree>
    <p:extLst>
      <p:ext uri="{BB962C8B-B14F-4D97-AF65-F5344CB8AC3E}">
        <p14:creationId xmlns:p14="http://schemas.microsoft.com/office/powerpoint/2010/main" val="4761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64AB7-F8B1-40F8-BE89-D7F008EC3B38}"/>
              </a:ext>
            </a:extLst>
          </p:cNvPr>
          <p:cNvSpPr>
            <a:spLocks noGrp="1"/>
          </p:cNvSpPr>
          <p:nvPr>
            <p:ph type="title"/>
          </p:nvPr>
        </p:nvSpPr>
        <p:spPr/>
        <p:txBody>
          <a:bodyPr/>
          <a:lstStyle/>
          <a:p>
            <a:r>
              <a:rPr lang="en-US" dirty="0"/>
              <a:t>Congressional Leadership </a:t>
            </a:r>
          </a:p>
        </p:txBody>
      </p:sp>
      <p:sp>
        <p:nvSpPr>
          <p:cNvPr id="3" name="Content Placeholder 2">
            <a:extLst>
              <a:ext uri="{FF2B5EF4-FFF2-40B4-BE49-F238E27FC236}">
                <a16:creationId xmlns:a16="http://schemas.microsoft.com/office/drawing/2014/main" id="{7F7699FA-454B-4850-9599-EEE004F5FF7C}"/>
              </a:ext>
            </a:extLst>
          </p:cNvPr>
          <p:cNvSpPr>
            <a:spLocks noGrp="1"/>
          </p:cNvSpPr>
          <p:nvPr>
            <p:ph sz="quarter" idx="1"/>
          </p:nvPr>
        </p:nvSpPr>
        <p:spPr/>
        <p:txBody>
          <a:bodyPr/>
          <a:lstStyle/>
          <a:p>
            <a:r>
              <a:rPr lang="en-US" dirty="0">
                <a:hlinkClick r:id="rId2"/>
              </a:rPr>
              <a:t>https://www.youtube.com/watch?v=L8urcMLGFyU</a:t>
            </a:r>
            <a:endParaRPr lang="en-US" dirty="0"/>
          </a:p>
          <a:p>
            <a:endParaRPr lang="en-US" dirty="0"/>
          </a:p>
        </p:txBody>
      </p:sp>
      <p:pic>
        <p:nvPicPr>
          <p:cNvPr id="4" name="Picture 3">
            <a:extLst>
              <a:ext uri="{FF2B5EF4-FFF2-40B4-BE49-F238E27FC236}">
                <a16:creationId xmlns:a16="http://schemas.microsoft.com/office/drawing/2014/main" id="{89A374E2-7868-4099-B4AA-4B78D12F4A2E}"/>
              </a:ext>
            </a:extLst>
          </p:cNvPr>
          <p:cNvPicPr>
            <a:picLocks noChangeAspect="1"/>
          </p:cNvPicPr>
          <p:nvPr/>
        </p:nvPicPr>
        <p:blipFill>
          <a:blip r:embed="rId3"/>
          <a:stretch>
            <a:fillRect/>
          </a:stretch>
        </p:blipFill>
        <p:spPr>
          <a:xfrm>
            <a:off x="1783918" y="2571750"/>
            <a:ext cx="5576164" cy="3136592"/>
          </a:xfrm>
          <a:prstGeom prst="rect">
            <a:avLst/>
          </a:prstGeom>
        </p:spPr>
      </p:pic>
    </p:spTree>
    <p:extLst>
      <p:ext uri="{BB962C8B-B14F-4D97-AF65-F5344CB8AC3E}">
        <p14:creationId xmlns:p14="http://schemas.microsoft.com/office/powerpoint/2010/main" val="2641597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 Leaders </a:t>
            </a:r>
          </a:p>
        </p:txBody>
      </p:sp>
      <p:sp>
        <p:nvSpPr>
          <p:cNvPr id="3" name="Content Placeholder 2"/>
          <p:cNvSpPr>
            <a:spLocks noGrp="1"/>
          </p:cNvSpPr>
          <p:nvPr>
            <p:ph sz="quarter" idx="1"/>
          </p:nvPr>
        </p:nvSpPr>
        <p:spPr>
          <a:xfrm>
            <a:off x="150921" y="1433003"/>
            <a:ext cx="8806648" cy="4950041"/>
          </a:xfrm>
        </p:spPr>
        <p:txBody>
          <a:bodyPr>
            <a:normAutofit fontScale="92500" lnSpcReduction="20000"/>
          </a:bodyPr>
          <a:lstStyle/>
          <a:p>
            <a:r>
              <a:rPr lang="en-US" dirty="0"/>
              <a:t>Speaker of the House</a:t>
            </a:r>
          </a:p>
          <a:p>
            <a:pPr lvl="1"/>
            <a:r>
              <a:rPr lang="en-US" dirty="0"/>
              <a:t>Only leader mentioned in the Constitution </a:t>
            </a:r>
          </a:p>
          <a:p>
            <a:pPr lvl="1"/>
            <a:r>
              <a:rPr lang="en-US" dirty="0"/>
              <a:t>Majority party gets to pick</a:t>
            </a:r>
          </a:p>
          <a:p>
            <a:pPr lvl="1"/>
            <a:r>
              <a:rPr lang="en-US" dirty="0"/>
              <a:t>Recognizes members for speaking; organizes members for </a:t>
            </a:r>
          </a:p>
          <a:p>
            <a:pPr marL="274320" lvl="1" indent="0">
              <a:buNone/>
            </a:pPr>
            <a:r>
              <a:rPr lang="en-US" dirty="0"/>
              <a:t>     conference committees; has influence in lawmaking </a:t>
            </a:r>
          </a:p>
          <a:p>
            <a:r>
              <a:rPr lang="en-US" dirty="0"/>
              <a:t>Floor Leaders</a:t>
            </a:r>
          </a:p>
          <a:p>
            <a:pPr lvl="1"/>
            <a:r>
              <a:rPr lang="en-US" dirty="0"/>
              <a:t>Majority and minority leaders</a:t>
            </a:r>
          </a:p>
          <a:p>
            <a:pPr lvl="1"/>
            <a:r>
              <a:rPr lang="en-US" dirty="0"/>
              <a:t>Lead debate among their party; guide discussion from their side </a:t>
            </a:r>
          </a:p>
          <a:p>
            <a:r>
              <a:rPr lang="en-US" dirty="0"/>
              <a:t>Whip</a:t>
            </a:r>
          </a:p>
          <a:p>
            <a:pPr lvl="1"/>
            <a:r>
              <a:rPr lang="en-US" dirty="0"/>
              <a:t>Deputy floor leader</a:t>
            </a:r>
          </a:p>
          <a:p>
            <a:pPr lvl="1"/>
            <a:r>
              <a:rPr lang="en-US" dirty="0"/>
              <a:t>In charge of discipline; tallies votes</a:t>
            </a:r>
          </a:p>
          <a:p>
            <a:r>
              <a:rPr lang="en-US" dirty="0"/>
              <a:t>Conference Chairs</a:t>
            </a:r>
          </a:p>
          <a:p>
            <a:pPr lvl="1"/>
            <a:r>
              <a:rPr lang="en-US" dirty="0"/>
              <a:t>Takes care of party matters: heading organization of party-centered groups  </a:t>
            </a:r>
          </a:p>
        </p:txBody>
      </p:sp>
      <p:pic>
        <p:nvPicPr>
          <p:cNvPr id="4" name="Picture 3">
            <a:extLst>
              <a:ext uri="{FF2B5EF4-FFF2-40B4-BE49-F238E27FC236}">
                <a16:creationId xmlns:a16="http://schemas.microsoft.com/office/drawing/2014/main" id="{E560D2ED-DDE5-4A69-89CF-797C2044395C}"/>
              </a:ext>
            </a:extLst>
          </p:cNvPr>
          <p:cNvPicPr>
            <a:picLocks noChangeAspect="1"/>
          </p:cNvPicPr>
          <p:nvPr/>
        </p:nvPicPr>
        <p:blipFill>
          <a:blip r:embed="rId3"/>
          <a:stretch>
            <a:fillRect/>
          </a:stretch>
        </p:blipFill>
        <p:spPr>
          <a:xfrm>
            <a:off x="7402404" y="1549893"/>
            <a:ext cx="1352550" cy="1524000"/>
          </a:xfrm>
          <a:prstGeom prst="rect">
            <a:avLst/>
          </a:prstGeom>
        </p:spPr>
      </p:pic>
    </p:spTree>
    <p:extLst>
      <p:ext uri="{BB962C8B-B14F-4D97-AF65-F5344CB8AC3E}">
        <p14:creationId xmlns:p14="http://schemas.microsoft.com/office/powerpoint/2010/main" val="284907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Senate Leaders </a:t>
            </a:r>
          </a:p>
        </p:txBody>
      </p:sp>
      <p:sp>
        <p:nvSpPr>
          <p:cNvPr id="3" name="Content Placeholder 2"/>
          <p:cNvSpPr>
            <a:spLocks noGrp="1"/>
          </p:cNvSpPr>
          <p:nvPr>
            <p:ph sz="quarter" idx="1"/>
          </p:nvPr>
        </p:nvSpPr>
        <p:spPr>
          <a:xfrm>
            <a:off x="177553" y="1429305"/>
            <a:ext cx="8797771" cy="4980373"/>
          </a:xfrm>
        </p:spPr>
        <p:txBody>
          <a:bodyPr>
            <a:normAutofit/>
          </a:bodyPr>
          <a:lstStyle/>
          <a:p>
            <a:r>
              <a:rPr lang="en-US" dirty="0"/>
              <a:t>President of the Senate</a:t>
            </a:r>
          </a:p>
          <a:p>
            <a:pPr lvl="1"/>
            <a:r>
              <a:rPr lang="en-US" dirty="0"/>
              <a:t>Mentioned in Constitution</a:t>
            </a:r>
          </a:p>
          <a:p>
            <a:pPr lvl="1"/>
            <a:r>
              <a:rPr lang="en-US" dirty="0"/>
              <a:t>VP of U.S. – only votes in case of a tie in the Senate</a:t>
            </a:r>
          </a:p>
          <a:p>
            <a:pPr lvl="1"/>
            <a:r>
              <a:rPr lang="en-US" dirty="0"/>
              <a:t>Rules on procedure and organizes Senate </a:t>
            </a:r>
          </a:p>
          <a:p>
            <a:r>
              <a:rPr lang="en-US" dirty="0"/>
              <a:t>President </a:t>
            </a:r>
            <a:r>
              <a:rPr lang="en-US" i="1" dirty="0"/>
              <a:t>pro tempore </a:t>
            </a:r>
            <a:r>
              <a:rPr lang="en-US" dirty="0"/>
              <a:t>(</a:t>
            </a:r>
            <a:r>
              <a:rPr lang="en-US" sz="2000" dirty="0"/>
              <a:t>temporary President</a:t>
            </a:r>
            <a:r>
              <a:rPr lang="en-US" dirty="0"/>
              <a:t>)</a:t>
            </a:r>
          </a:p>
          <a:p>
            <a:pPr lvl="1"/>
            <a:r>
              <a:rPr lang="en-US" dirty="0"/>
              <a:t>most senior member of majority party </a:t>
            </a:r>
          </a:p>
          <a:p>
            <a:r>
              <a:rPr lang="en-US" dirty="0"/>
              <a:t>Senate majority leader</a:t>
            </a:r>
          </a:p>
          <a:p>
            <a:pPr lvl="1"/>
            <a:r>
              <a:rPr lang="en-US" dirty="0"/>
              <a:t>Chief legislator</a:t>
            </a:r>
          </a:p>
          <a:p>
            <a:pPr lvl="1"/>
            <a:r>
              <a:rPr lang="en-US" dirty="0"/>
              <a:t>Sets legislative calendar; guides party caucus</a:t>
            </a:r>
          </a:p>
          <a:p>
            <a:r>
              <a:rPr lang="en-US" dirty="0"/>
              <a:t>Whip </a:t>
            </a:r>
            <a:r>
              <a:rPr lang="en-US" sz="2000" dirty="0"/>
              <a:t>(same as House)</a:t>
            </a:r>
          </a:p>
          <a:p>
            <a:r>
              <a:rPr lang="en-US" dirty="0"/>
              <a:t>Conference Chair </a:t>
            </a:r>
            <a:r>
              <a:rPr lang="en-US" sz="2000" dirty="0"/>
              <a:t>(same as House) </a:t>
            </a:r>
          </a:p>
        </p:txBody>
      </p:sp>
      <p:pic>
        <p:nvPicPr>
          <p:cNvPr id="4" name="Picture 3">
            <a:extLst>
              <a:ext uri="{FF2B5EF4-FFF2-40B4-BE49-F238E27FC236}">
                <a16:creationId xmlns:a16="http://schemas.microsoft.com/office/drawing/2014/main" id="{06B524E9-0CE1-4973-8DB7-33F54500A6C8}"/>
              </a:ext>
            </a:extLst>
          </p:cNvPr>
          <p:cNvPicPr>
            <a:picLocks noChangeAspect="1"/>
          </p:cNvPicPr>
          <p:nvPr/>
        </p:nvPicPr>
        <p:blipFill>
          <a:blip r:embed="rId3"/>
          <a:stretch>
            <a:fillRect/>
          </a:stretch>
        </p:blipFill>
        <p:spPr>
          <a:xfrm>
            <a:off x="7030626" y="4594682"/>
            <a:ext cx="1668025" cy="1668025"/>
          </a:xfrm>
          <a:prstGeom prst="rect">
            <a:avLst/>
          </a:prstGeom>
        </p:spPr>
      </p:pic>
      <p:pic>
        <p:nvPicPr>
          <p:cNvPr id="5" name="Picture 4">
            <a:extLst>
              <a:ext uri="{FF2B5EF4-FFF2-40B4-BE49-F238E27FC236}">
                <a16:creationId xmlns:a16="http://schemas.microsoft.com/office/drawing/2014/main" id="{7CB655F1-0761-4358-A9D8-4D1DEDF8C00E}"/>
              </a:ext>
            </a:extLst>
          </p:cNvPr>
          <p:cNvPicPr>
            <a:picLocks noChangeAspect="1"/>
          </p:cNvPicPr>
          <p:nvPr/>
        </p:nvPicPr>
        <p:blipFill>
          <a:blip r:embed="rId4"/>
          <a:stretch>
            <a:fillRect/>
          </a:stretch>
        </p:blipFill>
        <p:spPr>
          <a:xfrm>
            <a:off x="7299103" y="1429305"/>
            <a:ext cx="1506569" cy="1506569"/>
          </a:xfrm>
          <a:prstGeom prst="rect">
            <a:avLst/>
          </a:prstGeom>
        </p:spPr>
      </p:pic>
      <p:pic>
        <p:nvPicPr>
          <p:cNvPr id="6" name="Picture 5">
            <a:extLst>
              <a:ext uri="{FF2B5EF4-FFF2-40B4-BE49-F238E27FC236}">
                <a16:creationId xmlns:a16="http://schemas.microsoft.com/office/drawing/2014/main" id="{4E8270B0-3529-4089-86B6-A76066CB6B17}"/>
              </a:ext>
            </a:extLst>
          </p:cNvPr>
          <p:cNvPicPr>
            <a:picLocks noChangeAspect="1"/>
          </p:cNvPicPr>
          <p:nvPr/>
        </p:nvPicPr>
        <p:blipFill>
          <a:blip r:embed="rId5"/>
          <a:stretch>
            <a:fillRect/>
          </a:stretch>
        </p:blipFill>
        <p:spPr>
          <a:xfrm>
            <a:off x="7485649" y="3003278"/>
            <a:ext cx="1133475" cy="1524000"/>
          </a:xfrm>
          <a:prstGeom prst="rect">
            <a:avLst/>
          </a:prstGeom>
        </p:spPr>
      </p:pic>
    </p:spTree>
    <p:extLst>
      <p:ext uri="{BB962C8B-B14F-4D97-AF65-F5344CB8AC3E}">
        <p14:creationId xmlns:p14="http://schemas.microsoft.com/office/powerpoint/2010/main" val="1079791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744CE-ACA8-459F-B74E-FBDC0CC3FD07}"/>
              </a:ext>
            </a:extLst>
          </p:cNvPr>
          <p:cNvSpPr>
            <a:spLocks noGrp="1"/>
          </p:cNvSpPr>
          <p:nvPr>
            <p:ph type="title"/>
          </p:nvPr>
        </p:nvSpPr>
        <p:spPr/>
        <p:txBody>
          <a:bodyPr/>
          <a:lstStyle/>
          <a:p>
            <a:r>
              <a:rPr lang="en-US" dirty="0"/>
              <a:t>Congressional Committees </a:t>
            </a:r>
          </a:p>
        </p:txBody>
      </p:sp>
      <p:sp>
        <p:nvSpPr>
          <p:cNvPr id="3" name="Content Placeholder 2">
            <a:extLst>
              <a:ext uri="{FF2B5EF4-FFF2-40B4-BE49-F238E27FC236}">
                <a16:creationId xmlns:a16="http://schemas.microsoft.com/office/drawing/2014/main" id="{2CE9E2D6-EBF7-48BE-9DC6-9329F8085D2C}"/>
              </a:ext>
            </a:extLst>
          </p:cNvPr>
          <p:cNvSpPr>
            <a:spLocks noGrp="1"/>
          </p:cNvSpPr>
          <p:nvPr>
            <p:ph sz="quarter" idx="1"/>
          </p:nvPr>
        </p:nvSpPr>
        <p:spPr/>
        <p:txBody>
          <a:bodyPr/>
          <a:lstStyle/>
          <a:p>
            <a:r>
              <a:rPr lang="en-US" dirty="0">
                <a:hlinkClick r:id="rId2"/>
              </a:rPr>
              <a:t>https://www.youtube.com/watch?v=evLR90Dx79M</a:t>
            </a:r>
            <a:endParaRPr lang="en-US" dirty="0"/>
          </a:p>
          <a:p>
            <a:endParaRPr lang="en-US" dirty="0"/>
          </a:p>
        </p:txBody>
      </p:sp>
      <p:pic>
        <p:nvPicPr>
          <p:cNvPr id="4" name="Picture 3">
            <a:extLst>
              <a:ext uri="{FF2B5EF4-FFF2-40B4-BE49-F238E27FC236}">
                <a16:creationId xmlns:a16="http://schemas.microsoft.com/office/drawing/2014/main" id="{4AC9F170-4672-42C9-BF01-0CBAE071EE69}"/>
              </a:ext>
            </a:extLst>
          </p:cNvPr>
          <p:cNvPicPr>
            <a:picLocks noChangeAspect="1"/>
          </p:cNvPicPr>
          <p:nvPr/>
        </p:nvPicPr>
        <p:blipFill>
          <a:blip r:embed="rId3"/>
          <a:stretch>
            <a:fillRect/>
          </a:stretch>
        </p:blipFill>
        <p:spPr>
          <a:xfrm>
            <a:off x="1269507" y="2370829"/>
            <a:ext cx="6072326" cy="3420428"/>
          </a:xfrm>
          <a:prstGeom prst="rect">
            <a:avLst/>
          </a:prstGeom>
        </p:spPr>
      </p:pic>
    </p:spTree>
    <p:extLst>
      <p:ext uri="{BB962C8B-B14F-4D97-AF65-F5344CB8AC3E}">
        <p14:creationId xmlns:p14="http://schemas.microsoft.com/office/powerpoint/2010/main" val="3599630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Committees</a:t>
            </a:r>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a:t>Standing Committees (21 House; 16 Senate) </a:t>
            </a:r>
          </a:p>
          <a:p>
            <a:pPr lvl="1"/>
            <a:r>
              <a:rPr lang="en-US" dirty="0"/>
              <a:t>Permanent committees focused on a particular subject and authorized under the rules of each house; handle most of Congress’ work </a:t>
            </a:r>
          </a:p>
          <a:p>
            <a:pPr lvl="1"/>
            <a:r>
              <a:rPr lang="en-US" dirty="0"/>
              <a:t>Chaired by senior member of majority party; vice chair = senior member of minority party </a:t>
            </a:r>
          </a:p>
          <a:p>
            <a:pPr lvl="1"/>
            <a:r>
              <a:rPr lang="en-US" dirty="0"/>
              <a:t>Majority party holds majority of seats </a:t>
            </a:r>
          </a:p>
          <a:p>
            <a:pPr lvl="1"/>
            <a:r>
              <a:rPr lang="en-US" dirty="0"/>
              <a:t>Each full house votes to approve committee membership </a:t>
            </a:r>
          </a:p>
          <a:p>
            <a:pPr lvl="1"/>
            <a:r>
              <a:rPr lang="en-US" b="1" dirty="0"/>
              <a:t>Steering and Policy Committee </a:t>
            </a:r>
            <a:r>
              <a:rPr lang="en-US" dirty="0"/>
              <a:t>(Democrats) and </a:t>
            </a:r>
            <a:r>
              <a:rPr lang="en-US" b="1" dirty="0"/>
              <a:t>Committee on Committees </a:t>
            </a:r>
            <a:r>
              <a:rPr lang="en-US" dirty="0"/>
              <a:t>(Republicans) assign members to standing committees </a:t>
            </a:r>
          </a:p>
          <a:p>
            <a:pPr lvl="1"/>
            <a:r>
              <a:rPr lang="en-US" dirty="0"/>
              <a:t>EX: </a:t>
            </a:r>
            <a:r>
              <a:rPr lang="en-US" b="1" i="1" dirty="0"/>
              <a:t>House Ways and Means; Senate Budget Committee: House Energy and Commerce Committee; Armed Services Committee </a:t>
            </a:r>
          </a:p>
          <a:p>
            <a:pPr lvl="2"/>
            <a:endParaRPr lang="en-US" dirty="0"/>
          </a:p>
        </p:txBody>
      </p:sp>
    </p:spTree>
    <p:extLst>
      <p:ext uri="{BB962C8B-B14F-4D97-AF65-F5344CB8AC3E}">
        <p14:creationId xmlns:p14="http://schemas.microsoft.com/office/powerpoint/2010/main" val="401021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Permanent Committees</a:t>
            </a:r>
          </a:p>
        </p:txBody>
      </p:sp>
      <p:sp>
        <p:nvSpPr>
          <p:cNvPr id="3" name="Content Placeholder 2"/>
          <p:cNvSpPr>
            <a:spLocks noGrp="1"/>
          </p:cNvSpPr>
          <p:nvPr>
            <p:ph sz="quarter" idx="1"/>
          </p:nvPr>
        </p:nvSpPr>
        <p:spPr/>
        <p:txBody>
          <a:bodyPr/>
          <a:lstStyle/>
          <a:p>
            <a:r>
              <a:rPr lang="en-US" dirty="0"/>
              <a:t>Joint Committees </a:t>
            </a:r>
          </a:p>
          <a:p>
            <a:pPr lvl="1"/>
            <a:r>
              <a:rPr lang="en-US" dirty="0"/>
              <a:t>Members of both houses that address a long-term issue or problem</a:t>
            </a:r>
          </a:p>
          <a:p>
            <a:pPr lvl="1"/>
            <a:r>
              <a:rPr lang="en-US" dirty="0"/>
              <a:t>Permanent committees</a:t>
            </a:r>
          </a:p>
          <a:p>
            <a:pPr lvl="1"/>
            <a:r>
              <a:rPr lang="en-US" dirty="0"/>
              <a:t>Routine research-based activities</a:t>
            </a:r>
          </a:p>
          <a:p>
            <a:pPr lvl="1"/>
            <a:r>
              <a:rPr lang="en-US" dirty="0"/>
              <a:t>EX: </a:t>
            </a:r>
            <a:r>
              <a:rPr lang="en-US" b="1" i="1" dirty="0"/>
              <a:t>Library of Congress Committee; Joint Committee on Taxation </a:t>
            </a:r>
          </a:p>
        </p:txBody>
      </p:sp>
    </p:spTree>
    <p:extLst>
      <p:ext uri="{BB962C8B-B14F-4D97-AF65-F5344CB8AC3E}">
        <p14:creationId xmlns:p14="http://schemas.microsoft.com/office/powerpoint/2010/main" val="2338898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Committees</a:t>
            </a:r>
          </a:p>
        </p:txBody>
      </p:sp>
      <p:sp>
        <p:nvSpPr>
          <p:cNvPr id="3" name="Content Placeholder 2"/>
          <p:cNvSpPr>
            <a:spLocks noGrp="1"/>
          </p:cNvSpPr>
          <p:nvPr>
            <p:ph sz="quarter" idx="1"/>
          </p:nvPr>
        </p:nvSpPr>
        <p:spPr>
          <a:xfrm>
            <a:off x="142043" y="1527047"/>
            <a:ext cx="8851037" cy="4855997"/>
          </a:xfrm>
        </p:spPr>
        <p:txBody>
          <a:bodyPr/>
          <a:lstStyle/>
          <a:p>
            <a:r>
              <a:rPr lang="en-US" dirty="0"/>
              <a:t>Select/Special Committees</a:t>
            </a:r>
          </a:p>
          <a:p>
            <a:pPr lvl="1"/>
            <a:r>
              <a:rPr lang="en-US" dirty="0"/>
              <a:t>“for a limited time period to perform a particular study or investigation”; investigate issues to determine if further congressional action is necessary</a:t>
            </a:r>
          </a:p>
          <a:p>
            <a:pPr lvl="1"/>
            <a:r>
              <a:rPr lang="en-US" dirty="0"/>
              <a:t>Can be exclusive to one house, or combine members from both </a:t>
            </a:r>
          </a:p>
          <a:p>
            <a:pPr lvl="1"/>
            <a:r>
              <a:rPr lang="en-US" dirty="0"/>
              <a:t>EX: </a:t>
            </a:r>
            <a:r>
              <a:rPr lang="en-US" b="1" i="1" dirty="0"/>
              <a:t>House Energy Independence and Global Warming Select Committee; committee that investigated the 2012 terrorist attack in Benghazi, Libya</a:t>
            </a:r>
            <a:endParaRPr lang="en-US" dirty="0"/>
          </a:p>
        </p:txBody>
      </p:sp>
    </p:spTree>
    <p:extLst>
      <p:ext uri="{BB962C8B-B14F-4D97-AF65-F5344CB8AC3E}">
        <p14:creationId xmlns:p14="http://schemas.microsoft.com/office/powerpoint/2010/main" val="311517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Temporary Committees</a:t>
            </a:r>
          </a:p>
        </p:txBody>
      </p:sp>
      <p:sp>
        <p:nvSpPr>
          <p:cNvPr id="3" name="Content Placeholder 2"/>
          <p:cNvSpPr>
            <a:spLocks noGrp="1"/>
          </p:cNvSpPr>
          <p:nvPr>
            <p:ph sz="quarter" idx="1"/>
          </p:nvPr>
        </p:nvSpPr>
        <p:spPr/>
        <p:txBody>
          <a:bodyPr/>
          <a:lstStyle/>
          <a:p>
            <a:r>
              <a:rPr lang="en-US" dirty="0"/>
              <a:t>Conference Committees</a:t>
            </a:r>
          </a:p>
          <a:p>
            <a:pPr lvl="1"/>
            <a:r>
              <a:rPr lang="en-US" dirty="0"/>
              <a:t>Iron out differences on bills that passed each house but in slightly different forms</a:t>
            </a:r>
          </a:p>
          <a:p>
            <a:pPr lvl="1"/>
            <a:r>
              <a:rPr lang="en-US" dirty="0"/>
              <a:t>Members from both houses gather for a markup session (process by which the bill is altered). </a:t>
            </a:r>
          </a:p>
        </p:txBody>
      </p:sp>
    </p:spTree>
    <p:extLst>
      <p:ext uri="{BB962C8B-B14F-4D97-AF65-F5344CB8AC3E}">
        <p14:creationId xmlns:p14="http://schemas.microsoft.com/office/powerpoint/2010/main" val="2680415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CC48-42B8-4E8C-B5D3-71C402062234}"/>
              </a:ext>
            </a:extLst>
          </p:cNvPr>
          <p:cNvSpPr>
            <a:spLocks noGrp="1"/>
          </p:cNvSpPr>
          <p:nvPr>
            <p:ph type="title"/>
          </p:nvPr>
        </p:nvSpPr>
        <p:spPr/>
        <p:txBody>
          <a:bodyPr/>
          <a:lstStyle/>
          <a:p>
            <a:r>
              <a:rPr lang="en-US" dirty="0"/>
              <a:t>Other Committee Purposes </a:t>
            </a:r>
          </a:p>
        </p:txBody>
      </p:sp>
      <p:sp>
        <p:nvSpPr>
          <p:cNvPr id="3" name="Content Placeholder 2">
            <a:extLst>
              <a:ext uri="{FF2B5EF4-FFF2-40B4-BE49-F238E27FC236}">
                <a16:creationId xmlns:a16="http://schemas.microsoft.com/office/drawing/2014/main" id="{3094DF3D-2CBB-4A14-A26D-991B238AFA1F}"/>
              </a:ext>
            </a:extLst>
          </p:cNvPr>
          <p:cNvSpPr>
            <a:spLocks noGrp="1"/>
          </p:cNvSpPr>
          <p:nvPr>
            <p:ph sz="quarter" idx="1"/>
          </p:nvPr>
        </p:nvSpPr>
        <p:spPr/>
        <p:txBody>
          <a:bodyPr/>
          <a:lstStyle/>
          <a:p>
            <a:r>
              <a:rPr lang="en-US" dirty="0"/>
              <a:t>Congressional authorization </a:t>
            </a:r>
          </a:p>
          <a:p>
            <a:pPr lvl="1"/>
            <a:r>
              <a:rPr lang="en-US" dirty="0"/>
              <a:t>Authorizes entire departments and agencies to carry out law </a:t>
            </a:r>
          </a:p>
          <a:p>
            <a:r>
              <a:rPr lang="en-US" dirty="0"/>
              <a:t>Congressional oversight</a:t>
            </a:r>
          </a:p>
          <a:p>
            <a:pPr lvl="1"/>
            <a:r>
              <a:rPr lang="en-US" dirty="0"/>
              <a:t>How Congress ensures that the executive branch agencies are carrying out the policy or programs defined by Congress.  </a:t>
            </a:r>
          </a:p>
          <a:p>
            <a:pPr lvl="2"/>
            <a:r>
              <a:rPr lang="en-US" dirty="0"/>
              <a:t>Congressional funding, efficiency, general updates </a:t>
            </a:r>
          </a:p>
          <a:p>
            <a:pPr lvl="2"/>
            <a:r>
              <a:rPr lang="en-US" dirty="0"/>
              <a:t>Corruption by agencies or not doing job</a:t>
            </a:r>
          </a:p>
          <a:p>
            <a:endParaRPr lang="en-US" dirty="0"/>
          </a:p>
        </p:txBody>
      </p:sp>
    </p:spTree>
    <p:extLst>
      <p:ext uri="{BB962C8B-B14F-4D97-AF65-F5344CB8AC3E}">
        <p14:creationId xmlns:p14="http://schemas.microsoft.com/office/powerpoint/2010/main" val="3257046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BB5C-6B89-4B97-8D50-107FCB64F9EA}"/>
              </a:ext>
            </a:extLst>
          </p:cNvPr>
          <p:cNvSpPr>
            <a:spLocks noGrp="1"/>
          </p:cNvSpPr>
          <p:nvPr>
            <p:ph type="title"/>
          </p:nvPr>
        </p:nvSpPr>
        <p:spPr/>
        <p:txBody>
          <a:bodyPr/>
          <a:lstStyle/>
          <a:p>
            <a:r>
              <a:rPr lang="en-US" dirty="0"/>
              <a:t>Caucuses</a:t>
            </a:r>
          </a:p>
        </p:txBody>
      </p:sp>
      <p:sp>
        <p:nvSpPr>
          <p:cNvPr id="3" name="Content Placeholder 2">
            <a:extLst>
              <a:ext uri="{FF2B5EF4-FFF2-40B4-BE49-F238E27FC236}">
                <a16:creationId xmlns:a16="http://schemas.microsoft.com/office/drawing/2014/main" id="{8D7C602B-1393-48E6-BD7C-8A73AF572502}"/>
              </a:ext>
            </a:extLst>
          </p:cNvPr>
          <p:cNvSpPr>
            <a:spLocks noGrp="1"/>
          </p:cNvSpPr>
          <p:nvPr>
            <p:ph sz="quarter" idx="1"/>
          </p:nvPr>
        </p:nvSpPr>
        <p:spPr/>
        <p:txBody>
          <a:bodyPr/>
          <a:lstStyle/>
          <a:p>
            <a:r>
              <a:rPr lang="en-US" dirty="0"/>
              <a:t>Nongovernmental groups of like-minded people in Congress</a:t>
            </a:r>
          </a:p>
          <a:p>
            <a:r>
              <a:rPr lang="en-US" dirty="0"/>
              <a:t>Unite around a particular belief</a:t>
            </a:r>
          </a:p>
          <a:p>
            <a:pPr lvl="1"/>
            <a:r>
              <a:rPr lang="en-US" dirty="0"/>
              <a:t>Democratic Caucus; Republican Party Conference </a:t>
            </a:r>
          </a:p>
          <a:p>
            <a:r>
              <a:rPr lang="en-US" dirty="0"/>
              <a:t>Smaller caucuses organized around specific interests</a:t>
            </a:r>
          </a:p>
          <a:p>
            <a:pPr lvl="1"/>
            <a:r>
              <a:rPr lang="en-US" dirty="0"/>
              <a:t>Agriculture; business; women’s issues; race</a:t>
            </a:r>
          </a:p>
        </p:txBody>
      </p:sp>
    </p:spTree>
    <p:extLst>
      <p:ext uri="{BB962C8B-B14F-4D97-AF65-F5344CB8AC3E}">
        <p14:creationId xmlns:p14="http://schemas.microsoft.com/office/powerpoint/2010/main" val="25497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meeting of Congress</a:t>
            </a:r>
          </a:p>
        </p:txBody>
      </p:sp>
      <p:sp>
        <p:nvSpPr>
          <p:cNvPr id="3" name="Content Placeholder 2"/>
          <p:cNvSpPr>
            <a:spLocks noGrp="1"/>
          </p:cNvSpPr>
          <p:nvPr>
            <p:ph sz="quarter" idx="1"/>
          </p:nvPr>
        </p:nvSpPr>
        <p:spPr/>
        <p:txBody>
          <a:bodyPr/>
          <a:lstStyle/>
          <a:p>
            <a:r>
              <a:rPr lang="en-US" dirty="0"/>
              <a:t>1789 in New York City</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7" y="2064327"/>
            <a:ext cx="5446167" cy="419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52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Committees &amp; Rules Unique to the House </a:t>
            </a:r>
          </a:p>
        </p:txBody>
      </p:sp>
      <p:sp>
        <p:nvSpPr>
          <p:cNvPr id="3" name="Content Placeholder 2"/>
          <p:cNvSpPr>
            <a:spLocks noGrp="1"/>
          </p:cNvSpPr>
          <p:nvPr>
            <p:ph sz="quarter" idx="1"/>
          </p:nvPr>
        </p:nvSpPr>
        <p:spPr>
          <a:xfrm>
            <a:off x="159797" y="1527047"/>
            <a:ext cx="8806649" cy="4855997"/>
          </a:xfrm>
        </p:spPr>
        <p:txBody>
          <a:bodyPr>
            <a:normAutofit fontScale="85000" lnSpcReduction="20000"/>
          </a:bodyPr>
          <a:lstStyle/>
          <a:p>
            <a:r>
              <a:rPr lang="en-US" dirty="0"/>
              <a:t>Members may not speak for more than one hour</a:t>
            </a:r>
          </a:p>
          <a:p>
            <a:r>
              <a:rPr lang="en-US" dirty="0"/>
              <a:t>Only </a:t>
            </a:r>
            <a:r>
              <a:rPr lang="en-US" b="1" i="1" dirty="0"/>
              <a:t>germane</a:t>
            </a:r>
            <a:r>
              <a:rPr lang="en-US" dirty="0"/>
              <a:t> amendments to a bill are allowed</a:t>
            </a:r>
          </a:p>
          <a:p>
            <a:r>
              <a:rPr lang="en-US" b="1" i="1" dirty="0"/>
              <a:t>Ways and Means Committee</a:t>
            </a:r>
          </a:p>
          <a:p>
            <a:pPr lvl="1"/>
            <a:r>
              <a:rPr lang="en-US" dirty="0"/>
              <a:t>Determines tax policy </a:t>
            </a:r>
          </a:p>
          <a:p>
            <a:r>
              <a:rPr lang="en-US" b="1" i="1" dirty="0"/>
              <a:t>Rules Committee  </a:t>
            </a:r>
          </a:p>
          <a:p>
            <a:pPr lvl="1"/>
            <a:r>
              <a:rPr lang="en-US" dirty="0"/>
              <a:t>“Traffic cop”</a:t>
            </a:r>
          </a:p>
          <a:p>
            <a:pPr lvl="1"/>
            <a:r>
              <a:rPr lang="en-US" dirty="0"/>
              <a:t>Assigns bills to standing committees; schedules bills for debate; decides when votes take place; how much time a bill can be debated; how many amendments may be added to a bill</a:t>
            </a:r>
          </a:p>
          <a:p>
            <a:pPr lvl="1"/>
            <a:r>
              <a:rPr lang="en-US" dirty="0"/>
              <a:t>Majority members outnumber minority members 2 to 1 </a:t>
            </a:r>
            <a:endParaRPr lang="en-US" b="1" i="1" dirty="0"/>
          </a:p>
          <a:p>
            <a:r>
              <a:rPr lang="en-US" b="1" i="1" dirty="0"/>
              <a:t>Committee of the Whole</a:t>
            </a:r>
          </a:p>
          <a:p>
            <a:pPr lvl="1"/>
            <a:r>
              <a:rPr lang="en-US" dirty="0"/>
              <a:t>Created to allow longer debate w/ fewer members</a:t>
            </a:r>
          </a:p>
          <a:p>
            <a:pPr lvl="1"/>
            <a:r>
              <a:rPr lang="en-US" dirty="0"/>
              <a:t>Nonvoting members may vote </a:t>
            </a:r>
            <a:endParaRPr lang="en-US" b="1" i="1" dirty="0"/>
          </a:p>
          <a:p>
            <a:r>
              <a:rPr lang="en-US" b="1" dirty="0"/>
              <a:t>Discharge petition </a:t>
            </a:r>
          </a:p>
          <a:p>
            <a:pPr lvl="1"/>
            <a:r>
              <a:rPr lang="en-US" dirty="0"/>
              <a:t>Brings a bill out of a reluctant committee – minority cannot thwart majority </a:t>
            </a:r>
          </a:p>
        </p:txBody>
      </p:sp>
    </p:spTree>
    <p:extLst>
      <p:ext uri="{BB962C8B-B14F-4D97-AF65-F5344CB8AC3E}">
        <p14:creationId xmlns:p14="http://schemas.microsoft.com/office/powerpoint/2010/main" val="2026986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Rules &amp; Procedures Unique to the Senate </a:t>
            </a:r>
          </a:p>
        </p:txBody>
      </p:sp>
      <p:sp>
        <p:nvSpPr>
          <p:cNvPr id="3" name="Content Placeholder 2"/>
          <p:cNvSpPr>
            <a:spLocks noGrp="1"/>
          </p:cNvSpPr>
          <p:nvPr>
            <p:ph sz="quarter" idx="1"/>
          </p:nvPr>
        </p:nvSpPr>
        <p:spPr>
          <a:xfrm>
            <a:off x="168675" y="1648691"/>
            <a:ext cx="8797771" cy="4734353"/>
          </a:xfrm>
        </p:spPr>
        <p:txBody>
          <a:bodyPr>
            <a:normAutofit fontScale="92500" lnSpcReduction="20000"/>
          </a:bodyPr>
          <a:lstStyle/>
          <a:p>
            <a:r>
              <a:rPr lang="en-US" dirty="0"/>
              <a:t>Can speak for as long as desired </a:t>
            </a:r>
          </a:p>
          <a:p>
            <a:r>
              <a:rPr lang="en-US" dirty="0"/>
              <a:t>Can propose amendments not </a:t>
            </a:r>
            <a:r>
              <a:rPr lang="en-US" b="1" i="1" dirty="0"/>
              <a:t>germane</a:t>
            </a:r>
            <a:r>
              <a:rPr lang="en-US" dirty="0"/>
              <a:t> to the bill </a:t>
            </a:r>
          </a:p>
          <a:p>
            <a:r>
              <a:rPr lang="en-US" b="1" dirty="0"/>
              <a:t>Filibuster</a:t>
            </a:r>
            <a:r>
              <a:rPr lang="en-US" dirty="0"/>
              <a:t> – speaking for an extremely long time to kill a bill (time runs out or wears down opposition)</a:t>
            </a:r>
          </a:p>
          <a:p>
            <a:r>
              <a:rPr lang="en-US" b="1" dirty="0"/>
              <a:t>Unanimous consent – </a:t>
            </a:r>
            <a:r>
              <a:rPr lang="en-US" dirty="0"/>
              <a:t>approval of all Senators required (used to suspend rules and limit debate)</a:t>
            </a:r>
          </a:p>
          <a:p>
            <a:r>
              <a:rPr lang="en-US" b="1" dirty="0"/>
              <a:t>Hold – </a:t>
            </a:r>
            <a:r>
              <a:rPr lang="en-US" dirty="0"/>
              <a:t>measure to stall a bill (if anyone objects to unanimous consent request) – can be placed on a motion or on a presidential appointment </a:t>
            </a:r>
          </a:p>
          <a:p>
            <a:r>
              <a:rPr lang="en-US" b="1" dirty="0"/>
              <a:t>Cloture rule – </a:t>
            </a:r>
            <a:r>
              <a:rPr lang="en-US" dirty="0"/>
              <a:t>(Rule 22) enabled and required a 2/3 (now 3/5) majority to close up or stop debate on a bill and call for a vote; on nominees to courts, only a simple majority required</a:t>
            </a:r>
          </a:p>
        </p:txBody>
      </p:sp>
    </p:spTree>
    <p:extLst>
      <p:ext uri="{BB962C8B-B14F-4D97-AF65-F5344CB8AC3E}">
        <p14:creationId xmlns:p14="http://schemas.microsoft.com/office/powerpoint/2010/main" val="273753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Legislative Process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084" y="1938317"/>
            <a:ext cx="809625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4153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C6A2-6316-42E7-9E7B-0E2595BA8417}"/>
              </a:ext>
            </a:extLst>
          </p:cNvPr>
          <p:cNvSpPr>
            <a:spLocks noGrp="1"/>
          </p:cNvSpPr>
          <p:nvPr>
            <p:ph type="title"/>
          </p:nvPr>
        </p:nvSpPr>
        <p:spPr/>
        <p:txBody>
          <a:bodyPr/>
          <a:lstStyle/>
          <a:p>
            <a:r>
              <a:rPr lang="en-US" dirty="0"/>
              <a:t>How a Bill Becomes a Law </a:t>
            </a:r>
          </a:p>
        </p:txBody>
      </p:sp>
      <p:sp>
        <p:nvSpPr>
          <p:cNvPr id="3" name="Content Placeholder 2">
            <a:extLst>
              <a:ext uri="{FF2B5EF4-FFF2-40B4-BE49-F238E27FC236}">
                <a16:creationId xmlns:a16="http://schemas.microsoft.com/office/drawing/2014/main" id="{A16F9C08-9913-43BB-B903-1F68C85D5E0B}"/>
              </a:ext>
            </a:extLst>
          </p:cNvPr>
          <p:cNvSpPr>
            <a:spLocks noGrp="1"/>
          </p:cNvSpPr>
          <p:nvPr>
            <p:ph sz="quarter" idx="1"/>
          </p:nvPr>
        </p:nvSpPr>
        <p:spPr/>
        <p:txBody>
          <a:bodyPr/>
          <a:lstStyle/>
          <a:p>
            <a:r>
              <a:rPr lang="en-US" dirty="0">
                <a:hlinkClick r:id="rId2"/>
              </a:rPr>
              <a:t>https://www.youtube.com/watch?v=66f4-NKEYz4</a:t>
            </a:r>
            <a:endParaRPr lang="en-US" dirty="0"/>
          </a:p>
          <a:p>
            <a:endParaRPr lang="en-US" dirty="0"/>
          </a:p>
        </p:txBody>
      </p:sp>
      <p:pic>
        <p:nvPicPr>
          <p:cNvPr id="4" name="Picture 3">
            <a:extLst>
              <a:ext uri="{FF2B5EF4-FFF2-40B4-BE49-F238E27FC236}">
                <a16:creationId xmlns:a16="http://schemas.microsoft.com/office/drawing/2014/main" id="{307532D1-132B-48C8-89BB-389AE66F7BA5}"/>
              </a:ext>
            </a:extLst>
          </p:cNvPr>
          <p:cNvPicPr>
            <a:picLocks noChangeAspect="1"/>
          </p:cNvPicPr>
          <p:nvPr/>
        </p:nvPicPr>
        <p:blipFill>
          <a:blip r:embed="rId3"/>
          <a:stretch>
            <a:fillRect/>
          </a:stretch>
        </p:blipFill>
        <p:spPr>
          <a:xfrm>
            <a:off x="1553592" y="2660526"/>
            <a:ext cx="5749771" cy="3234246"/>
          </a:xfrm>
          <a:prstGeom prst="rect">
            <a:avLst/>
          </a:prstGeom>
        </p:spPr>
      </p:pic>
    </p:spTree>
    <p:extLst>
      <p:ext uri="{BB962C8B-B14F-4D97-AF65-F5344CB8AC3E}">
        <p14:creationId xmlns:p14="http://schemas.microsoft.com/office/powerpoint/2010/main" val="1632343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Bills</a:t>
            </a:r>
          </a:p>
        </p:txBody>
      </p:sp>
      <p:sp>
        <p:nvSpPr>
          <p:cNvPr id="3" name="Content Placeholder 2"/>
          <p:cNvSpPr>
            <a:spLocks noGrp="1"/>
          </p:cNvSpPr>
          <p:nvPr>
            <p:ph sz="quarter" idx="1"/>
          </p:nvPr>
        </p:nvSpPr>
        <p:spPr>
          <a:xfrm>
            <a:off x="301752" y="1527047"/>
            <a:ext cx="8503920" cy="4900385"/>
          </a:xfrm>
        </p:spPr>
        <p:txBody>
          <a:bodyPr>
            <a:noAutofit/>
          </a:bodyPr>
          <a:lstStyle/>
          <a:p>
            <a:r>
              <a:rPr lang="en-US" sz="3200" dirty="0"/>
              <a:t>Only members of Congress can introduce</a:t>
            </a:r>
          </a:p>
          <a:p>
            <a:r>
              <a:rPr lang="en-US" sz="3200" dirty="0"/>
              <a:t>Bills are numbered starting with 1 each Congress (S.1, H.R. 1) </a:t>
            </a:r>
          </a:p>
          <a:p>
            <a:r>
              <a:rPr lang="en-US" sz="3200" dirty="0"/>
              <a:t>Can originate in either chamber (except for ????) but identical bills must pass both houses and be signed by president to become law. </a:t>
            </a:r>
          </a:p>
          <a:p>
            <a:r>
              <a:rPr lang="en-US" sz="3200" dirty="0"/>
              <a:t>In 2-year Congress 10k bills introduced, only 300-500 become laws </a:t>
            </a:r>
          </a:p>
        </p:txBody>
      </p:sp>
    </p:spTree>
    <p:extLst>
      <p:ext uri="{BB962C8B-B14F-4D97-AF65-F5344CB8AC3E}">
        <p14:creationId xmlns:p14="http://schemas.microsoft.com/office/powerpoint/2010/main" val="3440938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Bills </a:t>
            </a:r>
          </a:p>
        </p:txBody>
      </p:sp>
      <p:sp>
        <p:nvSpPr>
          <p:cNvPr id="3" name="Content Placeholder 2"/>
          <p:cNvSpPr>
            <a:spLocks noGrp="1"/>
          </p:cNvSpPr>
          <p:nvPr>
            <p:ph sz="quarter" idx="1"/>
          </p:nvPr>
        </p:nvSpPr>
        <p:spPr>
          <a:xfrm>
            <a:off x="180109" y="1527047"/>
            <a:ext cx="8769927" cy="4804479"/>
          </a:xfrm>
        </p:spPr>
        <p:txBody>
          <a:bodyPr/>
          <a:lstStyle/>
          <a:p>
            <a:r>
              <a:rPr lang="en-US" dirty="0"/>
              <a:t>House:</a:t>
            </a:r>
          </a:p>
          <a:p>
            <a:pPr lvl="1"/>
            <a:r>
              <a:rPr lang="en-US" dirty="0"/>
              <a:t>Must be approved by committee overseeing bill</a:t>
            </a:r>
          </a:p>
          <a:p>
            <a:pPr lvl="1"/>
            <a:r>
              <a:rPr lang="en-US" dirty="0"/>
              <a:t>Must be </a:t>
            </a:r>
            <a:r>
              <a:rPr lang="en-US" b="1" i="1" dirty="0"/>
              <a:t>germane</a:t>
            </a:r>
            <a:r>
              <a:rPr lang="en-US" dirty="0"/>
              <a:t> </a:t>
            </a:r>
          </a:p>
          <a:p>
            <a:r>
              <a:rPr lang="en-US" dirty="0"/>
              <a:t>Senate:</a:t>
            </a:r>
          </a:p>
          <a:p>
            <a:pPr lvl="1"/>
            <a:r>
              <a:rPr lang="en-US" dirty="0"/>
              <a:t>Individual senator can introduce amendment</a:t>
            </a:r>
          </a:p>
          <a:p>
            <a:pPr lvl="1"/>
            <a:r>
              <a:rPr lang="en-US" dirty="0"/>
              <a:t>May be </a:t>
            </a:r>
            <a:r>
              <a:rPr lang="en-US" b="1" i="1" dirty="0"/>
              <a:t>non-</a:t>
            </a:r>
            <a:r>
              <a:rPr lang="en-US" dirty="0"/>
              <a:t> </a:t>
            </a:r>
            <a:r>
              <a:rPr lang="en-US" b="1" i="1" dirty="0"/>
              <a:t>germane </a:t>
            </a:r>
            <a:r>
              <a:rPr lang="en-US" dirty="0"/>
              <a:t>(aka </a:t>
            </a:r>
            <a:r>
              <a:rPr lang="en-US" b="1" i="1" dirty="0"/>
              <a:t>riders</a:t>
            </a:r>
            <a:r>
              <a:rPr lang="en-US" dirty="0"/>
              <a:t>) </a:t>
            </a:r>
          </a:p>
          <a:p>
            <a:pPr lvl="2"/>
            <a:r>
              <a:rPr lang="en-US" b="1" i="1" dirty="0"/>
              <a:t>Omnibus Bill </a:t>
            </a:r>
            <a:r>
              <a:rPr lang="en-US" dirty="0"/>
              <a:t>– when a bill grows to mammoth size from riders </a:t>
            </a:r>
          </a:p>
          <a:p>
            <a:pPr lvl="2"/>
            <a:r>
              <a:rPr lang="en-US" b="1" i="1" dirty="0"/>
              <a:t>Pork Barrel Spending – </a:t>
            </a:r>
            <a:r>
              <a:rPr lang="en-US" dirty="0"/>
              <a:t>product of legislative add-ons </a:t>
            </a:r>
          </a:p>
          <a:p>
            <a:pPr lvl="2"/>
            <a:r>
              <a:rPr lang="en-US" b="1" i="1" dirty="0"/>
              <a:t>Earmark – </a:t>
            </a:r>
            <a:r>
              <a:rPr lang="en-US" dirty="0"/>
              <a:t>when funds are directed to a very specific purpose </a:t>
            </a:r>
          </a:p>
          <a:p>
            <a:pPr lvl="2"/>
            <a:r>
              <a:rPr lang="en-US" dirty="0"/>
              <a:t>Sometimes inserted hours before vote on bill and/or in the dark of night to avoid debate </a:t>
            </a:r>
          </a:p>
          <a:p>
            <a:pPr lvl="2"/>
            <a:r>
              <a:rPr lang="en-US" dirty="0"/>
              <a:t>2011 – Senate Appropriations Committee issued ban on </a:t>
            </a:r>
            <a:r>
              <a:rPr lang="en-US" b="1" i="1" dirty="0"/>
              <a:t>earmarks</a:t>
            </a:r>
            <a:r>
              <a:rPr lang="en-US" dirty="0"/>
              <a:t>. </a:t>
            </a:r>
          </a:p>
        </p:txBody>
      </p:sp>
    </p:spTree>
    <p:extLst>
      <p:ext uri="{BB962C8B-B14F-4D97-AF65-F5344CB8AC3E}">
        <p14:creationId xmlns:p14="http://schemas.microsoft.com/office/powerpoint/2010/main" val="1514000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stages within a committee</a:t>
            </a:r>
          </a:p>
        </p:txBody>
      </p:sp>
      <p:sp>
        <p:nvSpPr>
          <p:cNvPr id="3" name="Content Placeholder 2"/>
          <p:cNvSpPr>
            <a:spLocks noGrp="1"/>
          </p:cNvSpPr>
          <p:nvPr>
            <p:ph sz="quarter" idx="1"/>
          </p:nvPr>
        </p:nvSpPr>
        <p:spPr/>
        <p:txBody>
          <a:bodyPr/>
          <a:lstStyle/>
          <a:p>
            <a:r>
              <a:rPr lang="en-US" dirty="0"/>
              <a:t>Hearings</a:t>
            </a:r>
          </a:p>
          <a:p>
            <a:pPr lvl="1"/>
            <a:r>
              <a:rPr lang="en-US" dirty="0"/>
              <a:t>Expert testimony</a:t>
            </a:r>
          </a:p>
          <a:p>
            <a:pPr lvl="1"/>
            <a:r>
              <a:rPr lang="en-US" dirty="0"/>
              <a:t>Thorough discussion</a:t>
            </a:r>
          </a:p>
          <a:p>
            <a:pPr lvl="1"/>
            <a:r>
              <a:rPr lang="en-US" dirty="0"/>
              <a:t>Summary report – includes other branches and/or int. groups</a:t>
            </a:r>
          </a:p>
          <a:p>
            <a:r>
              <a:rPr lang="en-US" dirty="0"/>
              <a:t>Markup</a:t>
            </a:r>
          </a:p>
          <a:p>
            <a:pPr lvl="1"/>
            <a:r>
              <a:rPr lang="en-US" dirty="0"/>
              <a:t>Committee members amend until satisfied</a:t>
            </a:r>
          </a:p>
          <a:p>
            <a:r>
              <a:rPr lang="en-US" dirty="0"/>
              <a:t>Reporting out</a:t>
            </a:r>
          </a:p>
          <a:p>
            <a:pPr lvl="1"/>
            <a:r>
              <a:rPr lang="en-US" dirty="0"/>
              <a:t>Sent to House or Senate floor for debate</a:t>
            </a:r>
          </a:p>
          <a:p>
            <a:endParaRPr lang="en-US" dirty="0"/>
          </a:p>
        </p:txBody>
      </p:sp>
    </p:spTree>
    <p:extLst>
      <p:ext uri="{BB962C8B-B14F-4D97-AF65-F5344CB8AC3E}">
        <p14:creationId xmlns:p14="http://schemas.microsoft.com/office/powerpoint/2010/main" val="4125071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a:t>
            </a:r>
          </a:p>
        </p:txBody>
      </p:sp>
      <p:sp>
        <p:nvSpPr>
          <p:cNvPr id="3" name="Content Placeholder 2"/>
          <p:cNvSpPr>
            <a:spLocks noGrp="1"/>
          </p:cNvSpPr>
          <p:nvPr>
            <p:ph sz="quarter" idx="1"/>
          </p:nvPr>
        </p:nvSpPr>
        <p:spPr>
          <a:xfrm>
            <a:off x="166255" y="1527047"/>
            <a:ext cx="8825345" cy="4790625"/>
          </a:xfrm>
        </p:spPr>
        <p:txBody>
          <a:bodyPr/>
          <a:lstStyle/>
          <a:p>
            <a:r>
              <a:rPr lang="en-US" b="1" i="1" dirty="0"/>
              <a:t>Logrolling – </a:t>
            </a:r>
            <a:r>
              <a:rPr lang="en-US" dirty="0"/>
              <a:t>trading votes to gain support for a bill</a:t>
            </a:r>
          </a:p>
          <a:p>
            <a:r>
              <a:rPr lang="en-US" b="1" i="1" dirty="0"/>
              <a:t>Delegate Model</a:t>
            </a:r>
            <a:r>
              <a:rPr lang="en-US" dirty="0"/>
              <a:t> – voting the will of their constituency</a:t>
            </a:r>
          </a:p>
          <a:p>
            <a:r>
              <a:rPr lang="en-US" b="1" i="1" dirty="0"/>
              <a:t>Trustee Model</a:t>
            </a:r>
            <a:r>
              <a:rPr lang="en-US" dirty="0"/>
              <a:t> – voting using their best judgment</a:t>
            </a:r>
          </a:p>
          <a:p>
            <a:r>
              <a:rPr lang="en-US" b="1" i="1" dirty="0"/>
              <a:t>Politico Model</a:t>
            </a:r>
            <a:r>
              <a:rPr lang="en-US" dirty="0"/>
              <a:t> – blended delegate and trustee </a:t>
            </a:r>
            <a:endParaRPr lang="en-US" b="1" i="1" dirty="0"/>
          </a:p>
        </p:txBody>
      </p:sp>
    </p:spTree>
    <p:extLst>
      <p:ext uri="{BB962C8B-B14F-4D97-AF65-F5344CB8AC3E}">
        <p14:creationId xmlns:p14="http://schemas.microsoft.com/office/powerpoint/2010/main" val="1807727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Overriding a veto</a:t>
            </a:r>
          </a:p>
        </p:txBody>
      </p:sp>
      <p:sp>
        <p:nvSpPr>
          <p:cNvPr id="3" name="Content Placeholder 2"/>
          <p:cNvSpPr>
            <a:spLocks noGrp="1"/>
          </p:cNvSpPr>
          <p:nvPr>
            <p:ph sz="quarter" idx="1"/>
          </p:nvPr>
        </p:nvSpPr>
        <p:spPr>
          <a:xfrm>
            <a:off x="138545" y="1527047"/>
            <a:ext cx="8866909" cy="4846043"/>
          </a:xfrm>
        </p:spPr>
        <p:txBody>
          <a:bodyPr/>
          <a:lstStyle/>
          <a:p>
            <a:r>
              <a:rPr lang="en-US" dirty="0"/>
              <a:t>President has 10 days to sign or veto a bill.  If does nothing within 10 days, it becomes law. </a:t>
            </a:r>
          </a:p>
          <a:p>
            <a:r>
              <a:rPr lang="en-US" dirty="0"/>
              <a:t>If receives within last 10 days of Congress, President can choose not to sign and it does NOT become law – this is a </a:t>
            </a:r>
            <a:r>
              <a:rPr lang="en-US" b="1" i="1" dirty="0"/>
              <a:t>pocket veto</a:t>
            </a:r>
            <a:r>
              <a:rPr lang="en-US" dirty="0"/>
              <a:t>.  </a:t>
            </a:r>
          </a:p>
          <a:p>
            <a:r>
              <a:rPr lang="en-US" dirty="0"/>
              <a:t>Congress can override a veto with a 2/3 vote. </a:t>
            </a:r>
          </a:p>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10196" y="4298372"/>
            <a:ext cx="4795404" cy="2213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961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Presidential </a:t>
            </a:r>
            <a:r>
              <a:rPr lang="en-US" dirty="0" smtClean="0"/>
              <a:t>Vetoes Overridden </a:t>
            </a:r>
            <a:endParaRPr lang="en-US" dirty="0"/>
          </a:p>
        </p:txBody>
      </p:sp>
      <p:pic>
        <p:nvPicPr>
          <p:cNvPr id="4098"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1505744" y="1527175"/>
            <a:ext cx="6096000" cy="485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685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Bicameral</a:t>
            </a:r>
          </a:p>
        </p:txBody>
      </p:sp>
      <p:sp>
        <p:nvSpPr>
          <p:cNvPr id="3" name="Content Placeholder 2"/>
          <p:cNvSpPr>
            <a:spLocks noGrp="1"/>
          </p:cNvSpPr>
          <p:nvPr>
            <p:ph sz="quarter" idx="1"/>
          </p:nvPr>
        </p:nvSpPr>
        <p:spPr>
          <a:xfrm>
            <a:off x="301752" y="1527048"/>
            <a:ext cx="8503920" cy="4832188"/>
          </a:xfrm>
        </p:spPr>
        <p:txBody>
          <a:bodyPr>
            <a:normAutofit lnSpcReduction="10000"/>
          </a:bodyPr>
          <a:lstStyle/>
          <a:p>
            <a:r>
              <a:rPr lang="en-US" dirty="0"/>
              <a:t>House – seats allotted based on population</a:t>
            </a:r>
          </a:p>
          <a:p>
            <a:pPr lvl="1"/>
            <a:r>
              <a:rPr lang="en-US" dirty="0"/>
              <a:t>2 year terms – forced to consider constituent opinions</a:t>
            </a:r>
          </a:p>
          <a:p>
            <a:pPr lvl="1"/>
            <a:r>
              <a:rPr lang="en-US" dirty="0"/>
              <a:t>All elected at the same time (every 2 years) </a:t>
            </a:r>
          </a:p>
          <a:p>
            <a:pPr lvl="1"/>
            <a:r>
              <a:rPr lang="en-US" dirty="0"/>
              <a:t>435 members since 1913</a:t>
            </a:r>
          </a:p>
          <a:p>
            <a:pPr lvl="1"/>
            <a:r>
              <a:rPr lang="en-US" dirty="0"/>
              <a:t>Each Congressional district = 700k inhabitants – </a:t>
            </a:r>
            <a:r>
              <a:rPr lang="en-US" b="1" i="1" dirty="0"/>
              <a:t>reapportioned</a:t>
            </a:r>
            <a:r>
              <a:rPr lang="en-US" dirty="0"/>
              <a:t> every 10 years after Census </a:t>
            </a:r>
          </a:p>
          <a:p>
            <a:r>
              <a:rPr lang="en-US" dirty="0"/>
              <a:t>Senate – two members from each state</a:t>
            </a:r>
          </a:p>
          <a:p>
            <a:pPr lvl="1"/>
            <a:r>
              <a:rPr lang="en-US" dirty="0"/>
              <a:t>6 year terms – insulated from politics – “cooling” house </a:t>
            </a:r>
          </a:p>
          <a:p>
            <a:pPr lvl="1"/>
            <a:r>
              <a:rPr lang="en-US" dirty="0"/>
              <a:t>1/3 re-elected every 2 years – provides continuity</a:t>
            </a:r>
          </a:p>
          <a:p>
            <a:r>
              <a:rPr lang="en-US" dirty="0"/>
              <a:t>Second house “doubles the people’s security by requiring the concurrence of two distinct bodies.”  -James Madison </a:t>
            </a:r>
          </a:p>
        </p:txBody>
      </p:sp>
    </p:spTree>
    <p:extLst>
      <p:ext uri="{BB962C8B-B14F-4D97-AF65-F5344CB8AC3E}">
        <p14:creationId xmlns:p14="http://schemas.microsoft.com/office/powerpoint/2010/main" val="17018487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 Bill Becomes a Law </a:t>
            </a:r>
            <a:endParaRPr lang="en-US" dirty="0"/>
          </a:p>
        </p:txBody>
      </p:sp>
      <p:pic>
        <p:nvPicPr>
          <p:cNvPr id="102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2660073" y="1527174"/>
            <a:ext cx="3926714" cy="507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709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(Office of Management &amp; Budget)</a:t>
            </a:r>
            <a:endParaRPr lang="en-US" dirty="0"/>
          </a:p>
        </p:txBody>
      </p:sp>
      <p:sp>
        <p:nvSpPr>
          <p:cNvPr id="3" name="Content Placeholder 2"/>
          <p:cNvSpPr>
            <a:spLocks noGrp="1"/>
          </p:cNvSpPr>
          <p:nvPr>
            <p:ph sz="quarter" idx="1"/>
          </p:nvPr>
        </p:nvSpPr>
        <p:spPr>
          <a:xfrm>
            <a:off x="301752" y="1527047"/>
            <a:ext cx="8503920" cy="4846043"/>
          </a:xfrm>
        </p:spPr>
        <p:txBody>
          <a:bodyPr/>
          <a:lstStyle/>
          <a:p>
            <a:r>
              <a:rPr lang="en-US" sz="3600" dirty="0" smtClean="0"/>
              <a:t>President’s budgeting arm</a:t>
            </a:r>
          </a:p>
          <a:p>
            <a:r>
              <a:rPr lang="en-US" sz="3600" dirty="0" smtClean="0"/>
              <a:t>Created by Congress in 1970’s </a:t>
            </a:r>
          </a:p>
          <a:p>
            <a:r>
              <a:rPr lang="en-US" sz="3600" dirty="0" smtClean="0"/>
              <a:t>Headed by a director (President’s accountant) </a:t>
            </a:r>
          </a:p>
          <a:p>
            <a:r>
              <a:rPr lang="en-US" sz="3600" dirty="0" smtClean="0"/>
              <a:t>Makes annual budget for each FY (fiscal year)</a:t>
            </a:r>
          </a:p>
          <a:p>
            <a:pPr lvl="1"/>
            <a:r>
              <a:rPr lang="en-US" sz="2800" dirty="0" smtClean="0"/>
              <a:t>October 1 to September 30  </a:t>
            </a:r>
          </a:p>
          <a:p>
            <a:pPr lvl="1"/>
            <a:r>
              <a:rPr lang="en-US" sz="2800" dirty="0" smtClean="0"/>
              <a:t>Sends to Congress in February</a:t>
            </a:r>
            <a:endParaRPr lang="en-US" sz="2800" dirty="0"/>
          </a:p>
        </p:txBody>
      </p:sp>
    </p:spTree>
    <p:extLst>
      <p:ext uri="{BB962C8B-B14F-4D97-AF65-F5344CB8AC3E}">
        <p14:creationId xmlns:p14="http://schemas.microsoft.com/office/powerpoint/2010/main" val="3456937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CBO (Congressional Budget Office)</a:t>
            </a:r>
            <a:endParaRPr lang="en-US" dirty="0"/>
          </a:p>
        </p:txBody>
      </p:sp>
      <p:sp>
        <p:nvSpPr>
          <p:cNvPr id="3" name="Content Placeholder 2"/>
          <p:cNvSpPr>
            <a:spLocks noGrp="1"/>
          </p:cNvSpPr>
          <p:nvPr>
            <p:ph sz="quarter" idx="1"/>
          </p:nvPr>
        </p:nvSpPr>
        <p:spPr>
          <a:xfrm>
            <a:off x="301752" y="1527047"/>
            <a:ext cx="8503920" cy="4790625"/>
          </a:xfrm>
        </p:spPr>
        <p:txBody>
          <a:bodyPr>
            <a:normAutofit lnSpcReduction="10000"/>
          </a:bodyPr>
          <a:lstStyle/>
          <a:p>
            <a:r>
              <a:rPr lang="en-US" sz="3200" dirty="0" smtClean="0"/>
              <a:t>Congressional agency made of nonpartisan accountants</a:t>
            </a:r>
          </a:p>
          <a:p>
            <a:r>
              <a:rPr lang="en-US" sz="3200" dirty="0" smtClean="0"/>
              <a:t>Serves as a check on the OMB </a:t>
            </a:r>
          </a:p>
          <a:p>
            <a:r>
              <a:rPr lang="en-US" sz="3200" dirty="0" smtClean="0"/>
              <a:t>Examines and analyzes budget from Pres.</a:t>
            </a:r>
          </a:p>
          <a:p>
            <a:r>
              <a:rPr lang="en-US" sz="3200" dirty="0" smtClean="0"/>
              <a:t>Congress then </a:t>
            </a:r>
            <a:r>
              <a:rPr lang="en-US" sz="3200" b="1" i="1" dirty="0" smtClean="0"/>
              <a:t>reconciles</a:t>
            </a:r>
            <a:r>
              <a:rPr lang="en-US" sz="3200" dirty="0" smtClean="0"/>
              <a:t> the budget </a:t>
            </a:r>
          </a:p>
          <a:p>
            <a:pPr lvl="1"/>
            <a:r>
              <a:rPr lang="en-US" sz="2800" dirty="0" smtClean="0"/>
              <a:t>Passes changes to revenue and/or spending by a simple majority on both houses – limited time for debate </a:t>
            </a:r>
          </a:p>
          <a:p>
            <a:pPr lvl="1"/>
            <a:r>
              <a:rPr lang="en-US" sz="2800" dirty="0" smtClean="0"/>
              <a:t>Sets levels of revenues and expenditures, size of surplus or deficit, and spending priorities</a:t>
            </a:r>
            <a:r>
              <a:rPr lang="en-US" dirty="0" smtClean="0"/>
              <a:t>. </a:t>
            </a:r>
          </a:p>
          <a:p>
            <a:endParaRPr lang="en-US" sz="3200" dirty="0"/>
          </a:p>
        </p:txBody>
      </p:sp>
    </p:spTree>
    <p:extLst>
      <p:ext uri="{BB962C8B-B14F-4D97-AF65-F5344CB8AC3E}">
        <p14:creationId xmlns:p14="http://schemas.microsoft.com/office/powerpoint/2010/main" val="95695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Main </a:t>
            </a:r>
            <a:r>
              <a:rPr lang="en-US" dirty="0"/>
              <a:t>revenue sources</a:t>
            </a:r>
          </a:p>
        </p:txBody>
      </p:sp>
      <p:sp>
        <p:nvSpPr>
          <p:cNvPr id="3" name="Content Placeholder 2"/>
          <p:cNvSpPr>
            <a:spLocks noGrp="1"/>
          </p:cNvSpPr>
          <p:nvPr>
            <p:ph sz="quarter" idx="1"/>
          </p:nvPr>
        </p:nvSpPr>
        <p:spPr>
          <a:xfrm>
            <a:off x="124691" y="1527048"/>
            <a:ext cx="8839200" cy="4832188"/>
          </a:xfrm>
        </p:spPr>
        <p:txBody>
          <a:bodyPr>
            <a:normAutofit fontScale="92500" lnSpcReduction="10000"/>
          </a:bodyPr>
          <a:lstStyle/>
          <a:p>
            <a:r>
              <a:rPr lang="en-US" dirty="0" smtClean="0"/>
              <a:t>Individual income taxes</a:t>
            </a:r>
          </a:p>
          <a:p>
            <a:pPr lvl="1"/>
            <a:r>
              <a:rPr lang="en-US" dirty="0" smtClean="0"/>
              <a:t>Paid by workers on income</a:t>
            </a:r>
          </a:p>
          <a:p>
            <a:r>
              <a:rPr lang="en-US" dirty="0" smtClean="0"/>
              <a:t>Corporate taxes</a:t>
            </a:r>
          </a:p>
          <a:p>
            <a:pPr lvl="1"/>
            <a:r>
              <a:rPr lang="en-US" dirty="0" smtClean="0"/>
              <a:t>Paid by businesses on profits</a:t>
            </a:r>
          </a:p>
          <a:p>
            <a:r>
              <a:rPr lang="en-US" dirty="0" smtClean="0"/>
              <a:t>Social insurance taxes</a:t>
            </a:r>
          </a:p>
          <a:p>
            <a:pPr lvl="1"/>
            <a:r>
              <a:rPr lang="en-US" dirty="0" smtClean="0"/>
              <a:t>Paid by employees and employers to fund SS, Medicare and Unemployment Insurance </a:t>
            </a:r>
          </a:p>
          <a:p>
            <a:r>
              <a:rPr lang="en-US" dirty="0" smtClean="0"/>
              <a:t>Tariffs and excise taxes</a:t>
            </a:r>
          </a:p>
          <a:p>
            <a:pPr lvl="1"/>
            <a:r>
              <a:rPr lang="en-US" dirty="0" smtClean="0"/>
              <a:t>Tariffs: Paid on imports or products to make U.S. more competitive</a:t>
            </a:r>
          </a:p>
          <a:p>
            <a:pPr lvl="1"/>
            <a:r>
              <a:rPr lang="en-US" dirty="0" smtClean="0"/>
              <a:t>Excise: paid on luxury products and harmful products </a:t>
            </a:r>
          </a:p>
          <a:p>
            <a:r>
              <a:rPr lang="en-US" dirty="0" smtClean="0"/>
              <a:t>Other sources</a:t>
            </a:r>
          </a:p>
          <a:p>
            <a:pPr lvl="1"/>
            <a:r>
              <a:rPr lang="en-US" dirty="0" smtClean="0"/>
              <a:t>Interest on government investments </a:t>
            </a:r>
          </a:p>
          <a:p>
            <a:pPr lvl="1"/>
            <a:r>
              <a:rPr lang="en-US" dirty="0" smtClean="0"/>
              <a:t>Estate taxes </a:t>
            </a:r>
          </a:p>
          <a:p>
            <a:endParaRPr lang="en-US" dirty="0"/>
          </a:p>
        </p:txBody>
      </p:sp>
    </p:spTree>
    <p:extLst>
      <p:ext uri="{BB962C8B-B14F-4D97-AF65-F5344CB8AC3E}">
        <p14:creationId xmlns:p14="http://schemas.microsoft.com/office/powerpoint/2010/main" val="28068969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a:t>
            </a:r>
            <a:endParaRPr lang="en-US" dirty="0"/>
          </a:p>
        </p:txBody>
      </p:sp>
      <p:pic>
        <p:nvPicPr>
          <p:cNvPr id="6146"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1505744" y="1527175"/>
            <a:ext cx="6096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979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s</a:t>
            </a:r>
            <a:r>
              <a:rPr lang="en-US" dirty="0" smtClean="0"/>
              <a:t>pending</a:t>
            </a:r>
            <a:endParaRPr lang="en-US" dirty="0"/>
          </a:p>
        </p:txBody>
      </p:sp>
      <p:sp>
        <p:nvSpPr>
          <p:cNvPr id="3" name="Content Placeholder 2"/>
          <p:cNvSpPr>
            <a:spLocks noGrp="1"/>
          </p:cNvSpPr>
          <p:nvPr>
            <p:ph sz="quarter" idx="1"/>
          </p:nvPr>
        </p:nvSpPr>
        <p:spPr>
          <a:xfrm>
            <a:off x="152400" y="1527048"/>
            <a:ext cx="8839200" cy="4832188"/>
          </a:xfrm>
        </p:spPr>
        <p:txBody>
          <a:bodyPr/>
          <a:lstStyle/>
          <a:p>
            <a:r>
              <a:rPr lang="en-US" sz="3000" dirty="0" smtClean="0"/>
              <a:t>Required by law (mandated) for certain programs</a:t>
            </a:r>
          </a:p>
          <a:p>
            <a:r>
              <a:rPr lang="en-US" sz="3000" dirty="0" smtClean="0"/>
              <a:t>Social Security, Medicare, Medicaid, unemployment insurance, other special funds for people in need</a:t>
            </a:r>
          </a:p>
          <a:p>
            <a:r>
              <a:rPr lang="en-US" sz="3000" dirty="0" smtClean="0"/>
              <a:t>60% of budget in 2019</a:t>
            </a:r>
          </a:p>
          <a:p>
            <a:r>
              <a:rPr lang="en-US" sz="3000" b="1" i="1" dirty="0" smtClean="0"/>
              <a:t>Deficit</a:t>
            </a:r>
            <a:r>
              <a:rPr lang="en-US" sz="3000" dirty="0" smtClean="0"/>
              <a:t> – spending &gt; revenue </a:t>
            </a:r>
          </a:p>
          <a:p>
            <a:r>
              <a:rPr lang="en-US" sz="3000" b="1" i="1" dirty="0" smtClean="0"/>
              <a:t>Interest on Debt </a:t>
            </a:r>
            <a:r>
              <a:rPr lang="en-US" sz="3000" dirty="0" smtClean="0"/>
              <a:t>- $$$ government has to pay on debt (borrowed $$$) from spending more than they make</a:t>
            </a:r>
          </a:p>
          <a:p>
            <a:endParaRPr lang="en-US" dirty="0"/>
          </a:p>
        </p:txBody>
      </p:sp>
    </p:spTree>
    <p:extLst>
      <p:ext uri="{BB962C8B-B14F-4D97-AF65-F5344CB8AC3E}">
        <p14:creationId xmlns:p14="http://schemas.microsoft.com/office/powerpoint/2010/main" val="2672451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Spending </a:t>
            </a:r>
            <a:endParaRPr lang="en-US" dirty="0"/>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24806" y="2074862"/>
            <a:ext cx="5857875" cy="347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8810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Discretionary spending</a:t>
            </a:r>
          </a:p>
        </p:txBody>
      </p:sp>
      <p:sp>
        <p:nvSpPr>
          <p:cNvPr id="3" name="Content Placeholder 2"/>
          <p:cNvSpPr>
            <a:spLocks noGrp="1"/>
          </p:cNvSpPr>
          <p:nvPr>
            <p:ph sz="quarter" idx="1"/>
          </p:nvPr>
        </p:nvSpPr>
        <p:spPr/>
        <p:txBody>
          <a:bodyPr/>
          <a:lstStyle/>
          <a:p>
            <a:r>
              <a:rPr lang="en-US" sz="3200" dirty="0" smtClean="0"/>
              <a:t>38% of 2019 budget</a:t>
            </a:r>
          </a:p>
          <a:p>
            <a:r>
              <a:rPr lang="en-US" sz="3200" dirty="0" smtClean="0"/>
              <a:t>Everything else after mandatory spending</a:t>
            </a:r>
            <a:endParaRPr lang="en-US" sz="3200" dirty="0"/>
          </a:p>
          <a:p>
            <a:pPr lvl="1"/>
            <a:r>
              <a:rPr lang="en-US" sz="2800" dirty="0" smtClean="0"/>
              <a:t>Military Defense</a:t>
            </a:r>
          </a:p>
          <a:p>
            <a:pPr lvl="1"/>
            <a:r>
              <a:rPr lang="en-US" sz="2800" dirty="0" smtClean="0"/>
              <a:t>Physical Resources</a:t>
            </a:r>
          </a:p>
          <a:p>
            <a:pPr lvl="2"/>
            <a:r>
              <a:rPr lang="en-US" dirty="0" smtClean="0"/>
              <a:t>Energy, Natural Resources &amp; Environment, Commerce &amp; Housing Credit, Transportation, Community &amp; Regional Development</a:t>
            </a:r>
          </a:p>
          <a:p>
            <a:pPr lvl="1"/>
            <a:r>
              <a:rPr lang="en-US" sz="2800" dirty="0" smtClean="0"/>
              <a:t>Other Functions </a:t>
            </a:r>
          </a:p>
          <a:p>
            <a:pPr lvl="2"/>
            <a:r>
              <a:rPr lang="en-US" dirty="0" smtClean="0"/>
              <a:t>International Affairs; Science, Space, and Technology; Agriculture; Administration of Justice; General Government. </a:t>
            </a:r>
          </a:p>
        </p:txBody>
      </p:sp>
    </p:spTree>
    <p:extLst>
      <p:ext uri="{BB962C8B-B14F-4D97-AF65-F5344CB8AC3E}">
        <p14:creationId xmlns:p14="http://schemas.microsoft.com/office/powerpoint/2010/main" val="2043220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Discretionary Spending </a:t>
            </a:r>
            <a:endParaRPr lang="en-US" dirty="0"/>
          </a:p>
        </p:txBody>
      </p:sp>
      <p:pic>
        <p:nvPicPr>
          <p:cNvPr id="7170" name="Picture 2"/>
          <p:cNvPicPr>
            <a:picLocks noGrp="1" noChangeAspect="1" noChangeArrowheads="1"/>
          </p:cNvPicPr>
          <p:nvPr>
            <p:ph sz="quarter" idx="1"/>
          </p:nvPr>
        </p:nvPicPr>
        <p:blipFill>
          <a:blip r:embed="rId2" cstate="email">
            <a:extLst>
              <a:ext uri="{28A0092B-C50C-407E-A947-70E740481C1C}">
                <a14:useLocalDpi xmlns:a14="http://schemas.microsoft.com/office/drawing/2010/main" val="0"/>
              </a:ext>
            </a:extLst>
          </a:blip>
          <a:srcRect/>
          <a:stretch>
            <a:fillRect/>
          </a:stretch>
        </p:blipFill>
        <p:spPr bwMode="auto">
          <a:xfrm>
            <a:off x="301625" y="1584356"/>
            <a:ext cx="8504238" cy="44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632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Partisanship &amp; Polarization </a:t>
            </a:r>
            <a:endParaRPr lang="en-US" dirty="0"/>
          </a:p>
        </p:txBody>
      </p:sp>
      <p:sp>
        <p:nvSpPr>
          <p:cNvPr id="3" name="Content Placeholder 2"/>
          <p:cNvSpPr>
            <a:spLocks noGrp="1"/>
          </p:cNvSpPr>
          <p:nvPr>
            <p:ph sz="quarter" idx="1"/>
          </p:nvPr>
        </p:nvSpPr>
        <p:spPr/>
        <p:txBody>
          <a:bodyPr>
            <a:normAutofit/>
          </a:bodyPr>
          <a:lstStyle/>
          <a:p>
            <a:pPr marL="0" lvl="1" indent="0">
              <a:buClr>
                <a:schemeClr val="accent1"/>
              </a:buClr>
              <a:buSzPct val="85000"/>
              <a:buNone/>
            </a:pPr>
            <a:r>
              <a:rPr lang="en-US" sz="2800" b="1" i="1" dirty="0" smtClean="0">
                <a:solidFill>
                  <a:schemeClr val="tx1"/>
                </a:solidFill>
              </a:rPr>
              <a:t>Gridlock</a:t>
            </a:r>
            <a:r>
              <a:rPr lang="en-US" dirty="0" smtClean="0"/>
              <a:t> - </a:t>
            </a:r>
            <a:r>
              <a:rPr lang="en-US" sz="2800" dirty="0"/>
              <a:t>so much congestion of opposing forces that nothing moves forward </a:t>
            </a:r>
            <a:endParaRPr lang="en-US" dirty="0" smtClean="0"/>
          </a:p>
          <a:p>
            <a:r>
              <a:rPr lang="en-US" dirty="0" smtClean="0"/>
              <a:t>Reduced Member Interaction</a:t>
            </a:r>
          </a:p>
          <a:p>
            <a:pPr lvl="1"/>
            <a:r>
              <a:rPr lang="en-US" dirty="0"/>
              <a:t>Free flights home have hampered friendships from developing among </a:t>
            </a:r>
            <a:r>
              <a:rPr lang="en-US" dirty="0" smtClean="0"/>
              <a:t>congressmen</a:t>
            </a:r>
          </a:p>
          <a:p>
            <a:r>
              <a:rPr lang="en-US" dirty="0" smtClean="0"/>
              <a:t>Redistricting</a:t>
            </a:r>
          </a:p>
          <a:p>
            <a:pPr lvl="1"/>
            <a:r>
              <a:rPr lang="en-US" dirty="0" smtClean="0"/>
              <a:t>Required every 10 years after census if populations change</a:t>
            </a:r>
          </a:p>
          <a:p>
            <a:pPr lvl="1"/>
            <a:r>
              <a:rPr lang="en-US" dirty="0" smtClean="0"/>
              <a:t>Increased partisanship</a:t>
            </a:r>
          </a:p>
          <a:p>
            <a:pPr lvl="1"/>
            <a:r>
              <a:rPr lang="en-US" dirty="0" smtClean="0"/>
              <a:t>Decreased accountabilities</a:t>
            </a:r>
          </a:p>
          <a:p>
            <a:pPr lvl="1"/>
            <a:r>
              <a:rPr lang="en-US" b="1" i="1" dirty="0" smtClean="0"/>
              <a:t>Baker v. </a:t>
            </a:r>
            <a:r>
              <a:rPr lang="en-US" b="1" i="1" dirty="0" err="1" smtClean="0"/>
              <a:t>Carr</a:t>
            </a:r>
            <a:r>
              <a:rPr lang="en-US" b="1" i="1" dirty="0" smtClean="0"/>
              <a:t> </a:t>
            </a:r>
            <a:r>
              <a:rPr lang="en-US" dirty="0" smtClean="0"/>
              <a:t>(1962) </a:t>
            </a:r>
          </a:p>
          <a:p>
            <a:pPr lvl="1"/>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51645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17</a:t>
            </a:r>
            <a:r>
              <a:rPr lang="en-US" baseline="30000" dirty="0"/>
              <a:t>th</a:t>
            </a:r>
            <a:r>
              <a:rPr lang="en-US" dirty="0"/>
              <a:t> Amendment</a:t>
            </a:r>
          </a:p>
        </p:txBody>
      </p:sp>
      <p:sp>
        <p:nvSpPr>
          <p:cNvPr id="3" name="Content Placeholder 2"/>
          <p:cNvSpPr>
            <a:spLocks noGrp="1"/>
          </p:cNvSpPr>
          <p:nvPr>
            <p:ph sz="quarter" idx="1"/>
          </p:nvPr>
        </p:nvSpPr>
        <p:spPr>
          <a:xfrm>
            <a:off x="138545" y="1527047"/>
            <a:ext cx="8825346" cy="4859897"/>
          </a:xfrm>
        </p:spPr>
        <p:txBody>
          <a:bodyPr/>
          <a:lstStyle/>
          <a:p>
            <a:r>
              <a:rPr lang="en-US" dirty="0"/>
              <a:t>Ratified in 1913</a:t>
            </a:r>
          </a:p>
          <a:p>
            <a:r>
              <a:rPr lang="en-US" dirty="0"/>
              <a:t>Direct election of Senators – broadens democracy </a:t>
            </a:r>
          </a:p>
          <a:p>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9815" y="2673927"/>
            <a:ext cx="4398261" cy="3302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20932" y="3023426"/>
            <a:ext cx="4149048" cy="233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7626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Member Interaction </a:t>
            </a:r>
            <a:endParaRPr lang="en-US" dirty="0"/>
          </a:p>
        </p:txBody>
      </p:sp>
      <p:sp>
        <p:nvSpPr>
          <p:cNvPr id="3" name="Content Placeholder 2"/>
          <p:cNvSpPr>
            <a:spLocks noGrp="1"/>
          </p:cNvSpPr>
          <p:nvPr>
            <p:ph sz="quarter" idx="1"/>
          </p:nvPr>
        </p:nvSpPr>
        <p:spPr>
          <a:xfrm>
            <a:off x="180109" y="1527048"/>
            <a:ext cx="8797636" cy="4832188"/>
          </a:xfrm>
        </p:spPr>
        <p:txBody>
          <a:bodyPr/>
          <a:lstStyle/>
          <a:p>
            <a:r>
              <a:rPr lang="en-US" dirty="0" smtClean="0"/>
              <a:t>“Despite our various disagreements in the House,” Speaker Tip O’Neill once reflected, “we were always friends after six o’clock and on weekends.” </a:t>
            </a:r>
          </a:p>
          <a:p>
            <a:r>
              <a:rPr lang="en-US" dirty="0" smtClean="0"/>
              <a:t>Ronald Reagan used to call Speaker</a:t>
            </a:r>
          </a:p>
          <a:p>
            <a:pPr marL="0" indent="0">
              <a:buNone/>
            </a:pPr>
            <a:r>
              <a:rPr lang="en-US" dirty="0" smtClean="0"/>
              <a:t>    O’Neill and ask “is it 6 o’clock yet?”</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109" y="2778381"/>
            <a:ext cx="2560043" cy="389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409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Baker v Carr </a:t>
            </a:r>
            <a:r>
              <a:rPr lang="en-US" i="1" dirty="0"/>
              <a:t>(1962</a:t>
            </a:r>
            <a:r>
              <a:rPr lang="en-US" i="1" dirty="0" smtClean="0"/>
              <a:t>) – </a:t>
            </a:r>
            <a:r>
              <a:rPr lang="en-US" dirty="0" smtClean="0"/>
              <a:t>Redistricting 14</a:t>
            </a:r>
            <a:r>
              <a:rPr lang="en-US" baseline="30000" dirty="0" smtClean="0"/>
              <a:t>th</a:t>
            </a:r>
            <a:r>
              <a:rPr lang="en-US" dirty="0" smtClean="0"/>
              <a:t>  </a:t>
            </a:r>
            <a:endParaRPr lang="en-US" dirty="0"/>
          </a:p>
        </p:txBody>
      </p:sp>
      <p:sp>
        <p:nvSpPr>
          <p:cNvPr id="5" name="Content Placeholder 4"/>
          <p:cNvSpPr>
            <a:spLocks noGrp="1"/>
          </p:cNvSpPr>
          <p:nvPr>
            <p:ph sz="quarter" idx="1"/>
          </p:nvPr>
        </p:nvSpPr>
        <p:spPr>
          <a:xfrm>
            <a:off x="152400" y="1527047"/>
            <a:ext cx="8820150" cy="4845177"/>
          </a:xfrm>
        </p:spPr>
        <p:txBody>
          <a:bodyPr>
            <a:normAutofit fontScale="77500" lnSpcReduction="20000"/>
          </a:bodyPr>
          <a:lstStyle/>
          <a:p>
            <a:r>
              <a:rPr lang="en-US" b="1" dirty="0" smtClean="0"/>
              <a:t>Facts</a:t>
            </a:r>
            <a:r>
              <a:rPr lang="en-US" dirty="0" smtClean="0"/>
              <a:t>: Baker was resident of TN. Filed suit against </a:t>
            </a:r>
            <a:r>
              <a:rPr lang="en-US" dirty="0" err="1" smtClean="0"/>
              <a:t>Carr</a:t>
            </a:r>
            <a:r>
              <a:rPr lang="en-US" dirty="0" smtClean="0"/>
              <a:t>, Secretary of State of TN, claiming state was violating their constitution by not redrawing Congressional districts every 10 years to reflect changes from census.  Claimed his vote was being diluted in violation of equal protection clause of 14</a:t>
            </a:r>
            <a:r>
              <a:rPr lang="en-US" baseline="30000" dirty="0" smtClean="0"/>
              <a:t>th</a:t>
            </a:r>
            <a:r>
              <a:rPr lang="en-US" dirty="0" smtClean="0"/>
              <a:t> Amendment.  </a:t>
            </a:r>
          </a:p>
          <a:p>
            <a:r>
              <a:rPr lang="en-US" b="1" dirty="0" smtClean="0"/>
              <a:t>Reasoning:</a:t>
            </a:r>
            <a:r>
              <a:rPr lang="en-US" dirty="0" smtClean="0"/>
              <a:t> Court had to find jurisdiction first – precedent said this was a “political question” that court could not rule on. This court found issue was a “justiciable question” and therefore court could rule on it: when state does not follow constitutional principle and undermines democratic ideal of an equal voice for all voters.   </a:t>
            </a:r>
          </a:p>
          <a:p>
            <a:r>
              <a:rPr lang="en-US" b="1" dirty="0" smtClean="0"/>
              <a:t>Decision</a:t>
            </a:r>
            <a:r>
              <a:rPr lang="en-US" dirty="0" smtClean="0"/>
              <a:t>: Baker won – established “one person, one vote” principle </a:t>
            </a:r>
          </a:p>
          <a:p>
            <a:r>
              <a:rPr lang="en-US" b="1" dirty="0" smtClean="0"/>
              <a:t>Dissent:</a:t>
            </a:r>
            <a:r>
              <a:rPr lang="en-US" dirty="0" smtClean="0"/>
              <a:t> believed case was a “political question” and therefore should not be ruled upon.  Said court did not possess “purse nor the sword” and should remain detached from political entanglements – would attribute “</a:t>
            </a:r>
            <a:r>
              <a:rPr lang="en-US" dirty="0" err="1" smtClean="0"/>
              <a:t>omnicompetence</a:t>
            </a:r>
            <a:r>
              <a:rPr lang="en-US" dirty="0" smtClean="0"/>
              <a:t>” to judges. </a:t>
            </a:r>
          </a:p>
          <a:p>
            <a:endParaRPr lang="en-US" dirty="0"/>
          </a:p>
        </p:txBody>
      </p:sp>
    </p:spTree>
    <p:extLst>
      <p:ext uri="{BB962C8B-B14F-4D97-AF65-F5344CB8AC3E}">
        <p14:creationId xmlns:p14="http://schemas.microsoft.com/office/powerpoint/2010/main" val="29679322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Partisanship &amp; Polarization</a:t>
            </a:r>
            <a:endParaRPr lang="en-US" dirty="0"/>
          </a:p>
        </p:txBody>
      </p:sp>
      <p:sp>
        <p:nvSpPr>
          <p:cNvPr id="3" name="Content Placeholder 2"/>
          <p:cNvSpPr>
            <a:spLocks noGrp="1"/>
          </p:cNvSpPr>
          <p:nvPr>
            <p:ph sz="quarter" idx="1"/>
          </p:nvPr>
        </p:nvSpPr>
        <p:spPr>
          <a:xfrm>
            <a:off x="152400" y="1527048"/>
            <a:ext cx="8820150" cy="4873752"/>
          </a:xfrm>
        </p:spPr>
        <p:txBody>
          <a:bodyPr>
            <a:normAutofit lnSpcReduction="10000"/>
          </a:bodyPr>
          <a:lstStyle/>
          <a:p>
            <a:r>
              <a:rPr lang="en-US" dirty="0" smtClean="0"/>
              <a:t>Gerrymandering</a:t>
            </a:r>
          </a:p>
          <a:p>
            <a:pPr lvl="1"/>
            <a:r>
              <a:rPr lang="en-US" dirty="0"/>
              <a:t>Drawing district lines illogically to give advantage to one party</a:t>
            </a:r>
          </a:p>
          <a:p>
            <a:pPr lvl="1"/>
            <a:r>
              <a:rPr lang="en-US" dirty="0"/>
              <a:t>“safe seats” (consistently won by more than 55% of the vote) lowers incentive to compromise among representatives</a:t>
            </a:r>
          </a:p>
          <a:p>
            <a:pPr lvl="1"/>
            <a:r>
              <a:rPr lang="en-US" dirty="0"/>
              <a:t>“getting </a:t>
            </a:r>
            <a:r>
              <a:rPr lang="en-US" dirty="0" err="1"/>
              <a:t>primaried</a:t>
            </a:r>
            <a:r>
              <a:rPr lang="en-US" dirty="0"/>
              <a:t>” (when an extreme challenger beats an incumbent from the same party in the primary) has shrunk the number of moderates in Congress </a:t>
            </a:r>
            <a:r>
              <a:rPr lang="en-US" dirty="0" smtClean="0"/>
              <a:t>(occurs in “safe seat” districts) </a:t>
            </a:r>
            <a:endParaRPr lang="en-US" dirty="0"/>
          </a:p>
          <a:p>
            <a:pPr lvl="1"/>
            <a:r>
              <a:rPr lang="en-US" dirty="0"/>
              <a:t>Racial </a:t>
            </a:r>
            <a:r>
              <a:rPr lang="en-US" dirty="0" smtClean="0"/>
              <a:t>gerrymandering – allowed by </a:t>
            </a:r>
            <a:r>
              <a:rPr lang="en-US" dirty="0" err="1" smtClean="0"/>
              <a:t>S.Ct</a:t>
            </a:r>
            <a:r>
              <a:rPr lang="en-US" dirty="0" smtClean="0"/>
              <a:t>. only if “narrowly tailored to further a compelling governmental interest…”</a:t>
            </a:r>
          </a:p>
          <a:p>
            <a:pPr lvl="1"/>
            <a:r>
              <a:rPr lang="en-US" b="1" i="1" dirty="0" smtClean="0"/>
              <a:t>Shaw v. Reno </a:t>
            </a:r>
            <a:r>
              <a:rPr lang="en-US" dirty="0" smtClean="0"/>
              <a:t>(1993) </a:t>
            </a:r>
            <a:endParaRPr lang="en-US" dirty="0"/>
          </a:p>
          <a:p>
            <a:r>
              <a:rPr lang="en-US" dirty="0"/>
              <a:t>Divided Government &amp; Senate </a:t>
            </a:r>
            <a:r>
              <a:rPr lang="en-US" dirty="0" smtClean="0"/>
              <a:t>Showdowns</a:t>
            </a:r>
          </a:p>
          <a:p>
            <a:pPr lvl="1"/>
            <a:r>
              <a:rPr lang="en-US" dirty="0" smtClean="0"/>
              <a:t>When President and Congress are from different parties</a:t>
            </a:r>
          </a:p>
          <a:p>
            <a:pPr lvl="1"/>
            <a:r>
              <a:rPr lang="en-US" dirty="0" smtClean="0"/>
              <a:t>Supreme Court nominations </a:t>
            </a:r>
          </a:p>
        </p:txBody>
      </p:sp>
    </p:spTree>
    <p:extLst>
      <p:ext uri="{BB962C8B-B14F-4D97-AF65-F5344CB8AC3E}">
        <p14:creationId xmlns:p14="http://schemas.microsoft.com/office/powerpoint/2010/main" val="26945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Shaw v Reno </a:t>
            </a:r>
            <a:r>
              <a:rPr lang="en-US" i="1" dirty="0"/>
              <a:t>(1993</a:t>
            </a:r>
            <a:r>
              <a:rPr lang="en-US" i="1" dirty="0" smtClean="0"/>
              <a:t>) – </a:t>
            </a:r>
            <a:r>
              <a:rPr lang="en-US" dirty="0" smtClean="0"/>
              <a:t>Gerrymandering 14</a:t>
            </a:r>
            <a:r>
              <a:rPr lang="en-US" baseline="30000" dirty="0" smtClean="0"/>
              <a:t>th</a:t>
            </a:r>
            <a:r>
              <a:rPr lang="en-US" dirty="0" smtClean="0"/>
              <a:t> </a:t>
            </a:r>
            <a:endParaRPr lang="en-US" dirty="0"/>
          </a:p>
        </p:txBody>
      </p:sp>
      <p:sp>
        <p:nvSpPr>
          <p:cNvPr id="3" name="Content Placeholder 2"/>
          <p:cNvSpPr>
            <a:spLocks noGrp="1"/>
          </p:cNvSpPr>
          <p:nvPr>
            <p:ph sz="quarter" idx="1"/>
          </p:nvPr>
        </p:nvSpPr>
        <p:spPr>
          <a:xfrm>
            <a:off x="161925" y="1527047"/>
            <a:ext cx="8820150" cy="4845177"/>
          </a:xfrm>
        </p:spPr>
        <p:txBody>
          <a:bodyPr>
            <a:normAutofit fontScale="85000" lnSpcReduction="10000"/>
          </a:bodyPr>
          <a:lstStyle/>
          <a:p>
            <a:r>
              <a:rPr lang="en-US" b="1" dirty="0" smtClean="0"/>
              <a:t>Facts: </a:t>
            </a:r>
            <a:r>
              <a:rPr lang="en-US" dirty="0" smtClean="0"/>
              <a:t>N.C. submitted redistricting for federal review after 1990 census.  Only one majority-minority district was drawn and feds said draw another one.  N.C. does and district is oddly drawn just to meet fed directives. White voter (Shaw) sues as a violation of 14</a:t>
            </a:r>
            <a:r>
              <a:rPr lang="en-US" baseline="30000" dirty="0" smtClean="0"/>
              <a:t>th</a:t>
            </a:r>
            <a:r>
              <a:rPr lang="en-US" dirty="0" smtClean="0"/>
              <a:t> equal protection when state separated citizens into classes by race.  </a:t>
            </a:r>
          </a:p>
          <a:p>
            <a:r>
              <a:rPr lang="en-US" b="1" dirty="0" smtClean="0"/>
              <a:t>Ruling: </a:t>
            </a:r>
            <a:r>
              <a:rPr lang="en-US" dirty="0" smtClean="0"/>
              <a:t>Shaw won – said </a:t>
            </a:r>
            <a:r>
              <a:rPr lang="en-US" b="1" dirty="0" smtClean="0"/>
              <a:t>race cannot be the ONLY factor used to draw the districts.</a:t>
            </a:r>
            <a:r>
              <a:rPr lang="en-US" dirty="0" smtClean="0"/>
              <a:t>  Must include other factors or else it opposes the “colorblind” ideal of U.S. law.  Cannot separate citizens into different classes w/o justification of a </a:t>
            </a:r>
            <a:r>
              <a:rPr lang="en-US" b="1" dirty="0" smtClean="0"/>
              <a:t>compelling state interest </a:t>
            </a:r>
            <a:r>
              <a:rPr lang="en-US" dirty="0" smtClean="0"/>
              <a:t>– violates 14</a:t>
            </a:r>
            <a:r>
              <a:rPr lang="en-US" baseline="30000" dirty="0" smtClean="0"/>
              <a:t>th</a:t>
            </a:r>
            <a:r>
              <a:rPr lang="en-US" dirty="0" smtClean="0"/>
              <a:t> Amendment. </a:t>
            </a:r>
          </a:p>
          <a:p>
            <a:r>
              <a:rPr lang="en-US" b="1" dirty="0" smtClean="0"/>
              <a:t>Dissent:</a:t>
            </a:r>
            <a:r>
              <a:rPr lang="en-US" dirty="0" smtClean="0"/>
              <a:t> – white voters did not have their votes diluted; minorities benefitted, so no constitutional conflicts; white voters still had a majority in a disproportionate number of districts. </a:t>
            </a:r>
            <a:endParaRPr lang="en-US" dirty="0"/>
          </a:p>
        </p:txBody>
      </p:sp>
    </p:spTree>
    <p:extLst>
      <p:ext uri="{BB962C8B-B14F-4D97-AF65-F5344CB8AC3E}">
        <p14:creationId xmlns:p14="http://schemas.microsoft.com/office/powerpoint/2010/main" val="42863525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public image of Congress</a:t>
            </a:r>
          </a:p>
        </p:txBody>
      </p:sp>
      <p:sp>
        <p:nvSpPr>
          <p:cNvPr id="3" name="Content Placeholder 2"/>
          <p:cNvSpPr>
            <a:spLocks noGrp="1"/>
          </p:cNvSpPr>
          <p:nvPr>
            <p:ph sz="quarter" idx="1"/>
          </p:nvPr>
        </p:nvSpPr>
        <p:spPr/>
        <p:txBody>
          <a:bodyPr/>
          <a:lstStyle/>
          <a:p>
            <a:r>
              <a:rPr lang="en-US" dirty="0" smtClean="0"/>
              <a:t>Congress = &lt; 15% approval rating</a:t>
            </a:r>
          </a:p>
          <a:p>
            <a:r>
              <a:rPr lang="en-US" dirty="0" smtClean="0"/>
              <a:t>Individual members = 60% approval rating</a:t>
            </a:r>
          </a:p>
          <a:p>
            <a:r>
              <a:rPr lang="en-US" dirty="0" smtClean="0"/>
              <a:t>50 million email messages; 200 million pieces of mail annually</a:t>
            </a:r>
          </a:p>
          <a:p>
            <a:r>
              <a:rPr lang="en-US" dirty="0" smtClean="0"/>
              <a:t>Population of House districts up by 40%</a:t>
            </a:r>
          </a:p>
          <a:p>
            <a:r>
              <a:rPr lang="en-US" dirty="0" smtClean="0"/>
              <a:t>In session 250 days per 2 year Congress  </a:t>
            </a:r>
            <a:endParaRPr lang="en-US" dirty="0"/>
          </a:p>
        </p:txBody>
      </p:sp>
    </p:spTree>
    <p:extLst>
      <p:ext uri="{BB962C8B-B14F-4D97-AF65-F5344CB8AC3E}">
        <p14:creationId xmlns:p14="http://schemas.microsoft.com/office/powerpoint/2010/main" val="2628661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 Poll – Confidence in Congress </a:t>
            </a:r>
            <a:endParaRPr lang="en-US"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52110" y="1589078"/>
            <a:ext cx="7744165" cy="4602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6441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Senate v. House</a:t>
            </a:r>
            <a:endParaRPr lang="en-US" dirty="0"/>
          </a:p>
        </p:txBody>
      </p:sp>
      <p:sp>
        <p:nvSpPr>
          <p:cNvPr id="3" name="Content Placeholder 2"/>
          <p:cNvSpPr>
            <a:spLocks noGrp="1"/>
          </p:cNvSpPr>
          <p:nvPr>
            <p:ph sz="quarter" idx="1"/>
          </p:nvPr>
        </p:nvSpPr>
        <p:spPr/>
        <p:txBody>
          <a:bodyPr/>
          <a:lstStyle/>
          <a:p>
            <a:r>
              <a:rPr lang="en-US" dirty="0" smtClean="0"/>
              <a:t>Senators represent states, whereas members of the House represent the constituents in their individual districts</a:t>
            </a:r>
          </a:p>
          <a:p>
            <a:r>
              <a:rPr lang="en-US" dirty="0" smtClean="0"/>
              <a:t>Arguments in favor of the disproportionate representation in the Senate focus on its preservation of the states as entities</a:t>
            </a:r>
          </a:p>
          <a:p>
            <a:r>
              <a:rPr lang="en-US" dirty="0" smtClean="0"/>
              <a:t>Arguments against the disproportionate representation in the Senate are among the following:</a:t>
            </a:r>
          </a:p>
          <a:p>
            <a:endParaRPr lang="en-US" dirty="0"/>
          </a:p>
        </p:txBody>
      </p:sp>
    </p:spTree>
    <p:extLst>
      <p:ext uri="{BB962C8B-B14F-4D97-AF65-F5344CB8AC3E}">
        <p14:creationId xmlns:p14="http://schemas.microsoft.com/office/powerpoint/2010/main" val="289572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Arguments Against the Structure of the Senate</a:t>
            </a:r>
            <a:endParaRPr lang="en-US" dirty="0"/>
          </a:p>
        </p:txBody>
      </p:sp>
      <p:pic>
        <p:nvPicPr>
          <p:cNvPr id="4" name="Content Placeholder 3"/>
          <p:cNvPicPr>
            <a:picLocks noGrp="1" noChangeAspect="1"/>
          </p:cNvPicPr>
          <p:nvPr>
            <p:ph sz="quarter" idx="1"/>
          </p:nvPr>
        </p:nvPicPr>
        <p:blipFill>
          <a:blip r:embed="rId2" cstate="email">
            <a:extLst>
              <a:ext uri="{28A0092B-C50C-407E-A947-70E740481C1C}">
                <a14:useLocalDpi xmlns:a14="http://schemas.microsoft.com/office/drawing/2010/main" val="0"/>
              </a:ext>
            </a:extLst>
          </a:blip>
          <a:stretch>
            <a:fillRect/>
          </a:stretch>
        </p:blipFill>
        <p:spPr>
          <a:xfrm>
            <a:off x="1837225" y="987552"/>
            <a:ext cx="5120174" cy="5704193"/>
          </a:xfrm>
        </p:spPr>
      </p:pic>
    </p:spTree>
    <p:extLst>
      <p:ext uri="{BB962C8B-B14F-4D97-AF65-F5344CB8AC3E}">
        <p14:creationId xmlns:p14="http://schemas.microsoft.com/office/powerpoint/2010/main" val="17580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Senator</a:t>
            </a:r>
          </a:p>
        </p:txBody>
      </p:sp>
      <p:sp>
        <p:nvSpPr>
          <p:cNvPr id="3" name="Content Placeholder 2"/>
          <p:cNvSpPr>
            <a:spLocks noGrp="1"/>
          </p:cNvSpPr>
          <p:nvPr>
            <p:ph sz="quarter" idx="1"/>
          </p:nvPr>
        </p:nvSpPr>
        <p:spPr/>
        <p:txBody>
          <a:bodyPr/>
          <a:lstStyle/>
          <a:p>
            <a:r>
              <a:rPr lang="en-US" dirty="0"/>
              <a:t>30 years old</a:t>
            </a:r>
          </a:p>
          <a:p>
            <a:r>
              <a:rPr lang="en-US" dirty="0"/>
              <a:t>Live in state representing</a:t>
            </a:r>
          </a:p>
          <a:p>
            <a:r>
              <a:rPr lang="en-US" dirty="0"/>
              <a:t>Citizen for 9 years </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692" y="3202581"/>
            <a:ext cx="2151352" cy="3094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3231556"/>
            <a:ext cx="2388610" cy="3036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061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Representatives</a:t>
            </a:r>
          </a:p>
        </p:txBody>
      </p:sp>
      <p:sp>
        <p:nvSpPr>
          <p:cNvPr id="3" name="Content Placeholder 2"/>
          <p:cNvSpPr>
            <a:spLocks noGrp="1"/>
          </p:cNvSpPr>
          <p:nvPr>
            <p:ph sz="quarter" idx="1"/>
          </p:nvPr>
        </p:nvSpPr>
        <p:spPr>
          <a:xfrm>
            <a:off x="180109" y="1527047"/>
            <a:ext cx="8825346" cy="4829637"/>
          </a:xfrm>
        </p:spPr>
        <p:txBody>
          <a:bodyPr/>
          <a:lstStyle/>
          <a:p>
            <a:r>
              <a:rPr lang="en-US" dirty="0"/>
              <a:t>25 years old</a:t>
            </a:r>
          </a:p>
          <a:p>
            <a:r>
              <a:rPr lang="en-US" dirty="0"/>
              <a:t>Resident of state representing</a:t>
            </a:r>
          </a:p>
          <a:p>
            <a:r>
              <a:rPr lang="en-US" dirty="0"/>
              <a:t>Citizen for 7 years </a:t>
            </a:r>
          </a:p>
          <a:p>
            <a:pPr lvl="1"/>
            <a:r>
              <a:rPr lang="en-US" sz="1600" dirty="0"/>
              <a:t>Steve </a:t>
            </a:r>
            <a:r>
              <a:rPr lang="en-US" sz="1600" dirty="0" err="1"/>
              <a:t>Scalise</a:t>
            </a:r>
            <a:r>
              <a:rPr lang="en-US" sz="1600" dirty="0"/>
              <a:t>(1) Cedric Richmond (2) </a:t>
            </a:r>
          </a:p>
          <a:p>
            <a:pPr lvl="1"/>
            <a:r>
              <a:rPr lang="en-US" sz="1600" dirty="0"/>
              <a:t>Clay Higgins (3) Mike Johnson (4)  </a:t>
            </a:r>
          </a:p>
          <a:p>
            <a:pPr lvl="1"/>
            <a:r>
              <a:rPr lang="en-US" sz="1600" dirty="0"/>
              <a:t>Ralph Abraham(5) Garrett Graves(6)</a:t>
            </a:r>
          </a:p>
          <a:p>
            <a:endParaRPr lang="en-US"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1752" y="4353729"/>
            <a:ext cx="1858241" cy="1858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81263" y="4066172"/>
            <a:ext cx="1481137" cy="2225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33875" y="2528396"/>
            <a:ext cx="1782905" cy="1782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55155" y="2226684"/>
            <a:ext cx="1722726" cy="1722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11820" y="4395945"/>
            <a:ext cx="1604961" cy="196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555155" y="4133166"/>
            <a:ext cx="1722726" cy="210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0136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Civic.thmx</Template>
  <TotalTime>1082</TotalTime>
  <Words>2671</Words>
  <Application>Microsoft Office PowerPoint</Application>
  <PresentationFormat>On-screen Show (4:3)</PresentationFormat>
  <Paragraphs>328</Paragraphs>
  <Slides>55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Calibri</vt:lpstr>
      <vt:lpstr>Georgia</vt:lpstr>
      <vt:lpstr>Wingdings</vt:lpstr>
      <vt:lpstr>Wingdings 2</vt:lpstr>
      <vt:lpstr>Civic</vt:lpstr>
      <vt:lpstr>Chapter 3: The Legislative Branch</vt:lpstr>
      <vt:lpstr>Congress </vt:lpstr>
      <vt:lpstr>First meeting of Congress</vt:lpstr>
      <vt:lpstr>Bicameral</vt:lpstr>
      <vt:lpstr>17th Amendment</vt:lpstr>
      <vt:lpstr>Role of the Senate v. House</vt:lpstr>
      <vt:lpstr>Arguments Against the Structure of the Senate</vt:lpstr>
      <vt:lpstr>Requirements for Senator</vt:lpstr>
      <vt:lpstr>Requirements for Representatives</vt:lpstr>
      <vt:lpstr>John Jay &amp; Federalist #64</vt:lpstr>
      <vt:lpstr>Enumerated Powers</vt:lpstr>
      <vt:lpstr>Power of the purse</vt:lpstr>
      <vt:lpstr>Commerce clause</vt:lpstr>
      <vt:lpstr>Foreign &amp; Military Affairs </vt:lpstr>
      <vt:lpstr>War Powers Act of 1973</vt:lpstr>
      <vt:lpstr>Implied powers</vt:lpstr>
      <vt:lpstr>Powers of the House</vt:lpstr>
      <vt:lpstr>Powers of the Senate</vt:lpstr>
      <vt:lpstr>Policymaking Structures &amp; Processes </vt:lpstr>
      <vt:lpstr>Congressional Leadership </vt:lpstr>
      <vt:lpstr>House Leaders </vt:lpstr>
      <vt:lpstr>Senate Leaders </vt:lpstr>
      <vt:lpstr>Congressional Committees </vt:lpstr>
      <vt:lpstr>Permanent Committees</vt:lpstr>
      <vt:lpstr>Permanent Committees</vt:lpstr>
      <vt:lpstr>Temporary Committees</vt:lpstr>
      <vt:lpstr>Temporary Committees</vt:lpstr>
      <vt:lpstr>Other Committee Purposes </vt:lpstr>
      <vt:lpstr>Caucuses</vt:lpstr>
      <vt:lpstr>Committees &amp; Rules Unique to the House </vt:lpstr>
      <vt:lpstr>Rules &amp; Procedures Unique to the Senate </vt:lpstr>
      <vt:lpstr>The Legislative Process </vt:lpstr>
      <vt:lpstr>How a Bill Becomes a Law </vt:lpstr>
      <vt:lpstr>Introducing Bills</vt:lpstr>
      <vt:lpstr>Amending Bills </vt:lpstr>
      <vt:lpstr>Bill stages within a committee</vt:lpstr>
      <vt:lpstr>Voting</vt:lpstr>
      <vt:lpstr>Overriding a veto</vt:lpstr>
      <vt:lpstr>Presidential Vetoes Overridden </vt:lpstr>
      <vt:lpstr>How a Bill Becomes a Law </vt:lpstr>
      <vt:lpstr>OMB (Office of Management &amp; Budget)</vt:lpstr>
      <vt:lpstr>CBO (Congressional Budget Office)</vt:lpstr>
      <vt:lpstr>5 Main revenue sources</vt:lpstr>
      <vt:lpstr>Revenue </vt:lpstr>
      <vt:lpstr>Mandatory spending</vt:lpstr>
      <vt:lpstr>Mandatory Spending </vt:lpstr>
      <vt:lpstr>Discretionary spending</vt:lpstr>
      <vt:lpstr>Discretionary Spending </vt:lpstr>
      <vt:lpstr>Partisanship &amp; Polarization </vt:lpstr>
      <vt:lpstr>Reduced Member Interaction </vt:lpstr>
      <vt:lpstr>Baker v Carr (1962) – Redistricting 14th  </vt:lpstr>
      <vt:lpstr>Partisanship &amp; Polarization</vt:lpstr>
      <vt:lpstr>Shaw v Reno (1993) – Gerrymandering 14th </vt:lpstr>
      <vt:lpstr>The public image of Congress</vt:lpstr>
      <vt:lpstr>Gallup Poll – Confidence in Congress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Federalism</dc:title>
  <dc:creator>Sam Jones</dc:creator>
  <cp:lastModifiedBy>Megan Wilkins</cp:lastModifiedBy>
  <cp:revision>55</cp:revision>
  <dcterms:created xsi:type="dcterms:W3CDTF">2018-08-08T00:47:24Z</dcterms:created>
  <dcterms:modified xsi:type="dcterms:W3CDTF">2018-10-11T10:32:15Z</dcterms:modified>
</cp:coreProperties>
</file>