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57"/>
  </p:notesMasterIdLst>
  <p:sldIdLst>
    <p:sldId id="256" r:id="rId2"/>
    <p:sldId id="263" r:id="rId3"/>
    <p:sldId id="261" r:id="rId4"/>
    <p:sldId id="274" r:id="rId5"/>
    <p:sldId id="258" r:id="rId6"/>
    <p:sldId id="269" r:id="rId7"/>
    <p:sldId id="270" r:id="rId8"/>
    <p:sldId id="264" r:id="rId9"/>
    <p:sldId id="266" r:id="rId10"/>
    <p:sldId id="267" r:id="rId11"/>
    <p:sldId id="262" r:id="rId12"/>
    <p:sldId id="259" r:id="rId13"/>
    <p:sldId id="260" r:id="rId14"/>
    <p:sldId id="271" r:id="rId15"/>
    <p:sldId id="272" r:id="rId16"/>
    <p:sldId id="268" r:id="rId17"/>
    <p:sldId id="282" r:id="rId18"/>
    <p:sldId id="273" r:id="rId19"/>
    <p:sldId id="275" r:id="rId20"/>
    <p:sldId id="276" r:id="rId21"/>
    <p:sldId id="281" r:id="rId22"/>
    <p:sldId id="277" r:id="rId23"/>
    <p:sldId id="278" r:id="rId24"/>
    <p:sldId id="279" r:id="rId25"/>
    <p:sldId id="280" r:id="rId26"/>
    <p:sldId id="289" r:id="rId27"/>
    <p:sldId id="283" r:id="rId28"/>
    <p:sldId id="284" r:id="rId29"/>
    <p:sldId id="286" r:id="rId30"/>
    <p:sldId id="288" r:id="rId31"/>
    <p:sldId id="293" r:id="rId32"/>
    <p:sldId id="294" r:id="rId33"/>
    <p:sldId id="295" r:id="rId34"/>
    <p:sldId id="296" r:id="rId35"/>
    <p:sldId id="314" r:id="rId36"/>
    <p:sldId id="298" r:id="rId37"/>
    <p:sldId id="305" r:id="rId38"/>
    <p:sldId id="315" r:id="rId39"/>
    <p:sldId id="312" r:id="rId40"/>
    <p:sldId id="290" r:id="rId41"/>
    <p:sldId id="299" r:id="rId42"/>
    <p:sldId id="303" r:id="rId43"/>
    <p:sldId id="302" r:id="rId44"/>
    <p:sldId id="297" r:id="rId45"/>
    <p:sldId id="301" r:id="rId46"/>
    <p:sldId id="292" r:id="rId47"/>
    <p:sldId id="306" r:id="rId48"/>
    <p:sldId id="304" r:id="rId49"/>
    <p:sldId id="300" r:id="rId50"/>
    <p:sldId id="311" r:id="rId51"/>
    <p:sldId id="307" r:id="rId52"/>
    <p:sldId id="308" r:id="rId53"/>
    <p:sldId id="309" r:id="rId54"/>
    <p:sldId id="316" r:id="rId55"/>
    <p:sldId id="310"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6144" autoAdjust="0"/>
  </p:normalViewPr>
  <p:slideViewPr>
    <p:cSldViewPr snapToGrid="0">
      <p:cViewPr varScale="1">
        <p:scale>
          <a:sx n="73" d="100"/>
          <a:sy n="73"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CF759-DA2F-41CF-9E0E-B854B2D99F0D}" type="datetimeFigureOut">
              <a:rPr lang="en-US" smtClean="0"/>
              <a:t>9/13/2018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12C09-149A-4A80-958D-D0AE46B6D2DC}" type="slidenum">
              <a:rPr lang="en-US" smtClean="0"/>
              <a:t>‹#›</a:t>
            </a:fld>
            <a:endParaRPr lang="en-US"/>
          </a:p>
        </p:txBody>
      </p:sp>
    </p:spTree>
    <p:extLst>
      <p:ext uri="{BB962C8B-B14F-4D97-AF65-F5344CB8AC3E}">
        <p14:creationId xmlns:p14="http://schemas.microsoft.com/office/powerpoint/2010/main" val="32605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Social contract - (e.g. giving up privacy before going on a plane)</a:t>
            </a:r>
          </a:p>
          <a:p>
            <a:pPr eaLnBrk="1" hangingPunct="1"/>
            <a:endParaRPr lang="en-US" altLang="en-US" dirty="0" smtClean="0"/>
          </a:p>
        </p:txBody>
      </p:sp>
    </p:spTree>
    <p:extLst>
      <p:ext uri="{BB962C8B-B14F-4D97-AF65-F5344CB8AC3E}">
        <p14:creationId xmlns:p14="http://schemas.microsoft.com/office/powerpoint/2010/main" val="1061967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C807C1-B5C5-49B2-9971-932F1261B37A}" type="slidenum">
              <a:rPr lang="en-US" altLang="en-US" smtClean="0"/>
              <a:pPr>
                <a:spcBef>
                  <a:spcPct val="0"/>
                </a:spcBef>
              </a:pPr>
              <a:t>19</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Notice that Jefferson writes “life liberty and pursuit of happiness” while Locke writes “life liberty and property”</a:t>
            </a:r>
          </a:p>
        </p:txBody>
      </p:sp>
    </p:spTree>
    <p:extLst>
      <p:ext uri="{BB962C8B-B14F-4D97-AF65-F5344CB8AC3E}">
        <p14:creationId xmlns:p14="http://schemas.microsoft.com/office/powerpoint/2010/main" val="2052427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595933-F729-4DB7-A40E-3AF86C4FEDF9}" type="slidenum">
              <a:rPr lang="en-US" altLang="en-US" smtClean="0"/>
              <a:pPr>
                <a:spcBef>
                  <a:spcPct val="0"/>
                </a:spcBef>
              </a:pPr>
              <a:t>20</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Contrast this with French Revolution which sought to overturn elite and wealthy status in society and have dramatic impacts on the economic/social systems in France. The American Revolution was conservative as they wanted to change as little about life as possible, just who was governing. </a:t>
            </a:r>
            <a:r>
              <a:rPr lang="en-US" altLang="en-US" b="1" smtClean="0"/>
              <a:t>They didn’t want to change things in their own lives, but restore the rights they already believed was theirs. </a:t>
            </a:r>
            <a:r>
              <a:rPr lang="en-US" altLang="en-US" smtClean="0"/>
              <a:t>They thought if they were going to be taxed that they had a right to have representation. </a:t>
            </a:r>
          </a:p>
        </p:txBody>
      </p:sp>
    </p:spTree>
    <p:extLst>
      <p:ext uri="{BB962C8B-B14F-4D97-AF65-F5344CB8AC3E}">
        <p14:creationId xmlns:p14="http://schemas.microsoft.com/office/powerpoint/2010/main" val="3852533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772AD2-93B1-4300-96F6-96C2F5346DEC}" type="slidenum">
              <a:rPr lang="en-US" altLang="en-US" smtClean="0"/>
              <a:pPr>
                <a:spcBef>
                  <a:spcPct val="0"/>
                </a:spcBef>
              </a:pPr>
              <a:t>22</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AOC: terrible constitution. The federal government had basically no power. There was only a unicameral congress and states could send up to 7 delegates but each state had equality in voting.  Congress had very few powers…could have army and navy but had no power to tax (cannot have an army or navy). Congress cannot even regulate trade. New York and New Jersey almost go to war over the Hudson River. </a:t>
            </a:r>
          </a:p>
          <a:p>
            <a:pPr eaLnBrk="1" hangingPunct="1"/>
            <a:r>
              <a:rPr lang="en-US" altLang="en-US" smtClean="0"/>
              <a:t>- You even have some states aligning themselves with France while others aligning themselves with England. You can see the problem that might result from this. </a:t>
            </a:r>
          </a:p>
        </p:txBody>
      </p:sp>
    </p:spTree>
    <p:extLst>
      <p:ext uri="{BB962C8B-B14F-4D97-AF65-F5344CB8AC3E}">
        <p14:creationId xmlns:p14="http://schemas.microsoft.com/office/powerpoint/2010/main" val="3906742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smtClean="0"/>
              <a:t>Major issues especially amending the constitution – 13 of 13 colonies needed; think about geographical differences or even today. It was purposely designed to be weak. States had different tariffs and taxes and currency. </a:t>
            </a:r>
          </a:p>
          <a:p>
            <a:pPr marL="171450" indent="-171450" eaLnBrk="1" hangingPunct="1">
              <a:buFontTx/>
              <a:buChar char="-"/>
              <a:defRPr/>
            </a:pPr>
            <a:r>
              <a:rPr lang="en-US" dirty="0" smtClean="0"/>
              <a:t>Feeble national government in Philadelphia. Thomas Jefferson hailed this new structure. He thought it was heaven compared to the hell of Europe.</a:t>
            </a:r>
          </a:p>
          <a:p>
            <a:pPr marL="171450" indent="-171450" eaLnBrk="1" hangingPunct="1">
              <a:buFontTx/>
              <a:buChar char="-"/>
              <a:defRPr/>
            </a:pPr>
            <a:r>
              <a:rPr lang="en-US" dirty="0" smtClean="0"/>
              <a:t>This was a significant cornerstone for the current Constitution. </a:t>
            </a:r>
            <a:endParaRPr 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47337B-849B-4791-A257-FBB027F13D2E}"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136636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FE5112-885F-4184-9829-A4E53C59365D}" type="slidenum">
              <a:rPr lang="en-US" altLang="en-US" smtClean="0"/>
              <a:pPr>
                <a:spcBef>
                  <a:spcPct val="0"/>
                </a:spcBef>
              </a:pPr>
              <a:t>24</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US" altLang="en-US" sz="2400" smtClean="0"/>
              <a:t>Series of attacks on courthouses by a small band of farmers led by Revolutionary War Captain Daniel Shays to block foreclosure proceedings.</a:t>
            </a:r>
          </a:p>
          <a:p>
            <a:pPr eaLnBrk="1" hangingPunct="1"/>
            <a:endParaRPr lang="en-US" altLang="en-US" smtClean="0"/>
          </a:p>
        </p:txBody>
      </p:sp>
    </p:spTree>
    <p:extLst>
      <p:ext uri="{BB962C8B-B14F-4D97-AF65-F5344CB8AC3E}">
        <p14:creationId xmlns:p14="http://schemas.microsoft.com/office/powerpoint/2010/main" val="510315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063301-2438-412D-8EF5-0449E27B358D}" type="slidenum">
              <a:rPr lang="en-US" altLang="en-US" smtClean="0"/>
              <a:pPr>
                <a:spcBef>
                  <a:spcPct val="0"/>
                </a:spcBef>
              </a:pPr>
              <a:t>28</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Rhode Island is the only state that does not attend which was skeptical of the reforms. </a:t>
            </a:r>
          </a:p>
        </p:txBody>
      </p:sp>
    </p:spTree>
    <p:extLst>
      <p:ext uri="{BB962C8B-B14F-4D97-AF65-F5344CB8AC3E}">
        <p14:creationId xmlns:p14="http://schemas.microsoft.com/office/powerpoint/2010/main" val="1279189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8D8D41-3D18-4640-BE3C-1197507CF4DF}" type="slidenum">
              <a:rPr lang="en-US" altLang="en-US" smtClean="0"/>
              <a:pPr>
                <a:spcBef>
                  <a:spcPct val="0"/>
                </a:spcBef>
              </a:pPr>
              <a:t>29</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ea typeface="ＭＳ Ｐゴシック" panose="020B0600070205080204" pitchFamily="34" charset="-128"/>
              </a:rPr>
              <a:t>The Virginia Plan</a:t>
            </a:r>
            <a:r>
              <a:rPr lang="en-US" altLang="en-US" sz="2800" smtClean="0">
                <a:ea typeface="ＭＳ Ｐゴシック" panose="020B0600070205080204" pitchFamily="34" charset="-128"/>
              </a:rPr>
              <a:t>–proposal to create a strong national government</a:t>
            </a:r>
          </a:p>
          <a:p>
            <a:pPr eaLnBrk="1" hangingPunct="1"/>
            <a:r>
              <a:rPr lang="en-US" altLang="en-US" i="1" smtClean="0">
                <a:ea typeface="ＭＳ Ｐゴシック" panose="020B0600070205080204" pitchFamily="34" charset="-128"/>
              </a:rPr>
              <a:t>The New Jersey Plan</a:t>
            </a:r>
            <a:r>
              <a:rPr lang="en-US" altLang="en-US" sz="2800" smtClean="0">
                <a:ea typeface="ＭＳ Ｐゴシック" panose="020B0600070205080204" pitchFamily="34" charset="-128"/>
              </a:rPr>
              <a:t>–proposal to create a weak national government</a:t>
            </a:r>
          </a:p>
          <a:p>
            <a:pPr eaLnBrk="1" hangingPunct="1"/>
            <a:r>
              <a:rPr lang="en-US" altLang="en-US" i="1" smtClean="0">
                <a:ea typeface="ＭＳ Ｐゴシック" panose="020B0600070205080204" pitchFamily="34" charset="-128"/>
              </a:rPr>
              <a:t>The Connecticut “Great” Compromise</a:t>
            </a:r>
            <a:endParaRPr lang="en-US" altLang="en-US" sz="2800" smtClean="0">
              <a:ea typeface="ＭＳ Ｐゴシック" panose="020B0600070205080204" pitchFamily="34" charset="-128"/>
            </a:endParaRPr>
          </a:p>
          <a:p>
            <a:pPr lvl="1" eaLnBrk="1" hangingPunct="1"/>
            <a:r>
              <a:rPr lang="en-US" altLang="en-US" smtClean="0">
                <a:ea typeface="ＭＳ Ｐゴシック" panose="020B0600070205080204" pitchFamily="34" charset="-128"/>
              </a:rPr>
              <a:t>popularly elected house based on state population</a:t>
            </a:r>
          </a:p>
          <a:p>
            <a:pPr lvl="1" eaLnBrk="1" hangingPunct="1"/>
            <a:r>
              <a:rPr lang="en-US" altLang="en-US" smtClean="0">
                <a:ea typeface="ＭＳ Ｐゴシック" panose="020B0600070205080204" pitchFamily="34" charset="-128"/>
              </a:rPr>
              <a:t>state elected Senate, with two members for each state </a:t>
            </a:r>
          </a:p>
          <a:p>
            <a:pPr lvl="1" eaLnBrk="1" hangingPunct="1"/>
            <a:endParaRPr lang="en-US" altLang="en-US" smtClean="0">
              <a:ea typeface="ＭＳ Ｐゴシック" panose="020B0600070205080204" pitchFamily="34" charset="-128"/>
            </a:endParaRPr>
          </a:p>
          <a:p>
            <a:pPr lvl="1" eaLnBrk="1" hangingPunct="1"/>
            <a:r>
              <a:rPr lang="en-US" altLang="en-US" smtClean="0">
                <a:ea typeface="ＭＳ Ｐゴシック" panose="020B0600070205080204" pitchFamily="34" charset="-128"/>
              </a:rPr>
              <a:t>With respect to voting, the Founders finessed the issue by allowing the states to decide it. Some states allow women to vote indirectly (NJ), many without property qualifications, etc. </a:t>
            </a:r>
          </a:p>
          <a:p>
            <a:pPr eaLnBrk="1" hangingPunct="1"/>
            <a:endParaRPr lang="en-US" altLang="en-US" smtClean="0"/>
          </a:p>
        </p:txBody>
      </p:sp>
    </p:spTree>
    <p:extLst>
      <p:ext uri="{BB962C8B-B14F-4D97-AF65-F5344CB8AC3E}">
        <p14:creationId xmlns:p14="http://schemas.microsoft.com/office/powerpoint/2010/main" val="1113846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8D8D41-3D18-4640-BE3C-1197507CF4DF}" type="slidenum">
              <a:rPr lang="en-US" altLang="en-US" smtClean="0"/>
              <a:pPr>
                <a:spcBef>
                  <a:spcPct val="0"/>
                </a:spcBef>
              </a:pPr>
              <a:t>30</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ea typeface="ＭＳ Ｐゴシック" panose="020B0600070205080204" pitchFamily="34" charset="-128"/>
              </a:rPr>
              <a:t>The Virginia Plan</a:t>
            </a:r>
            <a:r>
              <a:rPr lang="en-US" altLang="en-US" sz="2800" smtClean="0">
                <a:ea typeface="ＭＳ Ｐゴシック" panose="020B0600070205080204" pitchFamily="34" charset="-128"/>
              </a:rPr>
              <a:t>–proposal to create a strong national government</a:t>
            </a:r>
          </a:p>
          <a:p>
            <a:pPr eaLnBrk="1" hangingPunct="1"/>
            <a:r>
              <a:rPr lang="en-US" altLang="en-US" i="1" smtClean="0">
                <a:ea typeface="ＭＳ Ｐゴシック" panose="020B0600070205080204" pitchFamily="34" charset="-128"/>
              </a:rPr>
              <a:t>The New Jersey Plan</a:t>
            </a:r>
            <a:r>
              <a:rPr lang="en-US" altLang="en-US" sz="2800" smtClean="0">
                <a:ea typeface="ＭＳ Ｐゴシック" panose="020B0600070205080204" pitchFamily="34" charset="-128"/>
              </a:rPr>
              <a:t>–proposal to create a weak national government</a:t>
            </a:r>
          </a:p>
          <a:p>
            <a:pPr eaLnBrk="1" hangingPunct="1"/>
            <a:r>
              <a:rPr lang="en-US" altLang="en-US" i="1" smtClean="0">
                <a:ea typeface="ＭＳ Ｐゴシック" panose="020B0600070205080204" pitchFamily="34" charset="-128"/>
              </a:rPr>
              <a:t>The Connecticut “Great” Compromise</a:t>
            </a:r>
            <a:endParaRPr lang="en-US" altLang="en-US" sz="2800" smtClean="0">
              <a:ea typeface="ＭＳ Ｐゴシック" panose="020B0600070205080204" pitchFamily="34" charset="-128"/>
            </a:endParaRPr>
          </a:p>
          <a:p>
            <a:pPr lvl="1" eaLnBrk="1" hangingPunct="1"/>
            <a:r>
              <a:rPr lang="en-US" altLang="en-US" smtClean="0">
                <a:ea typeface="ＭＳ Ｐゴシック" panose="020B0600070205080204" pitchFamily="34" charset="-128"/>
              </a:rPr>
              <a:t>popularly elected house based on state population</a:t>
            </a:r>
          </a:p>
          <a:p>
            <a:pPr lvl="1" eaLnBrk="1" hangingPunct="1"/>
            <a:r>
              <a:rPr lang="en-US" altLang="en-US" smtClean="0">
                <a:ea typeface="ＭＳ Ｐゴシック" panose="020B0600070205080204" pitchFamily="34" charset="-128"/>
              </a:rPr>
              <a:t>state elected Senate, with two members for each state </a:t>
            </a:r>
          </a:p>
          <a:p>
            <a:pPr lvl="1" eaLnBrk="1" hangingPunct="1"/>
            <a:endParaRPr lang="en-US" altLang="en-US" smtClean="0">
              <a:ea typeface="ＭＳ Ｐゴシック" panose="020B0600070205080204" pitchFamily="34" charset="-128"/>
            </a:endParaRPr>
          </a:p>
          <a:p>
            <a:pPr lvl="1" eaLnBrk="1" hangingPunct="1"/>
            <a:r>
              <a:rPr lang="en-US" altLang="en-US" smtClean="0">
                <a:ea typeface="ＭＳ Ｐゴシック" panose="020B0600070205080204" pitchFamily="34" charset="-128"/>
              </a:rPr>
              <a:t>With respect to voting, the Founders finessed the issue by allowing the states to decide it. Some states allow women to vote indirectly (NJ), many without property qualifications, etc. </a:t>
            </a:r>
          </a:p>
          <a:p>
            <a:pPr eaLnBrk="1" hangingPunct="1"/>
            <a:endParaRPr lang="en-US" altLang="en-US" smtClean="0"/>
          </a:p>
        </p:txBody>
      </p:sp>
    </p:spTree>
    <p:extLst>
      <p:ext uri="{BB962C8B-B14F-4D97-AF65-F5344CB8AC3E}">
        <p14:creationId xmlns:p14="http://schemas.microsoft.com/office/powerpoint/2010/main" val="669167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808BFF6-EE81-4CF4-B7EE-CD3892B5AD89}" type="slidenum">
              <a:rPr lang="en-US" altLang="en-US" smtClean="0"/>
              <a:pPr>
                <a:spcBef>
                  <a:spcPct val="0"/>
                </a:spcBef>
              </a:pPr>
              <a:t>31</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676613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137424D-8F63-4A57-B104-9AEA9B6291A5}" type="slidenum">
              <a:rPr lang="en-US" altLang="en-US" smtClean="0"/>
              <a:pPr>
                <a:spcBef>
                  <a:spcPct val="0"/>
                </a:spcBef>
              </a:pPr>
              <a:t>32</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82570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DFDA12-D608-4DAD-AAA9-B29BF4FFF787}" type="slidenum">
              <a:rPr lang="en-US" altLang="en-US" smtClean="0"/>
              <a:pPr>
                <a:spcBef>
                  <a:spcPct val="0"/>
                </a:spcBef>
              </a:pPr>
              <a:t>4</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Jefferson is inspired by Locke. </a:t>
            </a:r>
          </a:p>
          <a:p>
            <a:pPr eaLnBrk="1" hangingPunct="1"/>
            <a:r>
              <a:rPr lang="en-US" altLang="en-US" smtClean="0"/>
              <a:t>- Natural rights come from God and nature and cannot be taken away by a king. As a result, natural law leans into the social contract theory that government must be consented by the governed for legitimacy. </a:t>
            </a:r>
          </a:p>
          <a:p>
            <a:pPr eaLnBrk="1" hangingPunct="1"/>
            <a:r>
              <a:rPr lang="en-US" altLang="en-US" smtClean="0"/>
              <a:t>- Government is limited and should have restrictions and give individual rights against that right. The purpose of the government is to PROTECT not violate those natural rights. </a:t>
            </a:r>
          </a:p>
        </p:txBody>
      </p:sp>
    </p:spTree>
    <p:extLst>
      <p:ext uri="{BB962C8B-B14F-4D97-AF65-F5344CB8AC3E}">
        <p14:creationId xmlns:p14="http://schemas.microsoft.com/office/powerpoint/2010/main" val="3087060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E7D652-0A71-4C4A-8921-C87DFB9151A1}" type="slidenum">
              <a:rPr lang="en-US" altLang="en-US" smtClean="0"/>
              <a:pPr>
                <a:spcBef>
                  <a:spcPct val="0"/>
                </a:spcBef>
              </a:pPr>
              <a:t>33</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51410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C84BEB-CC05-4FE1-B0D8-20631A51A113}" type="slidenum">
              <a:rPr lang="en-US" altLang="en-US" smtClean="0"/>
              <a:pPr>
                <a:spcBef>
                  <a:spcPct val="0"/>
                </a:spcBef>
              </a:pPr>
              <a:t>34</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51887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Factions emerge!</a:t>
            </a:r>
            <a:endParaRPr lang="en-US" dirty="0"/>
          </a:p>
        </p:txBody>
      </p:sp>
      <p:sp>
        <p:nvSpPr>
          <p:cNvPr id="4" name="Slide Number Placeholder 3"/>
          <p:cNvSpPr>
            <a:spLocks noGrp="1"/>
          </p:cNvSpPr>
          <p:nvPr>
            <p:ph type="sldNum" sz="quarter" idx="10"/>
          </p:nvPr>
        </p:nvSpPr>
        <p:spPr/>
        <p:txBody>
          <a:bodyPr/>
          <a:lstStyle/>
          <a:p>
            <a:fld id="{D4212C09-149A-4A80-958D-D0AE46B6D2DC}" type="slidenum">
              <a:rPr lang="en-US" smtClean="0"/>
              <a:t>41</a:t>
            </a:fld>
            <a:endParaRPr lang="en-US"/>
          </a:p>
        </p:txBody>
      </p:sp>
    </p:spTree>
    <p:extLst>
      <p:ext uri="{BB962C8B-B14F-4D97-AF65-F5344CB8AC3E}">
        <p14:creationId xmlns:p14="http://schemas.microsoft.com/office/powerpoint/2010/main" val="1997136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5755EE-A206-467A-B2C0-7119A96ABE80}" type="slidenum">
              <a:rPr lang="en-US" altLang="en-US" smtClean="0"/>
              <a:pPr>
                <a:spcBef>
                  <a:spcPct val="0"/>
                </a:spcBef>
              </a:pPr>
              <a:t>42</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88030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2B7774-7E7F-4D7E-9396-33E1090800C3}" type="slidenum">
              <a:rPr lang="en-US" altLang="en-US" smtClean="0"/>
              <a:pPr>
                <a:spcBef>
                  <a:spcPct val="0"/>
                </a:spcBef>
              </a:pPr>
              <a:t>43</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502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8D7AEC-2E2C-4B38-8439-D6901416B4A4}" type="slidenum">
              <a:rPr lang="en-US" altLang="en-US" smtClean="0"/>
              <a:pPr>
                <a:spcBef>
                  <a:spcPct val="0"/>
                </a:spcBef>
              </a:pPr>
              <a:t>46</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7081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1FD4C6-8D49-4983-93B4-FC5716F80BE1}" type="slidenum">
              <a:rPr lang="en-US" altLang="en-US" smtClean="0"/>
              <a:pPr>
                <a:spcBef>
                  <a:spcPct val="0"/>
                </a:spcBef>
              </a:pPr>
              <a:t>48</a:t>
            </a:fld>
            <a:endParaRPr lang="en-US" altLang="en-US" smtClean="0"/>
          </a:p>
        </p:txBody>
      </p:sp>
    </p:spTree>
    <p:extLst>
      <p:ext uri="{BB962C8B-B14F-4D97-AF65-F5344CB8AC3E}">
        <p14:creationId xmlns:p14="http://schemas.microsoft.com/office/powerpoint/2010/main" val="2881881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CD3EC5-7958-4B19-A001-537000971D25}" type="slidenum">
              <a:rPr lang="en-US" altLang="en-US" smtClean="0"/>
              <a:pPr>
                <a:spcBef>
                  <a:spcPct val="0"/>
                </a:spcBef>
              </a:pPr>
              <a:t>52</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Two formal ways : </a:t>
            </a:r>
          </a:p>
          <a:p>
            <a:pPr eaLnBrk="1" hangingPunct="1"/>
            <a:r>
              <a:rPr lang="en-US" altLang="en-US" smtClean="0"/>
              <a:t>Phase one: 2/3 of Congress (each house) and then state legislatures (3/4 of the states) or state conventions (3/4) must ratify it. </a:t>
            </a:r>
          </a:p>
          <a:p>
            <a:pPr eaLnBrk="1" hangingPunct="1"/>
            <a:r>
              <a:rPr lang="en-US" altLang="en-US" smtClean="0"/>
              <a:t>Phase one: National convention (2/3 of states) </a:t>
            </a:r>
            <a:r>
              <a:rPr lang="en-US" altLang="en-US" smtClean="0">
                <a:sym typeface="Wingdings" panose="05000000000000000000" pitchFamily="2" charset="2"/>
              </a:rPr>
              <a:t> either state legislature (3/4 of states) or state conventions (3/4) must ratify it. </a:t>
            </a:r>
            <a:endParaRPr lang="en-US" altLang="en-US" smtClean="0"/>
          </a:p>
        </p:txBody>
      </p:sp>
    </p:spTree>
    <p:extLst>
      <p:ext uri="{BB962C8B-B14F-4D97-AF65-F5344CB8AC3E}">
        <p14:creationId xmlns:p14="http://schemas.microsoft.com/office/powerpoint/2010/main" val="3717450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6F29FC-59B3-4525-B9B9-6AF213EFF1A3}" type="slidenum">
              <a:rPr lang="en-US" altLang="en-US" smtClean="0"/>
              <a:pPr>
                <a:spcBef>
                  <a:spcPct val="0"/>
                </a:spcBef>
              </a:pPr>
              <a:t>53</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smtClean="0"/>
              <a:t>The Constitution can be changed informally through a concept known as judicial review (established by Marbury v. Madison). This allows the Supreme Court to declare a law unconstitutional. This power was granted by John Marshall himself. </a:t>
            </a:r>
          </a:p>
          <a:p>
            <a:pPr marL="171450" indent="-171450" eaLnBrk="1" hangingPunct="1">
              <a:buFontTx/>
              <a:buChar char="-"/>
            </a:pPr>
            <a:r>
              <a:rPr lang="en-US" altLang="en-US" smtClean="0"/>
              <a:t>Political practices stretch and shape the Constitution, especially with political parties. </a:t>
            </a:r>
          </a:p>
          <a:p>
            <a:pPr marL="171450" indent="-171450" eaLnBrk="1" hangingPunct="1">
              <a:buFontTx/>
              <a:buChar char="-"/>
            </a:pPr>
            <a:r>
              <a:rPr lang="en-US" altLang="en-US" smtClean="0"/>
              <a:t>Technology especially through mass media has made people question candidates and shapes people’s opinions. </a:t>
            </a:r>
          </a:p>
        </p:txBody>
      </p:sp>
    </p:spTree>
    <p:extLst>
      <p:ext uri="{BB962C8B-B14F-4D97-AF65-F5344CB8AC3E}">
        <p14:creationId xmlns:p14="http://schemas.microsoft.com/office/powerpoint/2010/main" val="474874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9E79AB-042A-4650-9169-73E36255111E}" type="slidenum">
              <a:rPr lang="en-US" altLang="en-US" smtClean="0"/>
              <a:pPr>
                <a:spcBef>
                  <a:spcPct val="0"/>
                </a:spcBef>
              </a:pPr>
              <a:t>55</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3987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32416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Problems: direct democracy – technical expertise, time, how often to vote</a:t>
            </a:r>
            <a:r>
              <a:rPr lang="en-US" baseline="0" dirty="0" smtClean="0"/>
              <a:t> and read bills?</a:t>
            </a:r>
            <a:endParaRPr lang="en-US" dirty="0"/>
          </a:p>
        </p:txBody>
      </p:sp>
      <p:sp>
        <p:nvSpPr>
          <p:cNvPr id="4" name="Slide Number Placeholder 3"/>
          <p:cNvSpPr>
            <a:spLocks noGrp="1"/>
          </p:cNvSpPr>
          <p:nvPr>
            <p:ph type="sldNum" sz="quarter" idx="10"/>
          </p:nvPr>
        </p:nvSpPr>
        <p:spPr/>
        <p:txBody>
          <a:bodyPr/>
          <a:lstStyle/>
          <a:p>
            <a:fld id="{D4212C09-149A-4A80-958D-D0AE46B6D2DC}" type="slidenum">
              <a:rPr lang="en-US" smtClean="0"/>
              <a:t>7</a:t>
            </a:fld>
            <a:endParaRPr lang="en-US"/>
          </a:p>
        </p:txBody>
      </p:sp>
    </p:spTree>
    <p:extLst>
      <p:ext uri="{BB962C8B-B14F-4D97-AF65-F5344CB8AC3E}">
        <p14:creationId xmlns:p14="http://schemas.microsoft.com/office/powerpoint/2010/main" val="1704029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Example: Conflicting laws on same-sex marriage (before it was legalized) and abortion</a:t>
            </a:r>
          </a:p>
          <a:p>
            <a:endParaRPr lang="en-US" dirty="0"/>
          </a:p>
        </p:txBody>
      </p:sp>
      <p:sp>
        <p:nvSpPr>
          <p:cNvPr id="4" name="Slide Number Placeholder 3"/>
          <p:cNvSpPr>
            <a:spLocks noGrp="1"/>
          </p:cNvSpPr>
          <p:nvPr>
            <p:ph type="sldNum" sz="quarter" idx="10"/>
          </p:nvPr>
        </p:nvSpPr>
        <p:spPr/>
        <p:txBody>
          <a:bodyPr/>
          <a:lstStyle/>
          <a:p>
            <a:fld id="{D4212C09-149A-4A80-958D-D0AE46B6D2DC}" type="slidenum">
              <a:rPr lang="en-US" smtClean="0"/>
              <a:t>8</a:t>
            </a:fld>
            <a:endParaRPr lang="en-US"/>
          </a:p>
        </p:txBody>
      </p:sp>
    </p:spTree>
    <p:extLst>
      <p:ext uri="{BB962C8B-B14F-4D97-AF65-F5344CB8AC3E}">
        <p14:creationId xmlns:p14="http://schemas.microsoft.com/office/powerpoint/2010/main" val="363389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Koch brothers are a prime example…they are billionaires who have donated millions of dollars in election campaigns for Republicans. </a:t>
            </a: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D3E375-E55B-4C6B-A9F8-A0F35DC4A16E}"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1988715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Government depends on the consent of the governed, which may be given directly or through representatives</a:t>
            </a: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B8D0BF-F86D-49E0-807D-32A5EEAA0941}"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354194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a true democracy, every person would vote on every single piece of legislation. There would be no elected representatives. Think about the pros and cons of this…do you have the time and expertise to vote? Do the people in the above represented in the above graph have it?</a:t>
            </a: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66B3E7-2663-4AE5-A037-A9E25FCAA813}"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318407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0AE7A4-71CD-4712-BCF5-CAFD6D2D460D}" type="slidenum">
              <a:rPr lang="en-US" altLang="en-US" smtClean="0"/>
              <a:pPr>
                <a:spcBef>
                  <a:spcPct val="0"/>
                </a:spcBef>
              </a:pPr>
              <a:t>18</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3702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vl1pPr>
          </a:lstStyle>
          <a:p>
            <a:pPr>
              <a:defRPr/>
            </a:pPr>
            <a:r>
              <a:rPr lang="en-US"/>
              <a:t>Copyright © 2013 Cengage</a:t>
            </a:r>
          </a:p>
        </p:txBody>
      </p:sp>
      <p:sp>
        <p:nvSpPr>
          <p:cNvPr id="7" name="Rectangle 42"/>
          <p:cNvSpPr>
            <a:spLocks noGrp="1" noChangeArrowheads="1"/>
          </p:cNvSpPr>
          <p:nvPr>
            <p:ph type="sldNum" sz="quarter" idx="12"/>
          </p:nvPr>
        </p:nvSpPr>
        <p:spPr/>
        <p:txBody>
          <a:bodyPr/>
          <a:lstStyle>
            <a:lvl1pPr>
              <a:defRPr/>
            </a:lvl1pPr>
          </a:lstStyle>
          <a:p>
            <a:pPr>
              <a:defRPr/>
            </a:pPr>
            <a:fld id="{7013A210-9850-456F-8DD2-DC8B13CAA7E9}" type="slidenum">
              <a:rPr lang="en-US" altLang="en-US"/>
              <a:pPr>
                <a:defRPr/>
              </a:pPr>
              <a:t>‹#›</a:t>
            </a:fld>
            <a:endParaRPr lang="en-US" altLang="en-US"/>
          </a:p>
        </p:txBody>
      </p:sp>
    </p:spTree>
    <p:extLst>
      <p:ext uri="{BB962C8B-B14F-4D97-AF65-F5344CB8AC3E}">
        <p14:creationId xmlns:p14="http://schemas.microsoft.com/office/powerpoint/2010/main" val="193642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9/13/2018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9/13/2018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9/13/2018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9/13/2018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uscis.gov/citizenship/teachers/educational-products/100-civics-questions-and-answers-mp3-audio-english-vers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AP US Government and Politics</a:t>
            </a:r>
            <a:endParaRPr lang="en-US" sz="3600" dirty="0"/>
          </a:p>
        </p:txBody>
      </p:sp>
      <p:sp>
        <p:nvSpPr>
          <p:cNvPr id="3" name="Subtitle 2"/>
          <p:cNvSpPr>
            <a:spLocks noGrp="1"/>
          </p:cNvSpPr>
          <p:nvPr>
            <p:ph type="subTitle" idx="1"/>
          </p:nvPr>
        </p:nvSpPr>
        <p:spPr/>
        <p:txBody>
          <a:bodyPr/>
          <a:lstStyle/>
          <a:p>
            <a:r>
              <a:rPr lang="en-US" dirty="0" smtClean="0"/>
              <a:t>Unit One: Foundations of American Government </a:t>
            </a:r>
          </a:p>
        </p:txBody>
      </p:sp>
    </p:spTree>
    <p:extLst>
      <p:ext uri="{BB962C8B-B14F-4D97-AF65-F5344CB8AC3E}">
        <p14:creationId xmlns:p14="http://schemas.microsoft.com/office/powerpoint/2010/main" val="164956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31136" y="263235"/>
            <a:ext cx="7729728" cy="1188720"/>
          </a:xfrm>
        </p:spPr>
        <p:txBody>
          <a:bodyPr>
            <a:noAutofit/>
          </a:bodyPr>
          <a:lstStyle/>
          <a:p>
            <a:pPr eaLnBrk="1" hangingPunct="1"/>
            <a:r>
              <a:rPr lang="en-US" altLang="en-US" sz="3200" dirty="0"/>
              <a:t>American Political Culture </a:t>
            </a:r>
            <a:br>
              <a:rPr lang="en-US" altLang="en-US" sz="3200" dirty="0"/>
            </a:br>
            <a:r>
              <a:rPr lang="en-US" altLang="en-US" sz="3200" dirty="0"/>
              <a:t>and Democracy</a:t>
            </a:r>
          </a:p>
        </p:txBody>
      </p:sp>
      <p:sp>
        <p:nvSpPr>
          <p:cNvPr id="39939" name="Rectangle 3"/>
          <p:cNvSpPr>
            <a:spLocks noGrp="1" noChangeArrowheads="1"/>
          </p:cNvSpPr>
          <p:nvPr>
            <p:ph type="body" idx="1"/>
          </p:nvPr>
        </p:nvSpPr>
        <p:spPr>
          <a:xfrm>
            <a:off x="563671" y="2011742"/>
            <a:ext cx="11298477" cy="3101983"/>
          </a:xfrm>
        </p:spPr>
        <p:txBody>
          <a:bodyPr>
            <a:noAutofit/>
          </a:bodyPr>
          <a:lstStyle/>
          <a:p>
            <a:pPr eaLnBrk="1" hangingPunct="1"/>
            <a:r>
              <a:rPr lang="en-US" altLang="en-US" sz="2800" b="1" dirty="0"/>
              <a:t>Political Culture</a:t>
            </a:r>
            <a:r>
              <a:rPr lang="en-US" altLang="en-US" sz="2800" dirty="0"/>
              <a:t>: </a:t>
            </a:r>
            <a:r>
              <a:rPr lang="en-US" altLang="en-US" sz="2800" dirty="0" smtClean="0"/>
              <a:t> An </a:t>
            </a:r>
            <a:r>
              <a:rPr lang="en-US" altLang="en-US" sz="2800" dirty="0"/>
              <a:t>overall set of values widely shared within a society.</a:t>
            </a:r>
          </a:p>
          <a:p>
            <a:pPr eaLnBrk="1" hangingPunct="1"/>
            <a:r>
              <a:rPr lang="en-US" altLang="en-US" sz="2800" dirty="0"/>
              <a:t>American culture is diverse and comprised of:</a:t>
            </a:r>
          </a:p>
          <a:p>
            <a:pPr lvl="1" eaLnBrk="1" hangingPunct="1"/>
            <a:r>
              <a:rPr lang="en-US" altLang="en-US" sz="2400" dirty="0"/>
              <a:t>Liberty</a:t>
            </a:r>
          </a:p>
          <a:p>
            <a:pPr lvl="1" eaLnBrk="1" hangingPunct="1"/>
            <a:r>
              <a:rPr lang="en-US" altLang="en-US" sz="2400" dirty="0"/>
              <a:t>Egalitarianism</a:t>
            </a:r>
          </a:p>
          <a:p>
            <a:pPr lvl="1" eaLnBrk="1" hangingPunct="1"/>
            <a:r>
              <a:rPr lang="en-US" altLang="en-US" sz="2400" dirty="0"/>
              <a:t>Individualism</a:t>
            </a:r>
          </a:p>
          <a:p>
            <a:pPr lvl="1" eaLnBrk="1" hangingPunct="1"/>
            <a:r>
              <a:rPr lang="en-US" altLang="en-US" sz="2400" dirty="0"/>
              <a:t>Laissez-faire</a:t>
            </a:r>
          </a:p>
          <a:p>
            <a:pPr lvl="1" eaLnBrk="1" hangingPunct="1"/>
            <a:r>
              <a:rPr lang="en-US" altLang="en-US" sz="2400" dirty="0"/>
              <a:t>Populism</a:t>
            </a:r>
          </a:p>
        </p:txBody>
      </p:sp>
      <p:pic>
        <p:nvPicPr>
          <p:cNvPr id="11266" name="Picture 2" descr="Image result for american  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191" y="3103559"/>
            <a:ext cx="4000500" cy="3619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0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68922" y="300813"/>
            <a:ext cx="7729728" cy="1188720"/>
          </a:xfrm>
        </p:spPr>
        <p:txBody>
          <a:bodyPr/>
          <a:lstStyle/>
          <a:p>
            <a:pPr eaLnBrk="1" hangingPunct="1"/>
            <a:r>
              <a:rPr lang="en-US" altLang="en-US" smtClean="0"/>
              <a:t>American Democracy</a:t>
            </a:r>
          </a:p>
        </p:txBody>
      </p:sp>
      <p:sp>
        <p:nvSpPr>
          <p:cNvPr id="13315" name="Rectangle 3"/>
          <p:cNvSpPr>
            <a:spLocks noGrp="1" noChangeArrowheads="1"/>
          </p:cNvSpPr>
          <p:nvPr>
            <p:ph type="body" idx="1"/>
          </p:nvPr>
        </p:nvSpPr>
        <p:spPr>
          <a:xfrm>
            <a:off x="576197" y="1716066"/>
            <a:ext cx="10922696" cy="4747364"/>
          </a:xfrm>
        </p:spPr>
        <p:txBody>
          <a:bodyPr>
            <a:normAutofit/>
          </a:bodyPr>
          <a:lstStyle/>
          <a:p>
            <a:pPr eaLnBrk="1" hangingPunct="1">
              <a:lnSpc>
                <a:spcPct val="90000"/>
              </a:lnSpc>
            </a:pPr>
            <a:r>
              <a:rPr lang="en-US" altLang="en-US" sz="2800" dirty="0"/>
              <a:t>Traditional: Government depends on the consent of the governed, which may be given directly or through representatives</a:t>
            </a:r>
          </a:p>
          <a:p>
            <a:pPr eaLnBrk="1" hangingPunct="1">
              <a:lnSpc>
                <a:spcPct val="90000"/>
              </a:lnSpc>
            </a:pPr>
            <a:r>
              <a:rPr lang="en-US" altLang="en-US" sz="2800" dirty="0"/>
              <a:t>Components of </a:t>
            </a:r>
            <a:r>
              <a:rPr lang="en-US" altLang="en-US" sz="2800" b="1" dirty="0"/>
              <a:t>Traditional Democracy</a:t>
            </a:r>
            <a:r>
              <a:rPr lang="en-US" altLang="en-US" sz="2800" dirty="0"/>
              <a:t>:</a:t>
            </a:r>
          </a:p>
          <a:p>
            <a:pPr lvl="1" eaLnBrk="1" hangingPunct="1">
              <a:lnSpc>
                <a:spcPct val="90000"/>
              </a:lnSpc>
            </a:pPr>
            <a:r>
              <a:rPr lang="en-US" altLang="en-US" sz="2400" dirty="0"/>
              <a:t>Effective participation</a:t>
            </a:r>
          </a:p>
          <a:p>
            <a:pPr lvl="1" eaLnBrk="1" hangingPunct="1">
              <a:lnSpc>
                <a:spcPct val="90000"/>
              </a:lnSpc>
            </a:pPr>
            <a:r>
              <a:rPr lang="en-US" altLang="en-US" sz="2400" dirty="0"/>
              <a:t>Enlightened understanding</a:t>
            </a:r>
          </a:p>
          <a:p>
            <a:pPr lvl="1" eaLnBrk="1" hangingPunct="1">
              <a:lnSpc>
                <a:spcPct val="90000"/>
              </a:lnSpc>
            </a:pPr>
            <a:r>
              <a:rPr lang="en-US" altLang="en-US" sz="2400" dirty="0"/>
              <a:t>Equality in </a:t>
            </a:r>
            <a:r>
              <a:rPr lang="en-US" altLang="en-US" sz="2400" dirty="0" smtClean="0"/>
              <a:t>voting (*NOT economics)</a:t>
            </a:r>
            <a:endParaRPr lang="en-US" altLang="en-US" sz="2400" dirty="0"/>
          </a:p>
          <a:p>
            <a:pPr lvl="1" eaLnBrk="1" hangingPunct="1">
              <a:lnSpc>
                <a:spcPct val="90000"/>
              </a:lnSpc>
            </a:pPr>
            <a:r>
              <a:rPr lang="en-US" altLang="en-US" sz="2400" dirty="0"/>
              <a:t>Inclusion</a:t>
            </a:r>
          </a:p>
          <a:p>
            <a:pPr lvl="1" eaLnBrk="1" hangingPunct="1">
              <a:lnSpc>
                <a:spcPct val="90000"/>
              </a:lnSpc>
            </a:pPr>
            <a:r>
              <a:rPr lang="en-US" altLang="en-US" sz="2400" dirty="0"/>
              <a:t>Citizen control of the agenda</a:t>
            </a:r>
          </a:p>
          <a:p>
            <a:pPr lvl="1" eaLnBrk="1" hangingPunct="1">
              <a:lnSpc>
                <a:spcPct val="90000"/>
              </a:lnSpc>
            </a:pPr>
            <a:endParaRPr lang="en-US" altLang="en-US" sz="2400" dirty="0"/>
          </a:p>
        </p:txBody>
      </p:sp>
    </p:spTree>
    <p:extLst>
      <p:ext uri="{BB962C8B-B14F-4D97-AF65-F5344CB8AC3E}">
        <p14:creationId xmlns:p14="http://schemas.microsoft.com/office/powerpoint/2010/main" val="315543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3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33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33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331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05000" y="1"/>
            <a:ext cx="8229600" cy="1139825"/>
          </a:xfrm>
        </p:spPr>
        <p:txBody>
          <a:bodyPr/>
          <a:lstStyle/>
          <a:p>
            <a:r>
              <a:rPr lang="en-US" altLang="en-US" smtClean="0"/>
              <a:t>Is a true democracy best?</a:t>
            </a:r>
          </a:p>
        </p:txBody>
      </p:sp>
      <p:sp>
        <p:nvSpPr>
          <p:cNvPr id="23555" name="Text Placeholder 2"/>
          <p:cNvSpPr>
            <a:spLocks noGrp="1"/>
          </p:cNvSpPr>
          <p:nvPr>
            <p:ph type="body" sz="half" idx="1"/>
          </p:nvPr>
        </p:nvSpPr>
        <p:spPr/>
        <p:txBody>
          <a:bodyPr/>
          <a:lstStyle/>
          <a:p>
            <a:endParaRPr lang="en-US" altLang="en-US" smtClean="0"/>
          </a:p>
        </p:txBody>
      </p:sp>
      <p:sp>
        <p:nvSpPr>
          <p:cNvPr id="23556" name="Content Placeholder 3"/>
          <p:cNvSpPr>
            <a:spLocks noGrp="1"/>
          </p:cNvSpPr>
          <p:nvPr>
            <p:ph sz="half" idx="2"/>
          </p:nvPr>
        </p:nvSpPr>
        <p:spPr/>
        <p:txBody>
          <a:bodyPr/>
          <a:lstStyle/>
          <a:p>
            <a:endParaRPr lang="en-US" altLang="en-US" smtClean="0"/>
          </a:p>
        </p:txBody>
      </p:sp>
      <p:pic>
        <p:nvPicPr>
          <p:cNvPr id="23557" name="Picture 2" descr="http://www.esquire.com/cm/esquire/images/XO/obama-muslim-poll-081910-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219200"/>
            <a:ext cx="48768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898450"/>
      </p:ext>
    </p:extLst>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31136" y="188078"/>
            <a:ext cx="7729728" cy="1188720"/>
          </a:xfrm>
        </p:spPr>
        <p:txBody>
          <a:bodyPr/>
          <a:lstStyle/>
          <a:p>
            <a:pPr eaLnBrk="1" hangingPunct="1"/>
            <a:r>
              <a:rPr lang="en-US" altLang="en-US" smtClean="0"/>
              <a:t>Political Knowledge</a:t>
            </a:r>
          </a:p>
        </p:txBody>
      </p:sp>
      <p:pic>
        <p:nvPicPr>
          <p:cNvPr id="25603" name="Picture 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849678"/>
            <a:ext cx="8229600" cy="4049713"/>
          </a:xfrm>
          <a:noFill/>
        </p:spPr>
      </p:pic>
    </p:spTree>
    <p:extLst>
      <p:ext uri="{BB962C8B-B14F-4D97-AF65-F5344CB8AC3E}">
        <p14:creationId xmlns:p14="http://schemas.microsoft.com/office/powerpoint/2010/main" val="2128019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828800" y="228600"/>
            <a:ext cx="8229600" cy="1143000"/>
          </a:xfrm>
        </p:spPr>
        <p:txBody>
          <a:bodyPr/>
          <a:lstStyle/>
          <a:p>
            <a:pPr eaLnBrk="1" hangingPunct="1"/>
            <a:r>
              <a:rPr lang="en-US" altLang="en-US" smtClean="0"/>
              <a:t>Review Question</a:t>
            </a:r>
          </a:p>
        </p:txBody>
      </p:sp>
      <p:sp>
        <p:nvSpPr>
          <p:cNvPr id="43011" name="Rectangle 3"/>
          <p:cNvSpPr>
            <a:spLocks noGrp="1" noChangeArrowheads="1"/>
          </p:cNvSpPr>
          <p:nvPr>
            <p:ph type="body" idx="1"/>
          </p:nvPr>
        </p:nvSpPr>
        <p:spPr>
          <a:xfrm>
            <a:off x="776613" y="1478072"/>
            <a:ext cx="10571967" cy="4211852"/>
          </a:xfrm>
        </p:spPr>
        <p:txBody>
          <a:bodyPr>
            <a:noAutofit/>
          </a:bodyPr>
          <a:lstStyle/>
          <a:p>
            <a:r>
              <a:rPr lang="en-US" altLang="en-US" sz="2800" dirty="0"/>
              <a:t>Which of the following characterizes the main difference between pluralist and democratic theorists?</a:t>
            </a:r>
          </a:p>
          <a:p>
            <a:pPr lvl="1"/>
            <a:r>
              <a:rPr lang="en-US" altLang="en-US" sz="2400" dirty="0"/>
              <a:t>Pluralists emphasize the role of the masses, whereas democratic theorists emphasize minority rights.</a:t>
            </a:r>
          </a:p>
          <a:p>
            <a:pPr lvl="1"/>
            <a:r>
              <a:rPr lang="en-US" altLang="en-US" sz="2400" dirty="0"/>
              <a:t>Pluralists emphasize competition among groups, whereas democratic theorists emphasize consent of the governed.</a:t>
            </a:r>
          </a:p>
          <a:p>
            <a:pPr lvl="1"/>
            <a:r>
              <a:rPr lang="en-US" altLang="en-US" sz="2400" dirty="0"/>
              <a:t>Pluralists emphasize the inability of officials to compromise, whereas democratic theorists emphasize the necessity of compromise.</a:t>
            </a:r>
          </a:p>
          <a:p>
            <a:pPr lvl="1"/>
            <a:r>
              <a:rPr lang="en-US" altLang="en-US" sz="2400" dirty="0"/>
              <a:t>Pluralists claim that government is dominated by the few, whereas democratic theorists claim that government agenda is controlled by the masses.</a:t>
            </a:r>
          </a:p>
          <a:p>
            <a:pPr lvl="1"/>
            <a:r>
              <a:rPr lang="en-US" altLang="en-US" sz="2400" dirty="0"/>
              <a:t>Pluralists claim that government is effective, whereas democratic theorists claim that government is efficient.</a:t>
            </a:r>
            <a:endParaRPr lang="en-US" altLang="en-US" sz="6000" dirty="0"/>
          </a:p>
        </p:txBody>
      </p:sp>
    </p:spTree>
    <p:extLst>
      <p:ext uri="{BB962C8B-B14F-4D97-AF65-F5344CB8AC3E}">
        <p14:creationId xmlns:p14="http://schemas.microsoft.com/office/powerpoint/2010/main" val="3609982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Citizenship Test</a:t>
            </a:r>
          </a:p>
        </p:txBody>
      </p:sp>
      <p:sp>
        <p:nvSpPr>
          <p:cNvPr id="20483" name="Content Placeholder 2"/>
          <p:cNvSpPr>
            <a:spLocks noGrp="1"/>
          </p:cNvSpPr>
          <p:nvPr>
            <p:ph idx="1"/>
          </p:nvPr>
        </p:nvSpPr>
        <p:spPr/>
        <p:txBody>
          <a:bodyPr/>
          <a:lstStyle/>
          <a:p>
            <a:r>
              <a:rPr lang="en-US" altLang="en-US" smtClean="0">
                <a:hlinkClick r:id="rId2"/>
              </a:rPr>
              <a:t>http://www.uscis.gov/citizenship/teachers/educational-products/100-civics-questions-and-answers-mp3-audio-english-version</a:t>
            </a:r>
            <a:r>
              <a:rPr lang="en-US" altLang="en-US" smtClean="0"/>
              <a:t> </a:t>
            </a:r>
          </a:p>
        </p:txBody>
      </p:sp>
    </p:spTree>
    <p:extLst>
      <p:ext uri="{BB962C8B-B14F-4D97-AF65-F5344CB8AC3E}">
        <p14:creationId xmlns:p14="http://schemas.microsoft.com/office/powerpoint/2010/main" val="103206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AP US Government and Politics</a:t>
            </a:r>
            <a:endParaRPr lang="en-US" sz="3600" dirty="0"/>
          </a:p>
        </p:txBody>
      </p:sp>
      <p:sp>
        <p:nvSpPr>
          <p:cNvPr id="3" name="Subtitle 2"/>
          <p:cNvSpPr>
            <a:spLocks noGrp="1"/>
          </p:cNvSpPr>
          <p:nvPr>
            <p:ph type="subTitle" idx="1"/>
          </p:nvPr>
        </p:nvSpPr>
        <p:spPr/>
        <p:txBody>
          <a:bodyPr/>
          <a:lstStyle/>
          <a:p>
            <a:r>
              <a:rPr lang="en-US" dirty="0" smtClean="0"/>
              <a:t>Unit One: Foundations of American Government </a:t>
            </a:r>
          </a:p>
        </p:txBody>
      </p:sp>
    </p:spTree>
    <p:extLst>
      <p:ext uri="{BB962C8B-B14F-4D97-AF65-F5344CB8AC3E}">
        <p14:creationId xmlns:p14="http://schemas.microsoft.com/office/powerpoint/2010/main" val="1175375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a:t>
            </a:r>
            <a:endParaRPr lang="en-US" dirty="0"/>
          </a:p>
        </p:txBody>
      </p:sp>
      <p:sp>
        <p:nvSpPr>
          <p:cNvPr id="3" name="Content Placeholder 2"/>
          <p:cNvSpPr>
            <a:spLocks noGrp="1"/>
          </p:cNvSpPr>
          <p:nvPr>
            <p:ph idx="1"/>
          </p:nvPr>
        </p:nvSpPr>
        <p:spPr/>
        <p:txBody>
          <a:bodyPr>
            <a:normAutofit/>
          </a:bodyPr>
          <a:lstStyle/>
          <a:p>
            <a:r>
              <a:rPr lang="en-US" sz="2800" dirty="0" smtClean="0"/>
              <a:t>LOR-1.A.2: The Declaration of Independence, drafted by Jefferson with help from Adams and Franklin, provides a foundation for </a:t>
            </a:r>
            <a:r>
              <a:rPr lang="en-US" sz="2800" b="1" dirty="0" smtClean="0"/>
              <a:t>popular sovereignty</a:t>
            </a:r>
            <a:endParaRPr lang="en-US" sz="2800" b="1" dirty="0"/>
          </a:p>
        </p:txBody>
      </p:sp>
      <p:pic>
        <p:nvPicPr>
          <p:cNvPr id="38914" name="Picture 2" descr="Image result for learning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 y="2638044"/>
            <a:ext cx="2200275"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493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Origins of the Constitution</a:t>
            </a:r>
          </a:p>
        </p:txBody>
      </p:sp>
      <p:sp>
        <p:nvSpPr>
          <p:cNvPr id="15363" name="Rectangle 3"/>
          <p:cNvSpPr>
            <a:spLocks noGrp="1" noChangeArrowheads="1"/>
          </p:cNvSpPr>
          <p:nvPr>
            <p:ph type="body" idx="1"/>
          </p:nvPr>
        </p:nvSpPr>
        <p:spPr>
          <a:xfrm>
            <a:off x="389810" y="2500257"/>
            <a:ext cx="10074990" cy="3101983"/>
          </a:xfrm>
        </p:spPr>
        <p:txBody>
          <a:bodyPr>
            <a:normAutofit/>
          </a:bodyPr>
          <a:lstStyle/>
          <a:p>
            <a:pPr eaLnBrk="1" hangingPunct="1"/>
            <a:r>
              <a:rPr lang="en-US" altLang="en-US" sz="3200" b="1" dirty="0" smtClean="0"/>
              <a:t>Declaring Independence</a:t>
            </a:r>
          </a:p>
          <a:p>
            <a:pPr lvl="1" eaLnBrk="1" hangingPunct="1"/>
            <a:r>
              <a:rPr lang="en-US" altLang="en-US" sz="2800" dirty="0" smtClean="0"/>
              <a:t>Adopted June 2 - the Continental Congress lists grievances against the British</a:t>
            </a:r>
          </a:p>
          <a:p>
            <a:pPr lvl="1" eaLnBrk="1" hangingPunct="1"/>
            <a:r>
              <a:rPr lang="en-US" altLang="en-US" sz="2800" dirty="0" smtClean="0"/>
              <a:t>Politically, the Declaration was a verbal attack, announcing and justifying revolution.</a:t>
            </a:r>
          </a:p>
        </p:txBody>
      </p:sp>
    </p:spTree>
    <p:extLst>
      <p:ext uri="{BB962C8B-B14F-4D97-AF65-F5344CB8AC3E}">
        <p14:creationId xmlns:p14="http://schemas.microsoft.com/office/powerpoint/2010/main" val="392279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23872" y="197804"/>
            <a:ext cx="7729728" cy="1188720"/>
          </a:xfrm>
        </p:spPr>
        <p:txBody>
          <a:bodyPr/>
          <a:lstStyle/>
          <a:p>
            <a:pPr eaLnBrk="1" hangingPunct="1"/>
            <a:r>
              <a:rPr lang="en-US" altLang="en-US" smtClean="0"/>
              <a:t>Origins of the Constitution</a:t>
            </a:r>
          </a:p>
        </p:txBody>
      </p:sp>
      <p:sp>
        <p:nvSpPr>
          <p:cNvPr id="19459" name="Rectangle 3"/>
          <p:cNvSpPr>
            <a:spLocks noGrp="1" noChangeArrowheads="1"/>
          </p:cNvSpPr>
          <p:nvPr>
            <p:ph type="body" idx="4294967295"/>
          </p:nvPr>
        </p:nvSpPr>
        <p:spPr>
          <a:xfrm>
            <a:off x="1524000" y="1600201"/>
            <a:ext cx="8229600" cy="4525963"/>
          </a:xfrm>
        </p:spPr>
        <p:txBody>
          <a:bodyPr/>
          <a:lstStyle/>
          <a:p>
            <a:pPr eaLnBrk="1" hangingPunct="1">
              <a:buFontTx/>
              <a:buNone/>
            </a:pPr>
            <a:endParaRPr lang="en-US" altLang="en-US" sz="2800"/>
          </a:p>
          <a:p>
            <a:pPr eaLnBrk="1" hangingPunct="1">
              <a:buFontTx/>
              <a:buNone/>
            </a:pPr>
            <a:endParaRPr lang="en-US" altLang="en-US" sz="2800"/>
          </a:p>
        </p:txBody>
      </p:sp>
      <p:pic>
        <p:nvPicPr>
          <p:cNvPr id="19460" name="Picture 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21587"/>
          <a:stretch>
            <a:fillRect/>
          </a:stretch>
        </p:blipFill>
        <p:spPr>
          <a:xfrm>
            <a:off x="1524000" y="1486184"/>
            <a:ext cx="8748386" cy="5371816"/>
          </a:xfrm>
          <a:noFill/>
        </p:spPr>
      </p:pic>
    </p:spTree>
    <p:extLst>
      <p:ext uri="{BB962C8B-B14F-4D97-AF65-F5344CB8AC3E}">
        <p14:creationId xmlns:p14="http://schemas.microsoft.com/office/powerpoint/2010/main" val="70427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a:t>LOR-1.A.1: The U.S. government is based on ideas of limited government, including natural rights, popular sovereignty, republicanism, and social contract</a:t>
            </a:r>
            <a:r>
              <a:rPr lang="en-US" sz="2800" dirty="0" smtClean="0"/>
              <a:t>.</a:t>
            </a:r>
          </a:p>
          <a:p>
            <a:r>
              <a:rPr lang="en-US" sz="2800" dirty="0" smtClean="0"/>
              <a:t>LOR-I.B.1: Representative democracies can take several forms along this scale. </a:t>
            </a:r>
          </a:p>
          <a:p>
            <a:r>
              <a:rPr lang="en-US" sz="2800" dirty="0" smtClean="0"/>
              <a:t>LOR-I.B.3: The three models of representative democracy continue to be reflected in contemporary institutions and political behavior.</a:t>
            </a:r>
            <a:endParaRPr lang="en-US" sz="2800" dirty="0"/>
          </a:p>
        </p:txBody>
      </p:sp>
      <p:pic>
        <p:nvPicPr>
          <p:cNvPr id="37890" name="Picture 2" descr="Image result for learning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 y="2638044"/>
            <a:ext cx="2200275"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361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Origins of the Constitution</a:t>
            </a:r>
          </a:p>
        </p:txBody>
      </p:sp>
      <p:sp>
        <p:nvSpPr>
          <p:cNvPr id="21507" name="Rectangle 3"/>
          <p:cNvSpPr>
            <a:spLocks noGrp="1" noChangeArrowheads="1"/>
          </p:cNvSpPr>
          <p:nvPr>
            <p:ph type="body" idx="1"/>
          </p:nvPr>
        </p:nvSpPr>
        <p:spPr>
          <a:xfrm>
            <a:off x="339634" y="2638044"/>
            <a:ext cx="9621230" cy="3101983"/>
          </a:xfrm>
        </p:spPr>
        <p:txBody>
          <a:bodyPr>
            <a:noAutofit/>
          </a:bodyPr>
          <a:lstStyle/>
          <a:p>
            <a:pPr eaLnBrk="1" hangingPunct="1"/>
            <a:r>
              <a:rPr lang="en-US" altLang="en-US" sz="2800" dirty="0" smtClean="0"/>
              <a:t>Winning Independence</a:t>
            </a:r>
          </a:p>
          <a:p>
            <a:pPr lvl="1" eaLnBrk="1" hangingPunct="1"/>
            <a:r>
              <a:rPr lang="en-US" altLang="en-US" sz="2400" dirty="0" smtClean="0"/>
              <a:t>In 1783, the American colonies prevailed in their war against England.</a:t>
            </a:r>
          </a:p>
          <a:p>
            <a:pPr eaLnBrk="1" hangingPunct="1"/>
            <a:r>
              <a:rPr lang="en-US" altLang="en-US" sz="2800" dirty="0" smtClean="0"/>
              <a:t>The “Conservative” Revolution</a:t>
            </a:r>
          </a:p>
          <a:p>
            <a:pPr lvl="1" eaLnBrk="1" hangingPunct="1"/>
            <a:r>
              <a:rPr lang="en-US" altLang="en-US" sz="2400" dirty="0" smtClean="0"/>
              <a:t>Restored </a:t>
            </a:r>
            <a:r>
              <a:rPr lang="en-US" altLang="en-US" sz="2400" b="1" dirty="0" smtClean="0"/>
              <a:t>unalienable rights </a:t>
            </a:r>
            <a:r>
              <a:rPr lang="en-US" altLang="en-US" sz="2400" dirty="0" smtClean="0"/>
              <a:t>the colonists felt they had lost</a:t>
            </a:r>
          </a:p>
          <a:p>
            <a:pPr lvl="1" eaLnBrk="1" hangingPunct="1"/>
            <a:r>
              <a:rPr lang="en-US" altLang="en-US" sz="2400" dirty="0" smtClean="0"/>
              <a:t>Not a major change of lifestyles</a:t>
            </a:r>
          </a:p>
          <a:p>
            <a:pPr eaLnBrk="1" hangingPunct="1"/>
            <a:endParaRPr lang="en-US" altLang="en-US" sz="2800" dirty="0" smtClean="0"/>
          </a:p>
        </p:txBody>
      </p:sp>
    </p:spTree>
    <p:extLst>
      <p:ext uri="{BB962C8B-B14F-4D97-AF65-F5344CB8AC3E}">
        <p14:creationId xmlns:p14="http://schemas.microsoft.com/office/powerpoint/2010/main" val="1621370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AP US Government and Politics</a:t>
            </a:r>
            <a:endParaRPr lang="en-US" sz="3600" dirty="0"/>
          </a:p>
        </p:txBody>
      </p:sp>
      <p:sp>
        <p:nvSpPr>
          <p:cNvPr id="3" name="Subtitle 2"/>
          <p:cNvSpPr>
            <a:spLocks noGrp="1"/>
          </p:cNvSpPr>
          <p:nvPr>
            <p:ph type="subTitle" idx="1"/>
          </p:nvPr>
        </p:nvSpPr>
        <p:spPr/>
        <p:txBody>
          <a:bodyPr/>
          <a:lstStyle/>
          <a:p>
            <a:r>
              <a:rPr lang="en-US" dirty="0" smtClean="0"/>
              <a:t>Unit One: Foundations of American Government </a:t>
            </a:r>
          </a:p>
        </p:txBody>
      </p:sp>
    </p:spTree>
    <p:extLst>
      <p:ext uri="{BB962C8B-B14F-4D97-AF65-F5344CB8AC3E}">
        <p14:creationId xmlns:p14="http://schemas.microsoft.com/office/powerpoint/2010/main" val="3153223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56188" y="463651"/>
            <a:ext cx="7729728" cy="1188720"/>
          </a:xfrm>
        </p:spPr>
        <p:txBody>
          <a:bodyPr/>
          <a:lstStyle/>
          <a:p>
            <a:pPr eaLnBrk="1" hangingPunct="1"/>
            <a:r>
              <a:rPr lang="en-US" altLang="en-US" dirty="0" smtClean="0"/>
              <a:t>Articles of Confederation</a:t>
            </a:r>
          </a:p>
        </p:txBody>
      </p:sp>
      <p:sp>
        <p:nvSpPr>
          <p:cNvPr id="7171" name="Rectangle 3"/>
          <p:cNvSpPr>
            <a:spLocks noGrp="1" noChangeArrowheads="1"/>
          </p:cNvSpPr>
          <p:nvPr>
            <p:ph type="body" idx="1"/>
          </p:nvPr>
        </p:nvSpPr>
        <p:spPr>
          <a:xfrm>
            <a:off x="239497" y="2054269"/>
            <a:ext cx="7702004" cy="4421688"/>
          </a:xfrm>
        </p:spPr>
        <p:txBody>
          <a:bodyPr>
            <a:noAutofit/>
          </a:bodyPr>
          <a:lstStyle/>
          <a:p>
            <a:pPr lvl="1" eaLnBrk="1" hangingPunct="1">
              <a:lnSpc>
                <a:spcPct val="90000"/>
              </a:lnSpc>
            </a:pPr>
            <a:r>
              <a:rPr lang="en-US" altLang="en-US" sz="2800" dirty="0" smtClean="0"/>
              <a:t>America’s first constitution</a:t>
            </a:r>
          </a:p>
          <a:p>
            <a:pPr lvl="1" eaLnBrk="1" hangingPunct="1">
              <a:lnSpc>
                <a:spcPct val="90000"/>
              </a:lnSpc>
            </a:pPr>
            <a:r>
              <a:rPr lang="en-US" altLang="en-US" sz="2800" dirty="0" smtClean="0"/>
              <a:t>It established a </a:t>
            </a:r>
            <a:r>
              <a:rPr lang="en-US" altLang="en-US" sz="2800" b="1" dirty="0" smtClean="0"/>
              <a:t>confederation</a:t>
            </a:r>
            <a:r>
              <a:rPr lang="en-US" altLang="en-US" sz="2800" dirty="0" smtClean="0"/>
              <a:t>, a “league of friendship and perpetual union” among 13 states and former colonies.</a:t>
            </a:r>
          </a:p>
          <a:p>
            <a:pPr lvl="1" eaLnBrk="1" hangingPunct="1">
              <a:lnSpc>
                <a:spcPct val="90000"/>
              </a:lnSpc>
            </a:pPr>
            <a:r>
              <a:rPr lang="en-US" altLang="en-US" sz="2800" dirty="0" smtClean="0"/>
              <a:t>Congress had few powers; there was no president or national court system.</a:t>
            </a:r>
          </a:p>
          <a:p>
            <a:pPr lvl="1" eaLnBrk="1" hangingPunct="1">
              <a:lnSpc>
                <a:spcPct val="90000"/>
              </a:lnSpc>
            </a:pPr>
            <a:r>
              <a:rPr lang="en-US" altLang="en-US" sz="2800" u="sng" dirty="0" smtClean="0"/>
              <a:t>All government power</a:t>
            </a:r>
            <a:r>
              <a:rPr lang="en-US" altLang="en-US" sz="2800" dirty="0" smtClean="0"/>
              <a:t> rested in the states.</a:t>
            </a:r>
          </a:p>
          <a:p>
            <a:pPr lvl="2">
              <a:lnSpc>
                <a:spcPct val="90000"/>
              </a:lnSpc>
            </a:pPr>
            <a:r>
              <a:rPr lang="en-US" altLang="en-US" sz="2800" dirty="0" smtClean="0"/>
              <a:t>Lack of centralized military power</a:t>
            </a:r>
          </a:p>
          <a:p>
            <a:pPr lvl="2">
              <a:lnSpc>
                <a:spcPct val="90000"/>
              </a:lnSpc>
            </a:pPr>
            <a:r>
              <a:rPr lang="en-US" altLang="en-US" sz="2800" dirty="0" smtClean="0"/>
              <a:t>Lack of tax-law enforcement power </a:t>
            </a:r>
          </a:p>
        </p:txBody>
      </p:sp>
      <p:pic>
        <p:nvPicPr>
          <p:cNvPr id="31746" name="Picture 2" descr="Image result for confed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557" y="2984500"/>
            <a:ext cx="4124717" cy="309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072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17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altLang="en-US" smtClean="0"/>
          </a:p>
        </p:txBody>
      </p:sp>
      <p:sp>
        <p:nvSpPr>
          <p:cNvPr id="25603" name="Content Placeholder 2"/>
          <p:cNvSpPr>
            <a:spLocks noGrp="1"/>
          </p:cNvSpPr>
          <p:nvPr>
            <p:ph idx="1"/>
          </p:nvPr>
        </p:nvSpPr>
        <p:spPr/>
        <p:txBody>
          <a:bodyPr/>
          <a:lstStyle/>
          <a:p>
            <a:pPr eaLnBrk="1" hangingPunct="1"/>
            <a:endParaRPr lang="en-US" altLang="en-US" smtClean="0"/>
          </a:p>
        </p:txBody>
      </p:sp>
      <p:pic>
        <p:nvPicPr>
          <p:cNvPr id="25604" name="Picture 2" descr="http://school.cottondew.net/USGovernment/images/BookScans/WeaknessesOfTheArticlesOfConfede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1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06084" y="182881"/>
            <a:ext cx="7729728" cy="1188720"/>
          </a:xfrm>
        </p:spPr>
        <p:txBody>
          <a:bodyPr/>
          <a:lstStyle/>
          <a:p>
            <a:pPr eaLnBrk="1" hangingPunct="1"/>
            <a:r>
              <a:rPr lang="en-US" altLang="en-US" smtClean="0"/>
              <a:t>The Government That Failed</a:t>
            </a:r>
          </a:p>
        </p:txBody>
      </p:sp>
      <p:sp>
        <p:nvSpPr>
          <p:cNvPr id="8195" name="Rectangle 3"/>
          <p:cNvSpPr>
            <a:spLocks noGrp="1" noChangeArrowheads="1"/>
          </p:cNvSpPr>
          <p:nvPr>
            <p:ph type="body" idx="1"/>
          </p:nvPr>
        </p:nvSpPr>
        <p:spPr>
          <a:xfrm>
            <a:off x="200416" y="1600201"/>
            <a:ext cx="6733784" cy="4525963"/>
          </a:xfrm>
        </p:spPr>
        <p:txBody>
          <a:bodyPr>
            <a:normAutofit/>
          </a:bodyPr>
          <a:lstStyle/>
          <a:p>
            <a:pPr eaLnBrk="1" hangingPunct="1">
              <a:lnSpc>
                <a:spcPct val="90000"/>
              </a:lnSpc>
            </a:pPr>
            <a:r>
              <a:rPr lang="en-US" altLang="en-US" sz="2800" dirty="0"/>
              <a:t>Economic Turmoil</a:t>
            </a:r>
          </a:p>
          <a:p>
            <a:pPr lvl="1" eaLnBrk="1" hangingPunct="1">
              <a:lnSpc>
                <a:spcPct val="90000"/>
              </a:lnSpc>
            </a:pPr>
            <a:r>
              <a:rPr lang="en-US" altLang="en-US" sz="2400" dirty="0"/>
              <a:t>Postwar depression left farmers in debt</a:t>
            </a:r>
          </a:p>
          <a:p>
            <a:pPr eaLnBrk="1" hangingPunct="1">
              <a:lnSpc>
                <a:spcPct val="90000"/>
              </a:lnSpc>
            </a:pPr>
            <a:r>
              <a:rPr lang="en-US" altLang="en-US" sz="2800" b="1" dirty="0"/>
              <a:t>Shays’ Rebellion</a:t>
            </a:r>
          </a:p>
          <a:p>
            <a:pPr lvl="1" eaLnBrk="1" hangingPunct="1">
              <a:lnSpc>
                <a:spcPct val="90000"/>
              </a:lnSpc>
            </a:pPr>
            <a:r>
              <a:rPr lang="en-US" altLang="en-US" sz="2400" dirty="0"/>
              <a:t>Series of attacks on courthouses by a small band of farmers being foreclosed upon</a:t>
            </a:r>
          </a:p>
          <a:p>
            <a:pPr lvl="1" eaLnBrk="1" hangingPunct="1">
              <a:lnSpc>
                <a:spcPct val="90000"/>
              </a:lnSpc>
            </a:pPr>
            <a:r>
              <a:rPr lang="en-US" altLang="en-US" sz="2400" i="1" dirty="0"/>
              <a:t>Economic elite </a:t>
            </a:r>
            <a:r>
              <a:rPr lang="en-US" altLang="en-US" sz="2400" dirty="0"/>
              <a:t>concerned about Articles’ inability to limit these violations of individual’s property rights</a:t>
            </a:r>
          </a:p>
          <a:p>
            <a:pPr lvl="1" eaLnBrk="1" hangingPunct="1">
              <a:lnSpc>
                <a:spcPct val="90000"/>
              </a:lnSpc>
            </a:pPr>
            <a:r>
              <a:rPr lang="en-US" altLang="en-US" sz="2400" dirty="0"/>
              <a:t>Demonstrates weaknesses of the Articles of Confederation</a:t>
            </a:r>
          </a:p>
        </p:txBody>
      </p:sp>
      <p:pic>
        <p:nvPicPr>
          <p:cNvPr id="31748"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179089" y="1882037"/>
            <a:ext cx="3802062"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331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Review Question</a:t>
            </a:r>
          </a:p>
        </p:txBody>
      </p:sp>
      <p:sp>
        <p:nvSpPr>
          <p:cNvPr id="35843" name="Content Placeholder 2"/>
          <p:cNvSpPr>
            <a:spLocks noGrp="1"/>
          </p:cNvSpPr>
          <p:nvPr>
            <p:ph idx="1"/>
          </p:nvPr>
        </p:nvSpPr>
        <p:spPr>
          <a:xfrm>
            <a:off x="565173" y="2374997"/>
            <a:ext cx="9831429" cy="3101983"/>
          </a:xfrm>
        </p:spPr>
        <p:txBody>
          <a:bodyPr>
            <a:noAutofit/>
          </a:bodyPr>
          <a:lstStyle/>
          <a:p>
            <a:r>
              <a:rPr lang="en-US" altLang="en-US" sz="2400" dirty="0"/>
              <a:t>The importance of Shays’ Rebellion to the development of the United States Constitution was that it:</a:t>
            </a:r>
          </a:p>
          <a:p>
            <a:pPr lvl="1"/>
            <a:r>
              <a:rPr lang="en-US" altLang="en-US" sz="2000" dirty="0"/>
              <a:t>Revealed the necessity of both adding the Bill of Rights to the Constitution and creating a new system of checks and balances</a:t>
            </a:r>
          </a:p>
          <a:p>
            <a:pPr lvl="1"/>
            <a:r>
              <a:rPr lang="en-US" altLang="en-US" sz="2000" dirty="0"/>
              <a:t>Demonstrated the intensity of anti-ratification sentiment within the thirteen states</a:t>
            </a:r>
          </a:p>
          <a:p>
            <a:pPr lvl="1"/>
            <a:r>
              <a:rPr lang="en-US" altLang="en-US" sz="2000" dirty="0"/>
              <a:t>Indicated that a strong, constitutionally designed national government was needed to protect property and maintain order</a:t>
            </a:r>
          </a:p>
          <a:p>
            <a:pPr lvl="1"/>
            <a:r>
              <a:rPr lang="en-US" altLang="en-US" sz="2000" dirty="0"/>
              <a:t>Convinced the delegates attending the Constitutional Convention to accept the Connecticut Plan</a:t>
            </a:r>
          </a:p>
          <a:p>
            <a:pPr lvl="1"/>
            <a:r>
              <a:rPr lang="en-US" altLang="en-US" sz="1800" dirty="0"/>
              <a:t>Reinforced the idea that slavery should be outlawed in the new Constitution</a:t>
            </a:r>
          </a:p>
        </p:txBody>
      </p:sp>
    </p:spTree>
    <p:extLst>
      <p:ext uri="{BB962C8B-B14F-4D97-AF65-F5344CB8AC3E}">
        <p14:creationId xmlns:p14="http://schemas.microsoft.com/office/powerpoint/2010/main" val="88892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AP US Government and Politics</a:t>
            </a:r>
            <a:endParaRPr lang="en-US" sz="3600" dirty="0"/>
          </a:p>
        </p:txBody>
      </p:sp>
      <p:sp>
        <p:nvSpPr>
          <p:cNvPr id="3" name="Subtitle 2"/>
          <p:cNvSpPr>
            <a:spLocks noGrp="1"/>
          </p:cNvSpPr>
          <p:nvPr>
            <p:ph type="subTitle" idx="1"/>
          </p:nvPr>
        </p:nvSpPr>
        <p:spPr/>
        <p:txBody>
          <a:bodyPr/>
          <a:lstStyle/>
          <a:p>
            <a:r>
              <a:rPr lang="en-US" dirty="0" smtClean="0"/>
              <a:t>Unit One: Foundations of American Government </a:t>
            </a:r>
          </a:p>
        </p:txBody>
      </p:sp>
    </p:spTree>
    <p:extLst>
      <p:ext uri="{BB962C8B-B14F-4D97-AF65-F5344CB8AC3E}">
        <p14:creationId xmlns:p14="http://schemas.microsoft.com/office/powerpoint/2010/main" val="3673746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a:t>
            </a:r>
            <a:endParaRPr lang="en-US" dirty="0"/>
          </a:p>
        </p:txBody>
      </p:sp>
      <p:sp>
        <p:nvSpPr>
          <p:cNvPr id="3" name="Content Placeholder 2"/>
          <p:cNvSpPr>
            <a:spLocks noGrp="1"/>
          </p:cNvSpPr>
          <p:nvPr>
            <p:ph idx="1"/>
          </p:nvPr>
        </p:nvSpPr>
        <p:spPr/>
        <p:txBody>
          <a:bodyPr>
            <a:normAutofit fontScale="70000" lnSpcReduction="20000"/>
          </a:bodyPr>
          <a:lstStyle/>
          <a:p>
            <a:r>
              <a:rPr lang="en-US" sz="2800" dirty="0" smtClean="0"/>
              <a:t>LOR-1.A.2: The US Constitution drafted at the Philadelphia convention led by George Washington, with important contributions from Madison, Hamilton, and members of the “grand committee,” provides the blueprint for a unique form of political democracy in the U.S. </a:t>
            </a:r>
          </a:p>
          <a:p>
            <a:r>
              <a:rPr lang="en-US" sz="2800" dirty="0" smtClean="0"/>
              <a:t>CON-1.C.3: The comprises necessary to secure the ratification of the Constitution left some matters unresolved that continue to generate discussion and debate today</a:t>
            </a:r>
          </a:p>
          <a:p>
            <a:r>
              <a:rPr lang="en-US" sz="2800" dirty="0" smtClean="0"/>
              <a:t>CON-1.C.4: The debate over the role of the central government, the powers of state governments, and the rights of individuals remains at the heart of present-day constitutional l</a:t>
            </a:r>
            <a:endParaRPr lang="en-US" sz="2800" dirty="0"/>
          </a:p>
        </p:txBody>
      </p:sp>
      <p:pic>
        <p:nvPicPr>
          <p:cNvPr id="36866" name="Picture 2" descr="Image result for learning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 y="2638044"/>
            <a:ext cx="2200275"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340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31136" y="426073"/>
            <a:ext cx="7729728" cy="1188720"/>
          </a:xfrm>
        </p:spPr>
        <p:txBody>
          <a:bodyPr>
            <a:normAutofit fontScale="90000"/>
          </a:bodyPr>
          <a:lstStyle/>
          <a:p>
            <a:pPr eaLnBrk="1" hangingPunct="1"/>
            <a:r>
              <a:rPr lang="en-US" altLang="en-US" sz="4400" dirty="0" smtClean="0"/>
              <a:t>Constitutional Convention</a:t>
            </a:r>
            <a:endParaRPr lang="en-US" altLang="en-US" sz="4400" dirty="0"/>
          </a:p>
        </p:txBody>
      </p:sp>
      <p:sp>
        <p:nvSpPr>
          <p:cNvPr id="11267" name="Rectangle 3"/>
          <p:cNvSpPr>
            <a:spLocks noGrp="1" noChangeArrowheads="1"/>
          </p:cNvSpPr>
          <p:nvPr>
            <p:ph type="body" idx="1"/>
          </p:nvPr>
        </p:nvSpPr>
        <p:spPr>
          <a:xfrm>
            <a:off x="363256" y="1991638"/>
            <a:ext cx="7553194" cy="3748389"/>
          </a:xfrm>
        </p:spPr>
        <p:txBody>
          <a:bodyPr>
            <a:normAutofit lnSpcReduction="10000"/>
          </a:bodyPr>
          <a:lstStyle/>
          <a:p>
            <a:pPr eaLnBrk="1" hangingPunct="1"/>
            <a:r>
              <a:rPr lang="en-US" altLang="en-US" sz="2800" dirty="0" smtClean="0"/>
              <a:t>Gentlemen in Philadelphia</a:t>
            </a:r>
          </a:p>
          <a:p>
            <a:pPr lvl="1" eaLnBrk="1" hangingPunct="1"/>
            <a:r>
              <a:rPr lang="en-US" altLang="en-US" sz="2400" dirty="0" smtClean="0"/>
              <a:t>55 men from 12 of the 13 states</a:t>
            </a:r>
          </a:p>
          <a:p>
            <a:pPr lvl="1" eaLnBrk="1" hangingPunct="1"/>
            <a:r>
              <a:rPr lang="en-US" altLang="en-US" sz="2400" dirty="0" smtClean="0"/>
              <a:t>Mostly wealthy planters and merchants</a:t>
            </a:r>
          </a:p>
          <a:p>
            <a:pPr lvl="1" eaLnBrk="1" hangingPunct="1"/>
            <a:r>
              <a:rPr lang="en-US" altLang="en-US" sz="2400" dirty="0" smtClean="0"/>
              <a:t>Most were college graduates with some political experience</a:t>
            </a:r>
          </a:p>
          <a:p>
            <a:pPr lvl="1" eaLnBrk="1" hangingPunct="1"/>
            <a:r>
              <a:rPr lang="en-US" altLang="en-US" sz="2400" dirty="0" smtClean="0"/>
              <a:t>Many were coastal residents from the larger cities, not the rural areas</a:t>
            </a:r>
          </a:p>
          <a:p>
            <a:pPr lvl="1" eaLnBrk="1" hangingPunct="1"/>
            <a:r>
              <a:rPr lang="en-US" altLang="en-US" sz="2400" b="1" dirty="0" smtClean="0"/>
              <a:t>Which view of American democracy does this support?</a:t>
            </a:r>
          </a:p>
        </p:txBody>
      </p:sp>
      <p:pic>
        <p:nvPicPr>
          <p:cNvPr id="24580" name="Picture 4" descr="Image result for independence h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139" y="2647665"/>
            <a:ext cx="3475450" cy="24363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639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68674" y="401876"/>
            <a:ext cx="8229600" cy="1143000"/>
          </a:xfrm>
        </p:spPr>
        <p:txBody>
          <a:bodyPr/>
          <a:lstStyle/>
          <a:p>
            <a:pPr eaLnBrk="1" hangingPunct="1"/>
            <a:r>
              <a:rPr lang="en-US" altLang="en-US" dirty="0" smtClean="0"/>
              <a:t>Compromise in Philadelphia</a:t>
            </a:r>
          </a:p>
        </p:txBody>
      </p:sp>
      <p:sp>
        <p:nvSpPr>
          <p:cNvPr id="13315" name="Rectangle 3"/>
          <p:cNvSpPr>
            <a:spLocks noGrp="1" noChangeArrowheads="1"/>
          </p:cNvSpPr>
          <p:nvPr>
            <p:ph type="body" idx="1"/>
          </p:nvPr>
        </p:nvSpPr>
        <p:spPr>
          <a:xfrm>
            <a:off x="-203199" y="1544876"/>
            <a:ext cx="7112000" cy="4525963"/>
          </a:xfrm>
        </p:spPr>
        <p:txBody>
          <a:bodyPr>
            <a:noAutofit/>
          </a:bodyPr>
          <a:lstStyle/>
          <a:p>
            <a:pPr lvl="1" eaLnBrk="1" hangingPunct="1">
              <a:buFontTx/>
              <a:buNone/>
            </a:pPr>
            <a:r>
              <a:rPr lang="en-US" altLang="en-US" sz="2400" dirty="0" smtClean="0"/>
              <a:t>1. Equality and Representation of the States</a:t>
            </a:r>
          </a:p>
          <a:p>
            <a:pPr lvl="2" eaLnBrk="1" hangingPunct="1"/>
            <a:r>
              <a:rPr lang="en-US" altLang="en-US" sz="2400" b="1" dirty="0" smtClean="0"/>
              <a:t>New Jersey Plan</a:t>
            </a:r>
            <a:r>
              <a:rPr lang="en-US" altLang="en-US" sz="2400" dirty="0" smtClean="0"/>
              <a:t>—equal representation in states, sovereignty of states, limited legislature</a:t>
            </a:r>
          </a:p>
          <a:p>
            <a:pPr lvl="2" eaLnBrk="1" hangingPunct="1"/>
            <a:r>
              <a:rPr lang="en-US" altLang="en-US" sz="2400" b="1" dirty="0" smtClean="0"/>
              <a:t>Virginia Plan</a:t>
            </a:r>
            <a:r>
              <a:rPr lang="en-US" altLang="en-US" sz="2400" dirty="0" smtClean="0"/>
              <a:t>—population-based representation, 3 branches, supremacy of </a:t>
            </a:r>
            <a:r>
              <a:rPr lang="en-US" altLang="en-US" sz="2400" dirty="0" err="1" smtClean="0"/>
              <a:t>nat’l</a:t>
            </a:r>
            <a:r>
              <a:rPr lang="en-US" altLang="en-US" sz="2400" dirty="0" smtClean="0"/>
              <a:t> gov’t, separation of powers </a:t>
            </a:r>
          </a:p>
          <a:p>
            <a:pPr lvl="3"/>
            <a:r>
              <a:rPr lang="en-US" altLang="en-US" sz="2400" b="1" dirty="0">
                <a:ea typeface="ＭＳ Ｐゴシック" panose="020B0600070205080204" pitchFamily="34" charset="-128"/>
              </a:rPr>
              <a:t>Grand Committee: </a:t>
            </a:r>
            <a:r>
              <a:rPr lang="en-US" altLang="en-US" sz="2400" dirty="0">
                <a:ea typeface="ＭＳ Ｐゴシック" panose="020B0600070205080204" pitchFamily="34" charset="-128"/>
              </a:rPr>
              <a:t>one delegate from each state to settle </a:t>
            </a:r>
            <a:r>
              <a:rPr lang="en-US" altLang="en-US" sz="2400" dirty="0" smtClean="0">
                <a:ea typeface="ＭＳ Ｐゴシック" panose="020B0600070205080204" pitchFamily="34" charset="-128"/>
              </a:rPr>
              <a:t>the differences</a:t>
            </a:r>
            <a:endParaRPr lang="en-US" altLang="en-US" sz="2400" b="1" dirty="0"/>
          </a:p>
          <a:p>
            <a:pPr lvl="3"/>
            <a:r>
              <a:rPr lang="en-US" altLang="en-US" sz="2400" b="1" dirty="0" smtClean="0"/>
              <a:t>Connecticut (“Great”) Compromise </a:t>
            </a:r>
            <a:r>
              <a:rPr lang="en-US" altLang="en-US" sz="2400" dirty="0" smtClean="0"/>
              <a:t>- </a:t>
            </a:r>
            <a:r>
              <a:rPr lang="en-US" altLang="en-US" sz="2400" dirty="0" smtClean="0">
                <a:ea typeface="ＭＳ Ｐゴシック" panose="020B0600070205080204" pitchFamily="34" charset="-128"/>
              </a:rPr>
              <a:t>popularly elected house based on state population; state elected Senate, with two members for each state </a:t>
            </a:r>
          </a:p>
        </p:txBody>
      </p:sp>
      <p:pic>
        <p:nvPicPr>
          <p:cNvPr id="54274" name="Picture 2" descr="Image result for grand committee constitutional conv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1" y="2211640"/>
            <a:ext cx="4785685" cy="319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59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331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2231136" y="150500"/>
            <a:ext cx="7729728" cy="1188720"/>
          </a:xfrm>
        </p:spPr>
        <p:txBody>
          <a:bodyPr>
            <a:normAutofit/>
          </a:bodyPr>
          <a:lstStyle/>
          <a:p>
            <a:pPr eaLnBrk="1" hangingPunct="1"/>
            <a:r>
              <a:rPr lang="en-US" altLang="en-US" sz="4000" dirty="0" smtClean="0"/>
              <a:t>Enlightenment thought</a:t>
            </a:r>
            <a:endParaRPr lang="en-US" altLang="en-US" sz="4000" dirty="0"/>
          </a:p>
        </p:txBody>
      </p:sp>
      <p:sp>
        <p:nvSpPr>
          <p:cNvPr id="26628" name="Rectangle 3"/>
          <p:cNvSpPr>
            <a:spLocks noGrp="1" noChangeArrowheads="1"/>
          </p:cNvSpPr>
          <p:nvPr>
            <p:ph type="body" idx="1"/>
          </p:nvPr>
        </p:nvSpPr>
        <p:spPr>
          <a:xfrm>
            <a:off x="388307" y="1339220"/>
            <a:ext cx="10985326" cy="4149222"/>
          </a:xfrm>
        </p:spPr>
        <p:txBody>
          <a:bodyPr>
            <a:normAutofit/>
          </a:bodyPr>
          <a:lstStyle/>
          <a:p>
            <a:r>
              <a:rPr lang="en-US" altLang="en-US" sz="2800" b="1" i="1" dirty="0" smtClean="0"/>
              <a:t>Rousseau </a:t>
            </a:r>
            <a:r>
              <a:rPr lang="en-US" altLang="en-US" sz="2800" dirty="0" smtClean="0"/>
              <a:t>argued for a </a:t>
            </a:r>
            <a:r>
              <a:rPr lang="en-US" altLang="en-US" sz="2800" b="1" dirty="0" smtClean="0"/>
              <a:t>social contract </a:t>
            </a:r>
            <a:r>
              <a:rPr lang="en-US" altLang="en-US" sz="2800" dirty="0" smtClean="0"/>
              <a:t>in which people give up certain freedoms in exchange for secure protections – </a:t>
            </a:r>
            <a:r>
              <a:rPr lang="en-US" altLang="en-US" sz="2800" b="1" dirty="0" smtClean="0"/>
              <a:t>popular sovereignty </a:t>
            </a:r>
            <a:r>
              <a:rPr lang="en-US" altLang="en-US" sz="2800" dirty="0" smtClean="0"/>
              <a:t>– people are the ultimate authority &amp; gov’t carries out the laws</a:t>
            </a:r>
          </a:p>
          <a:p>
            <a:r>
              <a:rPr lang="en-US" altLang="en-US" sz="2800" b="1" i="1" dirty="0" smtClean="0"/>
              <a:t>Locke</a:t>
            </a:r>
            <a:r>
              <a:rPr lang="en-US" altLang="en-US" sz="2800" b="1" dirty="0" smtClean="0"/>
              <a:t> </a:t>
            </a:r>
            <a:r>
              <a:rPr lang="en-US" altLang="en-US" sz="2800" dirty="0" smtClean="0"/>
              <a:t>argued against powerful kings &amp; in favor of popular consent - </a:t>
            </a:r>
            <a:r>
              <a:rPr lang="en-US" altLang="en-US" sz="2400" b="1" dirty="0" smtClean="0"/>
              <a:t>natural rights</a:t>
            </a:r>
            <a:r>
              <a:rPr lang="en-US" altLang="en-US" sz="2400" dirty="0" smtClean="0"/>
              <a:t> – derived from God, not a monarch </a:t>
            </a:r>
          </a:p>
          <a:p>
            <a:pPr eaLnBrk="1" hangingPunct="1"/>
            <a:r>
              <a:rPr lang="en-US" altLang="en-US" sz="2800" b="1" i="1" dirty="0" smtClean="0"/>
              <a:t>Montesquieu</a:t>
            </a:r>
            <a:r>
              <a:rPr lang="en-US" altLang="en-US" sz="2800" b="1" dirty="0" smtClean="0"/>
              <a:t> </a:t>
            </a:r>
            <a:r>
              <a:rPr lang="en-US" altLang="en-US" sz="2800" dirty="0" smtClean="0"/>
              <a:t>argued for a separation of powers </a:t>
            </a:r>
          </a:p>
          <a:p>
            <a:pPr marL="228600" lvl="1" indent="0">
              <a:buNone/>
            </a:pPr>
            <a:r>
              <a:rPr lang="en-US" altLang="en-US" sz="2600" dirty="0" smtClean="0"/>
              <a:t>   *These formed the idea of </a:t>
            </a:r>
            <a:r>
              <a:rPr lang="en-US" altLang="en-US" sz="2600" b="1" dirty="0" smtClean="0"/>
              <a:t>republicanism</a:t>
            </a:r>
            <a:r>
              <a:rPr lang="en-US" altLang="en-US" sz="2600" dirty="0" smtClean="0"/>
              <a:t> (a representative government)</a:t>
            </a:r>
          </a:p>
          <a:p>
            <a:pPr eaLnBrk="1" hangingPunct="1"/>
            <a:endParaRPr lang="en-US" altLang="en-US" sz="2800" dirty="0" smtClean="0"/>
          </a:p>
        </p:txBody>
      </p:sp>
      <p:pic>
        <p:nvPicPr>
          <p:cNvPr id="4098" name="Picture 2" descr="Image result for enlighte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835" y="4777200"/>
            <a:ext cx="5982918" cy="19555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8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68674" y="401876"/>
            <a:ext cx="8229600" cy="1143000"/>
          </a:xfrm>
        </p:spPr>
        <p:txBody>
          <a:bodyPr/>
          <a:lstStyle/>
          <a:p>
            <a:pPr eaLnBrk="1" hangingPunct="1"/>
            <a:r>
              <a:rPr lang="en-US" altLang="en-US" dirty="0" smtClean="0"/>
              <a:t>Compromise in Philadelphia</a:t>
            </a:r>
          </a:p>
        </p:txBody>
      </p:sp>
      <p:sp>
        <p:nvSpPr>
          <p:cNvPr id="13315" name="Rectangle 3"/>
          <p:cNvSpPr>
            <a:spLocks noGrp="1" noChangeArrowheads="1"/>
          </p:cNvSpPr>
          <p:nvPr>
            <p:ph type="body" idx="1"/>
          </p:nvPr>
        </p:nvSpPr>
        <p:spPr>
          <a:xfrm>
            <a:off x="0" y="973376"/>
            <a:ext cx="7189076" cy="4525963"/>
          </a:xfrm>
        </p:spPr>
        <p:txBody>
          <a:bodyPr>
            <a:noAutofit/>
          </a:bodyPr>
          <a:lstStyle/>
          <a:p>
            <a:pPr lvl="1">
              <a:buNone/>
            </a:pPr>
            <a:endParaRPr lang="en-US" altLang="en-US" sz="2800" dirty="0" smtClean="0"/>
          </a:p>
          <a:p>
            <a:pPr lvl="1">
              <a:buNone/>
            </a:pPr>
            <a:r>
              <a:rPr lang="en-US" altLang="en-US" sz="2800" dirty="0" smtClean="0"/>
              <a:t>2</a:t>
            </a:r>
            <a:r>
              <a:rPr lang="en-US" altLang="en-US" sz="2800" dirty="0"/>
              <a:t>. </a:t>
            </a:r>
            <a:r>
              <a:rPr lang="en-US" altLang="en-US" sz="2800" dirty="0" smtClean="0"/>
              <a:t>Slavery</a:t>
            </a:r>
          </a:p>
          <a:p>
            <a:pPr lvl="2"/>
            <a:r>
              <a:rPr lang="en-US" altLang="en-US" sz="2800" dirty="0"/>
              <a:t>Not mentioned by word in the </a:t>
            </a:r>
            <a:r>
              <a:rPr lang="en-US" altLang="en-US" sz="2800" dirty="0" smtClean="0"/>
              <a:t>Constitution – </a:t>
            </a:r>
            <a:r>
              <a:rPr lang="en-US" altLang="en-US" sz="2800" u="sng" dirty="0" smtClean="0"/>
              <a:t>didn’t solve the issue</a:t>
            </a:r>
            <a:endParaRPr lang="en-US" altLang="en-US" sz="2800" u="sng" dirty="0"/>
          </a:p>
          <a:p>
            <a:pPr lvl="2"/>
            <a:r>
              <a:rPr lang="en-US" altLang="en-US" sz="2800" dirty="0" smtClean="0"/>
              <a:t>Congress cannot interfere with slave trade until 20 years after ratification</a:t>
            </a:r>
          </a:p>
          <a:p>
            <a:pPr lvl="2"/>
            <a:r>
              <a:rPr lang="en-US" altLang="en-US" sz="2800" b="1" dirty="0" smtClean="0"/>
              <a:t>3/5ths Compromise</a:t>
            </a:r>
            <a:endParaRPr lang="en-US" altLang="en-US" sz="2800" dirty="0" smtClean="0"/>
          </a:p>
          <a:p>
            <a:pPr lvl="1">
              <a:buNone/>
            </a:pPr>
            <a:r>
              <a:rPr lang="en-US" altLang="en-US" sz="2800" dirty="0" smtClean="0"/>
              <a:t>3. Political equality and voting left to the states</a:t>
            </a:r>
            <a:endParaRPr lang="en-US" altLang="en-US" sz="2800" dirty="0"/>
          </a:p>
          <a:p>
            <a:pPr lvl="2"/>
            <a:r>
              <a:rPr lang="en-US" altLang="en-US" sz="2800" b="1" dirty="0" smtClean="0"/>
              <a:t>Electoral College: </a:t>
            </a:r>
            <a:r>
              <a:rPr lang="en-US" altLang="en-US" sz="2800" dirty="0" smtClean="0"/>
              <a:t>compromise in that each state could decide how electors would be chosen</a:t>
            </a:r>
            <a:r>
              <a:rPr lang="en-US" altLang="en-US" sz="2800" dirty="0"/>
              <a:t/>
            </a:r>
            <a:br>
              <a:rPr lang="en-US" altLang="en-US" sz="2800" dirty="0"/>
            </a:br>
            <a:endParaRPr lang="en-US" altLang="en-US" sz="2800" b="1" dirty="0"/>
          </a:p>
          <a:p>
            <a:endParaRPr lang="en-US" sz="2000" dirty="0"/>
          </a:p>
        </p:txBody>
      </p:sp>
      <p:pic>
        <p:nvPicPr>
          <p:cNvPr id="52226" name="Picture 2" descr="Image result for electoral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8604">
            <a:off x="7323129" y="2335214"/>
            <a:ext cx="4716218" cy="30346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0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b="1" dirty="0" smtClean="0"/>
              <a:t>The </a:t>
            </a:r>
            <a:r>
              <a:rPr lang="en-US" altLang="en-US" b="1" dirty="0" err="1" smtClean="0"/>
              <a:t>Madisonian</a:t>
            </a:r>
            <a:r>
              <a:rPr lang="en-US" altLang="en-US" b="1" dirty="0" smtClean="0"/>
              <a:t> Model</a:t>
            </a:r>
          </a:p>
        </p:txBody>
      </p:sp>
      <p:sp>
        <p:nvSpPr>
          <p:cNvPr id="16387" name="Rectangle 3"/>
          <p:cNvSpPr>
            <a:spLocks noGrp="1" noChangeArrowheads="1"/>
          </p:cNvSpPr>
          <p:nvPr>
            <p:ph type="body" idx="1"/>
          </p:nvPr>
        </p:nvSpPr>
        <p:spPr>
          <a:xfrm>
            <a:off x="413359" y="2638044"/>
            <a:ext cx="11361107" cy="3101983"/>
          </a:xfrm>
        </p:spPr>
        <p:txBody>
          <a:bodyPr>
            <a:normAutofit/>
          </a:bodyPr>
          <a:lstStyle/>
          <a:p>
            <a:pPr eaLnBrk="1" hangingPunct="1"/>
            <a:r>
              <a:rPr lang="en-US" altLang="en-US" sz="2800" dirty="0" smtClean="0"/>
              <a:t>To prevent a tyranny of the majority (</a:t>
            </a:r>
            <a:r>
              <a:rPr lang="en-US" altLang="en-US" sz="2800" b="1" dirty="0" smtClean="0"/>
              <a:t>limited government</a:t>
            </a:r>
            <a:r>
              <a:rPr lang="en-US" altLang="en-US" sz="2800" dirty="0" smtClean="0"/>
              <a:t>), Madison proposed a government of:</a:t>
            </a:r>
          </a:p>
          <a:p>
            <a:pPr lvl="1" eaLnBrk="1" hangingPunct="1"/>
            <a:r>
              <a:rPr lang="en-US" altLang="en-US" sz="2400" dirty="0" smtClean="0"/>
              <a:t>Limiting Majority Control</a:t>
            </a:r>
          </a:p>
          <a:p>
            <a:pPr lvl="1" eaLnBrk="1" hangingPunct="1"/>
            <a:r>
              <a:rPr lang="en-US" altLang="en-US" sz="2400" dirty="0" smtClean="0"/>
              <a:t>Separating Powers</a:t>
            </a:r>
          </a:p>
          <a:p>
            <a:pPr lvl="1" eaLnBrk="1" hangingPunct="1"/>
            <a:r>
              <a:rPr lang="en-US" altLang="en-US" sz="2400" dirty="0" smtClean="0"/>
              <a:t>Creating Checks and Balances</a:t>
            </a:r>
          </a:p>
          <a:p>
            <a:pPr lvl="1" eaLnBrk="1" hangingPunct="1"/>
            <a:r>
              <a:rPr lang="en-US" altLang="en-US" sz="2400" dirty="0" smtClean="0"/>
              <a:t>Establishing a Federal System</a:t>
            </a:r>
          </a:p>
        </p:txBody>
      </p:sp>
      <p:pic>
        <p:nvPicPr>
          <p:cNvPr id="48130" name="Picture 2" descr="Image result for separation of pow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663" y="3566786"/>
            <a:ext cx="571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189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The Madisonian Model</a:t>
            </a:r>
          </a:p>
        </p:txBody>
      </p:sp>
      <p:pic>
        <p:nvPicPr>
          <p:cNvPr id="55299" name="Picture 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2449970"/>
            <a:ext cx="8229600" cy="3422650"/>
          </a:xfrm>
          <a:noFill/>
        </p:spPr>
      </p:pic>
    </p:spTree>
    <p:extLst>
      <p:ext uri="{BB962C8B-B14F-4D97-AF65-F5344CB8AC3E}">
        <p14:creationId xmlns:p14="http://schemas.microsoft.com/office/powerpoint/2010/main" val="18687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09800" y="304800"/>
            <a:ext cx="7772400" cy="1143000"/>
          </a:xfrm>
        </p:spPr>
        <p:txBody>
          <a:bodyPr/>
          <a:lstStyle/>
          <a:p>
            <a:pPr eaLnBrk="1" hangingPunct="1"/>
            <a:r>
              <a:rPr lang="en-US" altLang="en-US" smtClean="0"/>
              <a:t>The Madisonian Model</a:t>
            </a:r>
          </a:p>
        </p:txBody>
      </p:sp>
      <p:sp>
        <p:nvSpPr>
          <p:cNvPr id="57347" name="Content Placeholder 1"/>
          <p:cNvSpPr>
            <a:spLocks noGrp="1"/>
          </p:cNvSpPr>
          <p:nvPr>
            <p:ph idx="1"/>
          </p:nvPr>
        </p:nvSpPr>
        <p:spPr/>
        <p:txBody>
          <a:bodyPr/>
          <a:lstStyle/>
          <a:p>
            <a:endParaRPr lang="en-US" altLang="en-US" smtClean="0"/>
          </a:p>
        </p:txBody>
      </p:sp>
      <p:pic>
        <p:nvPicPr>
          <p:cNvPr id="5" name="Picture 4"/>
          <p:cNvPicPr>
            <a:picLocks noGrp="1" noChangeAspect="1" noChangeArrowheads="1"/>
          </p:cNvPicPr>
          <p:nvPr/>
        </p:nvPicPr>
        <p:blipFill>
          <a:blip r:embed="rId3"/>
          <a:srcRect/>
          <a:stretch>
            <a:fillRect/>
          </a:stretch>
        </p:blipFill>
        <p:spPr bwMode="auto">
          <a:xfrm>
            <a:off x="1250950" y="1685100"/>
            <a:ext cx="9690100"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38100" algn="ctr" rotWithShape="0">
                    <a:schemeClr val="bg2">
                      <a:alpha val="75000"/>
                    </a:schemeClr>
                  </a:outerShdw>
                </a:effectLst>
              </a14:hiddenEffects>
            </a:ext>
          </a:extLst>
        </p:spPr>
      </p:pic>
    </p:spTree>
    <p:extLst>
      <p:ext uri="{BB962C8B-B14F-4D97-AF65-F5344CB8AC3E}">
        <p14:creationId xmlns:p14="http://schemas.microsoft.com/office/powerpoint/2010/main" val="400365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dirty="0" smtClean="0"/>
              <a:t>Drafting a new constitution</a:t>
            </a:r>
          </a:p>
        </p:txBody>
      </p:sp>
      <p:sp>
        <p:nvSpPr>
          <p:cNvPr id="20483" name="Rectangle 3"/>
          <p:cNvSpPr>
            <a:spLocks noGrp="1" noChangeArrowheads="1"/>
          </p:cNvSpPr>
          <p:nvPr>
            <p:ph type="body" idx="1"/>
          </p:nvPr>
        </p:nvSpPr>
        <p:spPr>
          <a:xfrm>
            <a:off x="240412" y="2589917"/>
            <a:ext cx="11711176" cy="3101983"/>
          </a:xfrm>
        </p:spPr>
        <p:txBody>
          <a:bodyPr>
            <a:noAutofit/>
          </a:bodyPr>
          <a:lstStyle/>
          <a:p>
            <a:pPr eaLnBrk="1" hangingPunct="1"/>
            <a:r>
              <a:rPr lang="en-US" altLang="en-US" sz="2800" dirty="0" smtClean="0"/>
              <a:t>The Constitutional Republic</a:t>
            </a:r>
          </a:p>
          <a:p>
            <a:pPr lvl="1" eaLnBrk="1" hangingPunct="1"/>
            <a:r>
              <a:rPr lang="en-US" altLang="en-US" sz="2400" b="1" dirty="0" smtClean="0"/>
              <a:t>Republic</a:t>
            </a:r>
            <a:r>
              <a:rPr lang="en-US" altLang="en-US" sz="2400" dirty="0" smtClean="0"/>
              <a:t>:  A form of government in which the people select representatives to govern them and make laws</a:t>
            </a:r>
          </a:p>
          <a:p>
            <a:pPr lvl="1" eaLnBrk="1" hangingPunct="1"/>
            <a:r>
              <a:rPr lang="en-US" altLang="en-US" sz="2400" b="1" dirty="0" smtClean="0"/>
              <a:t>Favors the status quo – change is slow</a:t>
            </a:r>
          </a:p>
          <a:p>
            <a:pPr eaLnBrk="1" hangingPunct="1"/>
            <a:r>
              <a:rPr lang="en-US" altLang="en-US" sz="2800" dirty="0" smtClean="0"/>
              <a:t>The End of the Beginning</a:t>
            </a:r>
          </a:p>
          <a:p>
            <a:pPr lvl="1" eaLnBrk="1" hangingPunct="1"/>
            <a:r>
              <a:rPr lang="en-US" altLang="en-US" sz="2400" dirty="0" smtClean="0"/>
              <a:t>The document was approved, but not unanimously. Now it had to be ratified.</a:t>
            </a:r>
          </a:p>
        </p:txBody>
      </p:sp>
    </p:spTree>
    <p:extLst>
      <p:ext uri="{BB962C8B-B14F-4D97-AF65-F5344CB8AC3E}">
        <p14:creationId xmlns:p14="http://schemas.microsoft.com/office/powerpoint/2010/main" val="581345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unresolved by the Constitution </a:t>
            </a:r>
            <a:endParaRPr lang="en-US" dirty="0"/>
          </a:p>
        </p:txBody>
      </p:sp>
      <p:sp>
        <p:nvSpPr>
          <p:cNvPr id="3" name="Content Placeholder 2"/>
          <p:cNvSpPr>
            <a:spLocks noGrp="1"/>
          </p:cNvSpPr>
          <p:nvPr>
            <p:ph idx="1"/>
          </p:nvPr>
        </p:nvSpPr>
        <p:spPr>
          <a:xfrm>
            <a:off x="520262" y="2638044"/>
            <a:ext cx="11240814" cy="3101983"/>
          </a:xfrm>
        </p:spPr>
        <p:txBody>
          <a:bodyPr>
            <a:noAutofit/>
          </a:bodyPr>
          <a:lstStyle/>
          <a:p>
            <a:r>
              <a:rPr lang="en-US" sz="2400" dirty="0" smtClean="0"/>
              <a:t>1</a:t>
            </a:r>
            <a:r>
              <a:rPr lang="en-US" sz="2400" dirty="0"/>
              <a:t>) How strong should the federal government </a:t>
            </a:r>
            <a:r>
              <a:rPr lang="en-US" sz="2400" dirty="0" smtClean="0"/>
              <a:t>be?</a:t>
            </a:r>
          </a:p>
          <a:p>
            <a:r>
              <a:rPr lang="en-US" sz="2400" dirty="0" smtClean="0"/>
              <a:t>2</a:t>
            </a:r>
            <a:r>
              <a:rPr lang="en-US" sz="2400" dirty="0"/>
              <a:t>) What powers do the states </a:t>
            </a:r>
            <a:r>
              <a:rPr lang="en-US" sz="2400" dirty="0" smtClean="0"/>
              <a:t>have?</a:t>
            </a:r>
            <a:endParaRPr lang="en-US" sz="2400" dirty="0"/>
          </a:p>
          <a:p>
            <a:r>
              <a:rPr lang="en-US" sz="2400" dirty="0" smtClean="0"/>
              <a:t>3</a:t>
            </a:r>
            <a:r>
              <a:rPr lang="en-US" sz="2400" dirty="0"/>
              <a:t>) What individual rights are protected? </a:t>
            </a:r>
            <a:endParaRPr lang="en-US" sz="2400" dirty="0" smtClean="0"/>
          </a:p>
          <a:p>
            <a:r>
              <a:rPr lang="en-US" sz="2400" dirty="0"/>
              <a:t>4) Should the Senate have representation based on population? </a:t>
            </a:r>
            <a:endParaRPr lang="en-US" sz="2400" dirty="0" smtClean="0"/>
          </a:p>
          <a:p>
            <a:r>
              <a:rPr lang="en-US" sz="2400" dirty="0" smtClean="0"/>
              <a:t>5) </a:t>
            </a:r>
            <a:r>
              <a:rPr lang="en-US" sz="2400" dirty="0"/>
              <a:t>Is the Electoral College fair (2000, 2016 elections</a:t>
            </a:r>
            <a:r>
              <a:rPr lang="en-US" sz="2400" dirty="0" smtClean="0"/>
              <a:t>)?</a:t>
            </a:r>
          </a:p>
          <a:p>
            <a:pPr marL="0" indent="0">
              <a:buNone/>
            </a:pPr>
            <a:r>
              <a:rPr lang="en-US" sz="2400" dirty="0" smtClean="0"/>
              <a:t>*Some of these </a:t>
            </a:r>
            <a:r>
              <a:rPr lang="en-US" sz="2400" dirty="0"/>
              <a:t>debates surface on issues like the federal government’s surveillance of US citizens following the attacks on September 11th and the role of the federal government in public school education.</a:t>
            </a:r>
          </a:p>
        </p:txBody>
      </p:sp>
    </p:spTree>
    <p:extLst>
      <p:ext uri="{BB962C8B-B14F-4D97-AF65-F5344CB8AC3E}">
        <p14:creationId xmlns:p14="http://schemas.microsoft.com/office/powerpoint/2010/main" val="514379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231136" y="463651"/>
            <a:ext cx="7729728" cy="1188720"/>
          </a:xfrm>
        </p:spPr>
        <p:txBody>
          <a:bodyPr/>
          <a:lstStyle/>
          <a:p>
            <a:r>
              <a:rPr lang="en-US" altLang="en-US" smtClean="0"/>
              <a:t>Review Question</a:t>
            </a:r>
          </a:p>
        </p:txBody>
      </p:sp>
      <p:sp>
        <p:nvSpPr>
          <p:cNvPr id="61443" name="Content Placeholder 2"/>
          <p:cNvSpPr>
            <a:spLocks noGrp="1"/>
          </p:cNvSpPr>
          <p:nvPr>
            <p:ph idx="1"/>
          </p:nvPr>
        </p:nvSpPr>
        <p:spPr>
          <a:xfrm>
            <a:off x="588723" y="2049320"/>
            <a:ext cx="9372141" cy="3101983"/>
          </a:xfrm>
        </p:spPr>
        <p:txBody>
          <a:bodyPr>
            <a:noAutofit/>
          </a:bodyPr>
          <a:lstStyle/>
          <a:p>
            <a:r>
              <a:rPr lang="en-US" altLang="en-US" sz="2000" dirty="0"/>
              <a:t>“Ambition must be made to counteract ambition.  The interest of the man must be connected with the constitutional right of the place.  It may be a reflection on human nature, that such devices should be necessary to control the abuses of government.  But what is government itself but the greatest of all reflections on human nature?  If men were angels, no government would be necessary….”</a:t>
            </a:r>
          </a:p>
          <a:p>
            <a:r>
              <a:rPr lang="en-US" altLang="en-US" sz="2000" dirty="0"/>
              <a:t>Refer to the above quote. Which of the following fundamental principles does this statement best reflect?</a:t>
            </a:r>
          </a:p>
          <a:p>
            <a:pPr lvl="1"/>
            <a:r>
              <a:rPr lang="en-US" altLang="en-US" sz="1800" dirty="0"/>
              <a:t>Federalism</a:t>
            </a:r>
          </a:p>
          <a:p>
            <a:pPr lvl="1"/>
            <a:r>
              <a:rPr lang="en-US" altLang="en-US" sz="1800" dirty="0"/>
              <a:t>Preservation of property</a:t>
            </a:r>
          </a:p>
          <a:p>
            <a:pPr lvl="1"/>
            <a:r>
              <a:rPr lang="en-US" altLang="en-US" sz="1800" dirty="0"/>
              <a:t>Representative government</a:t>
            </a:r>
          </a:p>
          <a:p>
            <a:pPr lvl="1"/>
            <a:r>
              <a:rPr lang="en-US" altLang="en-US" sz="1800" dirty="0"/>
              <a:t>Separation of powers</a:t>
            </a:r>
          </a:p>
          <a:p>
            <a:pPr lvl="1"/>
            <a:r>
              <a:rPr lang="en-US" altLang="en-US" sz="1800" dirty="0"/>
              <a:t>Rousseau’s view of human nature</a:t>
            </a:r>
          </a:p>
          <a:p>
            <a:endParaRPr lang="en-US" altLang="en-US" sz="2000" dirty="0"/>
          </a:p>
        </p:txBody>
      </p:sp>
    </p:spTree>
    <p:extLst>
      <p:ext uri="{BB962C8B-B14F-4D97-AF65-F5344CB8AC3E}">
        <p14:creationId xmlns:p14="http://schemas.microsoft.com/office/powerpoint/2010/main" val="245253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AP US Government and Politics</a:t>
            </a:r>
            <a:endParaRPr lang="en-US" sz="3600" dirty="0"/>
          </a:p>
        </p:txBody>
      </p:sp>
      <p:sp>
        <p:nvSpPr>
          <p:cNvPr id="3" name="Subtitle 2"/>
          <p:cNvSpPr>
            <a:spLocks noGrp="1"/>
          </p:cNvSpPr>
          <p:nvPr>
            <p:ph type="subTitle" idx="1"/>
          </p:nvPr>
        </p:nvSpPr>
        <p:spPr/>
        <p:txBody>
          <a:bodyPr/>
          <a:lstStyle/>
          <a:p>
            <a:r>
              <a:rPr lang="en-US" dirty="0" smtClean="0"/>
              <a:t>Unit One: Foundations of American Government </a:t>
            </a:r>
          </a:p>
        </p:txBody>
      </p:sp>
    </p:spTree>
    <p:extLst>
      <p:ext uri="{BB962C8B-B14F-4D97-AF65-F5344CB8AC3E}">
        <p14:creationId xmlns:p14="http://schemas.microsoft.com/office/powerpoint/2010/main" val="517009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a:t>
            </a:r>
            <a:endParaRPr lang="en-US" dirty="0"/>
          </a:p>
        </p:txBody>
      </p:sp>
      <p:sp>
        <p:nvSpPr>
          <p:cNvPr id="3" name="Content Placeholder 2"/>
          <p:cNvSpPr>
            <a:spLocks noGrp="1"/>
          </p:cNvSpPr>
          <p:nvPr>
            <p:ph idx="1"/>
          </p:nvPr>
        </p:nvSpPr>
        <p:spPr/>
        <p:txBody>
          <a:bodyPr>
            <a:normAutofit/>
          </a:bodyPr>
          <a:lstStyle/>
          <a:p>
            <a:r>
              <a:rPr lang="en-US" sz="2800" dirty="0" smtClean="0"/>
              <a:t>CON-1.B.1: Specific incidents and legal challenges that highlighted key weaknesses of the Articles of Confederation are represented by lack of centralized military power and lack of tax-law enforcement power </a:t>
            </a:r>
            <a:endParaRPr lang="en-US" sz="2800" dirty="0"/>
          </a:p>
        </p:txBody>
      </p:sp>
      <p:pic>
        <p:nvPicPr>
          <p:cNvPr id="36866" name="Picture 2" descr="Image result for learning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 y="2638044"/>
            <a:ext cx="2200275"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40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4514" name="Picture 2" descr="Image result for compromises in the constitution chart article 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380" y="0"/>
            <a:ext cx="9047747" cy="6680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60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43037" y="701646"/>
            <a:ext cx="7729728" cy="1188720"/>
          </a:xfrm>
        </p:spPr>
        <p:txBody>
          <a:bodyPr/>
          <a:lstStyle/>
          <a:p>
            <a:pPr eaLnBrk="1" hangingPunct="1"/>
            <a:r>
              <a:rPr lang="en-US" altLang="en-US" smtClean="0"/>
              <a:t>Origins of the Constitution</a:t>
            </a:r>
          </a:p>
        </p:txBody>
      </p:sp>
      <p:sp>
        <p:nvSpPr>
          <p:cNvPr id="1027" name="Rectangle 3"/>
          <p:cNvSpPr>
            <a:spLocks noGrp="1" noChangeArrowheads="1"/>
          </p:cNvSpPr>
          <p:nvPr>
            <p:ph type="body" idx="1"/>
          </p:nvPr>
        </p:nvSpPr>
        <p:spPr>
          <a:xfrm>
            <a:off x="350729" y="2412575"/>
            <a:ext cx="9722869" cy="3101983"/>
          </a:xfrm>
        </p:spPr>
        <p:txBody>
          <a:bodyPr>
            <a:noAutofit/>
          </a:bodyPr>
          <a:lstStyle/>
          <a:p>
            <a:pPr eaLnBrk="1" hangingPunct="1"/>
            <a:r>
              <a:rPr lang="en-US" altLang="en-US" sz="2800" dirty="0" smtClean="0"/>
              <a:t>The Power of Ideas (Locke)</a:t>
            </a:r>
          </a:p>
          <a:p>
            <a:pPr lvl="1" eaLnBrk="1" hangingPunct="1"/>
            <a:r>
              <a:rPr lang="en-US" altLang="en-US" sz="2400" b="1" dirty="0" smtClean="0"/>
              <a:t>Natural rights: </a:t>
            </a:r>
            <a:r>
              <a:rPr lang="en-US" altLang="en-US" sz="2400" dirty="0" smtClean="0"/>
              <a:t>rights inherent in human beings, not dependent on government</a:t>
            </a:r>
          </a:p>
          <a:p>
            <a:pPr lvl="1" eaLnBrk="1" hangingPunct="1"/>
            <a:r>
              <a:rPr lang="en-US" altLang="en-US" sz="2400" b="1" dirty="0" smtClean="0"/>
              <a:t>Consent of the governed: </a:t>
            </a:r>
            <a:r>
              <a:rPr lang="en-US" altLang="en-US" sz="2400" dirty="0" smtClean="0"/>
              <a:t>government derives its authority by sanction of the people</a:t>
            </a:r>
          </a:p>
          <a:p>
            <a:pPr lvl="1" eaLnBrk="1" hangingPunct="1"/>
            <a:r>
              <a:rPr lang="en-US" altLang="en-US" sz="2400" b="1" dirty="0" smtClean="0"/>
              <a:t>Limited Government: </a:t>
            </a:r>
            <a:r>
              <a:rPr lang="en-US" altLang="en-US" sz="2400" dirty="0" smtClean="0"/>
              <a:t>certain restrictions should be placed on government to protect natural rights of citizens; prevent tyranny </a:t>
            </a:r>
          </a:p>
        </p:txBody>
      </p:sp>
    </p:spTree>
    <p:extLst>
      <p:ext uri="{BB962C8B-B14F-4D97-AF65-F5344CB8AC3E}">
        <p14:creationId xmlns:p14="http://schemas.microsoft.com/office/powerpoint/2010/main" val="4079102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the constitution</a:t>
            </a:r>
            <a:endParaRPr lang="en-US" dirty="0"/>
          </a:p>
        </p:txBody>
      </p:sp>
      <p:sp>
        <p:nvSpPr>
          <p:cNvPr id="3" name="Content Placeholder 2"/>
          <p:cNvSpPr>
            <a:spLocks noGrp="1"/>
          </p:cNvSpPr>
          <p:nvPr>
            <p:ph idx="1"/>
          </p:nvPr>
        </p:nvSpPr>
        <p:spPr>
          <a:xfrm>
            <a:off x="501041" y="2638044"/>
            <a:ext cx="9459823" cy="3101983"/>
          </a:xfrm>
        </p:spPr>
        <p:txBody>
          <a:bodyPr/>
          <a:lstStyle/>
          <a:p>
            <a:r>
              <a:rPr lang="en-US" b="1" dirty="0" smtClean="0"/>
              <a:t>Article 1 – Legislative powers</a:t>
            </a:r>
          </a:p>
          <a:p>
            <a:r>
              <a:rPr lang="en-US" b="1" dirty="0" smtClean="0"/>
              <a:t>Article 2 </a:t>
            </a:r>
            <a:r>
              <a:rPr lang="en-US" b="1" dirty="0"/>
              <a:t>– </a:t>
            </a:r>
            <a:r>
              <a:rPr lang="en-US" b="1" dirty="0" smtClean="0"/>
              <a:t>Executive powers </a:t>
            </a:r>
          </a:p>
          <a:p>
            <a:r>
              <a:rPr lang="en-US" b="1" dirty="0" smtClean="0"/>
              <a:t>Article 3</a:t>
            </a:r>
            <a:r>
              <a:rPr lang="en-US" b="1" dirty="0"/>
              <a:t> </a:t>
            </a:r>
            <a:r>
              <a:rPr lang="en-US" b="1" dirty="0" smtClean="0"/>
              <a:t>– Judicial powers</a:t>
            </a:r>
          </a:p>
          <a:p>
            <a:r>
              <a:rPr lang="en-US" b="1" dirty="0" smtClean="0"/>
              <a:t>Article 4</a:t>
            </a:r>
            <a:r>
              <a:rPr lang="en-US" b="1" dirty="0"/>
              <a:t> </a:t>
            </a:r>
            <a:r>
              <a:rPr lang="en-US" b="1" dirty="0" smtClean="0"/>
              <a:t>– Relations among states</a:t>
            </a:r>
          </a:p>
          <a:p>
            <a:r>
              <a:rPr lang="en-US" b="1" dirty="0" smtClean="0"/>
              <a:t>Article 5 – Amendment process</a:t>
            </a:r>
          </a:p>
          <a:p>
            <a:r>
              <a:rPr lang="en-US" b="1" dirty="0" smtClean="0"/>
              <a:t>Article 6</a:t>
            </a:r>
            <a:r>
              <a:rPr lang="en-US" b="1" dirty="0"/>
              <a:t> </a:t>
            </a:r>
            <a:r>
              <a:rPr lang="en-US" b="1" dirty="0" smtClean="0"/>
              <a:t>– National supremacy</a:t>
            </a:r>
          </a:p>
          <a:p>
            <a:r>
              <a:rPr lang="en-US" b="1" dirty="0" smtClean="0"/>
              <a:t>Article 7</a:t>
            </a:r>
            <a:r>
              <a:rPr lang="en-US" b="1" dirty="0"/>
              <a:t> </a:t>
            </a:r>
            <a:r>
              <a:rPr lang="en-US" b="1" dirty="0" smtClean="0"/>
              <a:t>– Ratification process</a:t>
            </a:r>
            <a:endParaRPr lang="en-US" b="1" dirty="0"/>
          </a:p>
        </p:txBody>
      </p:sp>
      <p:pic>
        <p:nvPicPr>
          <p:cNvPr id="55298" name="Picture 2" descr="Image result for articles in th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4625">
            <a:off x="6289106" y="2810241"/>
            <a:ext cx="4942819" cy="27799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357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Ratification</a:t>
            </a:r>
            <a:endParaRPr lang="en-US" dirty="0"/>
          </a:p>
        </p:txBody>
      </p:sp>
      <p:sp>
        <p:nvSpPr>
          <p:cNvPr id="3" name="Content Placeholder 2"/>
          <p:cNvSpPr>
            <a:spLocks noGrp="1"/>
          </p:cNvSpPr>
          <p:nvPr>
            <p:ph idx="1"/>
          </p:nvPr>
        </p:nvSpPr>
        <p:spPr>
          <a:xfrm>
            <a:off x="609600" y="2638044"/>
            <a:ext cx="11049000" cy="3101983"/>
          </a:xfrm>
        </p:spPr>
        <p:txBody>
          <a:bodyPr>
            <a:noAutofit/>
          </a:bodyPr>
          <a:lstStyle/>
          <a:p>
            <a:r>
              <a:rPr lang="en-US" sz="2800" b="1" dirty="0" smtClean="0"/>
              <a:t>Federalists: </a:t>
            </a:r>
            <a:r>
              <a:rPr lang="en-US" sz="2800" dirty="0" smtClean="0"/>
              <a:t>advocated for a strong, central government as well as the </a:t>
            </a:r>
            <a:r>
              <a:rPr lang="en-US" sz="2800" b="1" dirty="0" smtClean="0"/>
              <a:t>ratification</a:t>
            </a:r>
            <a:r>
              <a:rPr lang="en-US" sz="2800" dirty="0" smtClean="0"/>
              <a:t> of the US Constitution </a:t>
            </a:r>
          </a:p>
          <a:p>
            <a:pPr lvl="1"/>
            <a:r>
              <a:rPr lang="en-US" sz="2400" b="1" dirty="0" smtClean="0"/>
              <a:t>Federalist No. 10 </a:t>
            </a:r>
            <a:r>
              <a:rPr lang="en-US" sz="2400" dirty="0" smtClean="0"/>
              <a:t>– factions </a:t>
            </a:r>
          </a:p>
          <a:p>
            <a:pPr lvl="1"/>
            <a:r>
              <a:rPr lang="en-US" sz="2400" b="1" dirty="0" smtClean="0"/>
              <a:t>Federalist No. 51 </a:t>
            </a:r>
            <a:r>
              <a:rPr lang="en-US" sz="2400" dirty="0" smtClean="0"/>
              <a:t>– separation of powers</a:t>
            </a:r>
          </a:p>
          <a:p>
            <a:r>
              <a:rPr lang="en-US" sz="2800" b="1" dirty="0" smtClean="0"/>
              <a:t>Anti-Federalists</a:t>
            </a:r>
            <a:r>
              <a:rPr lang="en-US" sz="2800" dirty="0" smtClean="0"/>
              <a:t>: advocated for a small government run by the states</a:t>
            </a:r>
          </a:p>
          <a:p>
            <a:pPr lvl="1"/>
            <a:r>
              <a:rPr lang="en-US" sz="2400" b="1" dirty="0" smtClean="0"/>
              <a:t>Brutus No. 1. </a:t>
            </a:r>
            <a:r>
              <a:rPr lang="en-US" sz="2400" dirty="0" smtClean="0"/>
              <a:t>– direct rebuttal to </a:t>
            </a:r>
            <a:r>
              <a:rPr lang="en-US" sz="2400" i="1" dirty="0" smtClean="0"/>
              <a:t>Federalist Papers</a:t>
            </a:r>
            <a:endParaRPr lang="en-US" sz="2400" dirty="0" smtClean="0"/>
          </a:p>
          <a:p>
            <a:pPr lvl="2"/>
            <a:r>
              <a:rPr lang="en-US" sz="2400" dirty="0" smtClean="0"/>
              <a:t>Emphasized benefits of a small, decentralized republic</a:t>
            </a:r>
          </a:p>
        </p:txBody>
      </p:sp>
    </p:spTree>
    <p:extLst>
      <p:ext uri="{BB962C8B-B14F-4D97-AF65-F5344CB8AC3E}">
        <p14:creationId xmlns:p14="http://schemas.microsoft.com/office/powerpoint/2010/main" val="3348362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Ratifying the Constitution</a:t>
            </a:r>
          </a:p>
        </p:txBody>
      </p:sp>
      <p:sp>
        <p:nvSpPr>
          <p:cNvPr id="66563" name="Rectangle 3"/>
          <p:cNvSpPr>
            <a:spLocks noGrp="1" noChangeArrowheads="1"/>
          </p:cNvSpPr>
          <p:nvPr>
            <p:ph type="body" idx="1"/>
          </p:nvPr>
        </p:nvSpPr>
        <p:spPr>
          <a:xfrm>
            <a:off x="368300" y="2638044"/>
            <a:ext cx="10896600" cy="3445256"/>
          </a:xfrm>
        </p:spPr>
        <p:txBody>
          <a:bodyPr>
            <a:normAutofit/>
          </a:bodyPr>
          <a:lstStyle/>
          <a:p>
            <a:pPr eaLnBrk="1" hangingPunct="1"/>
            <a:r>
              <a:rPr lang="en-US" altLang="en-US" sz="2800" b="1" dirty="0"/>
              <a:t>Federalist Papers</a:t>
            </a:r>
          </a:p>
          <a:p>
            <a:pPr lvl="1" eaLnBrk="1" hangingPunct="1"/>
            <a:r>
              <a:rPr lang="en-US" altLang="en-US" sz="2400" dirty="0"/>
              <a:t>A collection of 85 articles written by Alexander Hamilton, John Jay, and James Madison under the name “</a:t>
            </a:r>
            <a:r>
              <a:rPr lang="en-US" altLang="en-US" sz="2400" dirty="0" err="1"/>
              <a:t>Publius</a:t>
            </a:r>
            <a:r>
              <a:rPr lang="en-US" altLang="en-US" sz="2400" dirty="0"/>
              <a:t>” to defend the </a:t>
            </a:r>
            <a:r>
              <a:rPr lang="en-US" altLang="en-US" sz="2400" dirty="0" smtClean="0"/>
              <a:t>Constitution</a:t>
            </a:r>
            <a:br>
              <a:rPr lang="en-US" altLang="en-US" sz="2400" dirty="0" smtClean="0"/>
            </a:br>
            <a:endParaRPr lang="en-US" altLang="en-US" sz="2400" dirty="0"/>
          </a:p>
          <a:p>
            <a:pPr eaLnBrk="1" hangingPunct="1"/>
            <a:r>
              <a:rPr lang="en-US" altLang="en-US" sz="2800" b="1" dirty="0"/>
              <a:t>Bill of Rights</a:t>
            </a:r>
          </a:p>
          <a:p>
            <a:pPr lvl="1" eaLnBrk="1" hangingPunct="1"/>
            <a:r>
              <a:rPr lang="en-US" altLang="en-US" sz="2400" dirty="0"/>
              <a:t>The first 10 amendments to the U.S. Constitution, drafted in response to some of the Anti-Federalist concerns about the lack of basic liberties</a:t>
            </a:r>
          </a:p>
        </p:txBody>
      </p:sp>
    </p:spTree>
    <p:extLst>
      <p:ext uri="{BB962C8B-B14F-4D97-AF65-F5344CB8AC3E}">
        <p14:creationId xmlns:p14="http://schemas.microsoft.com/office/powerpoint/2010/main" val="39422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t>Ratifying the Constitution</a:t>
            </a:r>
          </a:p>
        </p:txBody>
      </p:sp>
      <p:pic>
        <p:nvPicPr>
          <p:cNvPr id="64515"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25" y="748792"/>
            <a:ext cx="12152475" cy="5194808"/>
          </a:xfrm>
          <a:noFill/>
        </p:spPr>
      </p:pic>
    </p:spTree>
    <p:extLst>
      <p:ext uri="{BB962C8B-B14F-4D97-AF65-F5344CB8AC3E}">
        <p14:creationId xmlns:p14="http://schemas.microsoft.com/office/powerpoint/2010/main" val="211874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AP US Government and Politics</a:t>
            </a:r>
            <a:endParaRPr lang="en-US" sz="3600" dirty="0"/>
          </a:p>
        </p:txBody>
      </p:sp>
      <p:sp>
        <p:nvSpPr>
          <p:cNvPr id="3" name="Subtitle 2"/>
          <p:cNvSpPr>
            <a:spLocks noGrp="1"/>
          </p:cNvSpPr>
          <p:nvPr>
            <p:ph type="subTitle" idx="1"/>
          </p:nvPr>
        </p:nvSpPr>
        <p:spPr/>
        <p:txBody>
          <a:bodyPr/>
          <a:lstStyle/>
          <a:p>
            <a:r>
              <a:rPr lang="en-US" dirty="0" smtClean="0"/>
              <a:t>Unit One: Foundations of American Government </a:t>
            </a:r>
          </a:p>
        </p:txBody>
      </p:sp>
    </p:spTree>
    <p:extLst>
      <p:ext uri="{BB962C8B-B14F-4D97-AF65-F5344CB8AC3E}">
        <p14:creationId xmlns:p14="http://schemas.microsoft.com/office/powerpoint/2010/main" val="436832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a:t>
            </a:r>
            <a:endParaRPr lang="en-US" dirty="0"/>
          </a:p>
        </p:txBody>
      </p:sp>
      <p:sp>
        <p:nvSpPr>
          <p:cNvPr id="3" name="Content Placeholder 2"/>
          <p:cNvSpPr>
            <a:spLocks noGrp="1"/>
          </p:cNvSpPr>
          <p:nvPr>
            <p:ph idx="1"/>
          </p:nvPr>
        </p:nvSpPr>
        <p:spPr/>
        <p:txBody>
          <a:bodyPr>
            <a:normAutofit/>
          </a:bodyPr>
          <a:lstStyle/>
          <a:p>
            <a:r>
              <a:rPr lang="en-US" sz="2800" dirty="0" smtClean="0"/>
              <a:t>CON-1.C.4: The debate over the role of the central government, the powers of state governments, and the rights of individuals remains at the heart of present-day constitutional issues about democracy and governmental power</a:t>
            </a:r>
            <a:endParaRPr lang="en-US" sz="2800" b="1" dirty="0"/>
          </a:p>
        </p:txBody>
      </p:sp>
      <p:pic>
        <p:nvPicPr>
          <p:cNvPr id="36866" name="Picture 2" descr="Image result for learning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 y="2638044"/>
            <a:ext cx="2200275"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6949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1240" y="213130"/>
            <a:ext cx="7729728" cy="1188720"/>
          </a:xfrm>
        </p:spPr>
        <p:txBody>
          <a:bodyPr/>
          <a:lstStyle/>
          <a:p>
            <a:pPr eaLnBrk="1" hangingPunct="1"/>
            <a:r>
              <a:rPr lang="en-US" altLang="en-US" dirty="0" smtClean="0"/>
              <a:t>Individual Rights</a:t>
            </a:r>
          </a:p>
        </p:txBody>
      </p:sp>
      <p:sp>
        <p:nvSpPr>
          <p:cNvPr id="15363" name="Rectangle 3"/>
          <p:cNvSpPr>
            <a:spLocks noGrp="1" noChangeArrowheads="1"/>
          </p:cNvSpPr>
          <p:nvPr>
            <p:ph type="body" idx="1"/>
          </p:nvPr>
        </p:nvSpPr>
        <p:spPr>
          <a:xfrm>
            <a:off x="0" y="1047419"/>
            <a:ext cx="9697817" cy="4038329"/>
          </a:xfrm>
        </p:spPr>
        <p:txBody>
          <a:bodyPr>
            <a:noAutofit/>
          </a:bodyPr>
          <a:lstStyle/>
          <a:p>
            <a:pPr eaLnBrk="1" hangingPunct="1">
              <a:lnSpc>
                <a:spcPct val="90000"/>
              </a:lnSpc>
            </a:pPr>
            <a:endParaRPr lang="en-US" altLang="en-US" sz="2800" dirty="0"/>
          </a:p>
          <a:p>
            <a:pPr lvl="2" eaLnBrk="1" hangingPunct="1">
              <a:lnSpc>
                <a:spcPct val="90000"/>
              </a:lnSpc>
            </a:pPr>
            <a:r>
              <a:rPr lang="en-US" altLang="en-US" sz="2000" dirty="0" smtClean="0"/>
              <a:t>Prohibits </a:t>
            </a:r>
            <a:r>
              <a:rPr lang="en-US" altLang="en-US" sz="2000" dirty="0"/>
              <a:t>suspension of writ of habeas corpus</a:t>
            </a:r>
          </a:p>
          <a:p>
            <a:pPr lvl="2" eaLnBrk="1" hangingPunct="1">
              <a:lnSpc>
                <a:spcPct val="90000"/>
              </a:lnSpc>
            </a:pPr>
            <a:r>
              <a:rPr lang="en-US" altLang="en-US" sz="2000" dirty="0"/>
              <a:t>No </a:t>
            </a:r>
            <a:r>
              <a:rPr lang="en-US" altLang="en-US" sz="2000" b="1" dirty="0"/>
              <a:t>bills of attainder  </a:t>
            </a:r>
            <a:r>
              <a:rPr lang="en-US" altLang="en-US" sz="2000" dirty="0"/>
              <a:t>(declares a person guilty of a crime without a trial)</a:t>
            </a:r>
          </a:p>
          <a:p>
            <a:pPr lvl="2" eaLnBrk="1" hangingPunct="1">
              <a:lnSpc>
                <a:spcPct val="90000"/>
              </a:lnSpc>
            </a:pPr>
            <a:r>
              <a:rPr lang="en-US" altLang="en-US" sz="2000" dirty="0"/>
              <a:t>No </a:t>
            </a:r>
            <a:r>
              <a:rPr lang="en-US" altLang="en-US" sz="2000" b="1" dirty="0"/>
              <a:t>ex post facto laws </a:t>
            </a:r>
            <a:r>
              <a:rPr lang="en-US" altLang="en-US" sz="2000" dirty="0"/>
              <a:t>(laws passed after the fact)</a:t>
            </a:r>
          </a:p>
          <a:p>
            <a:pPr lvl="2" eaLnBrk="1" hangingPunct="1">
              <a:lnSpc>
                <a:spcPct val="90000"/>
              </a:lnSpc>
            </a:pPr>
            <a:r>
              <a:rPr lang="en-US" altLang="en-US" sz="2000" dirty="0"/>
              <a:t>Religious qualifications for holding office prohibited</a:t>
            </a:r>
          </a:p>
          <a:p>
            <a:pPr lvl="2" eaLnBrk="1" hangingPunct="1">
              <a:lnSpc>
                <a:spcPct val="90000"/>
              </a:lnSpc>
            </a:pPr>
            <a:r>
              <a:rPr lang="en-US" altLang="en-US" sz="2000" dirty="0"/>
              <a:t>Strict rules of evidence for conviction of treason</a:t>
            </a:r>
          </a:p>
          <a:p>
            <a:pPr lvl="2" eaLnBrk="1" hangingPunct="1">
              <a:lnSpc>
                <a:spcPct val="90000"/>
              </a:lnSpc>
            </a:pPr>
            <a:r>
              <a:rPr lang="en-US" altLang="en-US" sz="2000" dirty="0"/>
              <a:t>Right to trial by jury in criminal cases</a:t>
            </a:r>
          </a:p>
          <a:p>
            <a:pPr lvl="1" eaLnBrk="1" hangingPunct="1">
              <a:lnSpc>
                <a:spcPct val="90000"/>
              </a:lnSpc>
            </a:pPr>
            <a:r>
              <a:rPr lang="en-US" altLang="en-US" sz="2400" dirty="0"/>
              <a:t>Some were not specified</a:t>
            </a:r>
          </a:p>
          <a:p>
            <a:pPr lvl="2" eaLnBrk="1" hangingPunct="1">
              <a:lnSpc>
                <a:spcPct val="90000"/>
              </a:lnSpc>
            </a:pPr>
            <a:r>
              <a:rPr lang="en-US" altLang="en-US" sz="2000" dirty="0"/>
              <a:t>Freedom of speech and expression</a:t>
            </a:r>
          </a:p>
          <a:p>
            <a:pPr lvl="2" eaLnBrk="1" hangingPunct="1">
              <a:lnSpc>
                <a:spcPct val="90000"/>
              </a:lnSpc>
            </a:pPr>
            <a:r>
              <a:rPr lang="en-US" altLang="en-US" sz="2000" dirty="0"/>
              <a:t>Rights of the </a:t>
            </a:r>
            <a:r>
              <a:rPr lang="en-US" altLang="en-US" sz="2000" dirty="0" smtClean="0"/>
              <a:t>accused</a:t>
            </a:r>
          </a:p>
          <a:p>
            <a:pPr lvl="2" eaLnBrk="1" hangingPunct="1">
              <a:lnSpc>
                <a:spcPct val="90000"/>
              </a:lnSpc>
            </a:pPr>
            <a:r>
              <a:rPr lang="en-US" altLang="en-US" sz="2000" dirty="0" smtClean="0"/>
              <a:t>*Few rights included because it was assumed the states</a:t>
            </a:r>
            <a:br>
              <a:rPr lang="en-US" altLang="en-US" sz="2000" dirty="0" smtClean="0"/>
            </a:br>
            <a:r>
              <a:rPr lang="en-US" altLang="en-US" sz="2000" dirty="0" smtClean="0"/>
              <a:t>would include these rights in their own constitutions</a:t>
            </a:r>
            <a:endParaRPr lang="en-US" altLang="en-US" sz="2000" dirty="0"/>
          </a:p>
          <a:p>
            <a:pPr lvl="1" eaLnBrk="1" hangingPunct="1">
              <a:lnSpc>
                <a:spcPct val="90000"/>
              </a:lnSpc>
            </a:pPr>
            <a:r>
              <a:rPr lang="en-US" altLang="en-US" sz="2400" b="1" dirty="0"/>
              <a:t>Does this go far enough?</a:t>
            </a:r>
          </a:p>
          <a:p>
            <a:pPr lvl="2" eaLnBrk="1" hangingPunct="1">
              <a:lnSpc>
                <a:spcPct val="90000"/>
              </a:lnSpc>
              <a:buFontTx/>
              <a:buNone/>
            </a:pPr>
            <a:endParaRPr lang="en-US" altLang="en-US" sz="2000" dirty="0"/>
          </a:p>
        </p:txBody>
      </p:sp>
      <p:pic>
        <p:nvPicPr>
          <p:cNvPr id="4" name="Picture 6" descr="untitl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1391" y="2648572"/>
            <a:ext cx="4324350" cy="29532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045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36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536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536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536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536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536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536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536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536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3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91976"/>
            <a:ext cx="7729728" cy="1188720"/>
          </a:xfrm>
        </p:spPr>
        <p:txBody>
          <a:bodyPr/>
          <a:lstStyle/>
          <a:p>
            <a:r>
              <a:rPr lang="en-US" dirty="0" smtClean="0"/>
              <a:t>Ratification </a:t>
            </a:r>
            <a:endParaRPr lang="en-US" dirty="0"/>
          </a:p>
        </p:txBody>
      </p:sp>
      <p:sp>
        <p:nvSpPr>
          <p:cNvPr id="3" name="Content Placeholder 2"/>
          <p:cNvSpPr>
            <a:spLocks noGrp="1"/>
          </p:cNvSpPr>
          <p:nvPr>
            <p:ph idx="1"/>
          </p:nvPr>
        </p:nvSpPr>
        <p:spPr>
          <a:xfrm>
            <a:off x="469900" y="2638044"/>
            <a:ext cx="9490964" cy="3101983"/>
          </a:xfrm>
        </p:spPr>
        <p:txBody>
          <a:bodyPr>
            <a:normAutofit/>
          </a:bodyPr>
          <a:lstStyle/>
          <a:p>
            <a:r>
              <a:rPr lang="en-US" sz="2800" b="1" dirty="0" smtClean="0"/>
              <a:t>Bill of Rights</a:t>
            </a:r>
          </a:p>
          <a:p>
            <a:pPr lvl="1"/>
            <a:r>
              <a:rPr lang="en-US" sz="2400" dirty="0" smtClean="0"/>
              <a:t>First ten amendments to the US Constitution</a:t>
            </a:r>
          </a:p>
          <a:p>
            <a:pPr lvl="1"/>
            <a:r>
              <a:rPr lang="en-US" sz="2400" dirty="0" smtClean="0"/>
              <a:t>Guaranteed individual and states specific rights</a:t>
            </a:r>
          </a:p>
          <a:p>
            <a:pPr lvl="1"/>
            <a:r>
              <a:rPr lang="en-US" sz="2400" dirty="0" smtClean="0"/>
              <a:t>Only applies to the national government </a:t>
            </a:r>
          </a:p>
        </p:txBody>
      </p:sp>
      <p:pic>
        <p:nvPicPr>
          <p:cNvPr id="63490" name="Picture 2" descr="Image result for bill of r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0610" y="2484432"/>
            <a:ext cx="4664546" cy="311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8043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5"/>
          <p:cNvSpPr>
            <a:spLocks noGrp="1"/>
          </p:cNvSpPr>
          <p:nvPr>
            <p:ph type="ftr" sz="quarter" idx="4294967295"/>
          </p:nvPr>
        </p:nvSpPr>
        <p:spPr bwMode="auto">
          <a:xfrm>
            <a:off x="8077200" y="6019801"/>
            <a:ext cx="21336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b="1">
                <a:solidFill>
                  <a:schemeClr val="tx1"/>
                </a:solidFill>
                <a:latin typeface="Century Schoolbook" panose="02040604050505020304" pitchFamily="18" charset="0"/>
              </a:defRPr>
            </a:lvl1pPr>
            <a:lvl2pPr marL="742950" indent="-285750">
              <a:spcBef>
                <a:spcPct val="20000"/>
              </a:spcBef>
              <a:buChar char="–"/>
              <a:defRPr sz="2800">
                <a:solidFill>
                  <a:schemeClr val="tx1"/>
                </a:solidFill>
                <a:latin typeface="Century Schoolbook" panose="02040604050505020304" pitchFamily="18" charset="0"/>
              </a:defRPr>
            </a:lvl2pPr>
            <a:lvl3pPr marL="1143000" indent="-228600">
              <a:spcBef>
                <a:spcPct val="20000"/>
              </a:spcBef>
              <a:buChar char="•"/>
              <a:defRPr sz="2400">
                <a:solidFill>
                  <a:schemeClr val="tx1"/>
                </a:solidFill>
                <a:latin typeface="Century Schoolbook" panose="02040604050505020304" pitchFamily="18" charset="0"/>
              </a:defRPr>
            </a:lvl3pPr>
            <a:lvl4pPr marL="1600200" indent="-228600">
              <a:spcBef>
                <a:spcPct val="20000"/>
              </a:spcBef>
              <a:buChar char="–"/>
              <a:defRPr sz="2000">
                <a:solidFill>
                  <a:schemeClr val="tx1"/>
                </a:solidFill>
                <a:latin typeface="Century Schoolbook" panose="02040604050505020304" pitchFamily="18" charset="0"/>
              </a:defRPr>
            </a:lvl4pPr>
            <a:lvl5pPr marL="2057400" indent="-228600">
              <a:spcBef>
                <a:spcPct val="20000"/>
              </a:spcBef>
              <a:buChar char="»"/>
              <a:defRPr sz="20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har char="»"/>
              <a:defRPr sz="20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har char="»"/>
              <a:defRPr sz="20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har char="»"/>
              <a:defRPr sz="20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har char="»"/>
              <a:defRPr sz="2000">
                <a:solidFill>
                  <a:schemeClr val="tx1"/>
                </a:solidFill>
                <a:latin typeface="Century Schoolbook" panose="02040604050505020304" pitchFamily="18" charset="0"/>
              </a:defRPr>
            </a:lvl9pPr>
          </a:lstStyle>
          <a:p>
            <a:pPr algn="r" eaLnBrk="1" hangingPunct="1">
              <a:spcBef>
                <a:spcPct val="0"/>
              </a:spcBef>
              <a:buFontTx/>
              <a:buNone/>
            </a:pPr>
            <a:r>
              <a:rPr lang="en-US" altLang="en-US" sz="1000" b="0">
                <a:latin typeface="Verdana" panose="020B0604030504040204" pitchFamily="34" charset="0"/>
                <a:ea typeface="ＭＳ Ｐゴシック" panose="020B0600070205080204" pitchFamily="34" charset="-128"/>
              </a:rPr>
              <a:t>Copyright © 2013 Cengage</a:t>
            </a:r>
          </a:p>
        </p:txBody>
      </p:sp>
      <p:pic>
        <p:nvPicPr>
          <p:cNvPr id="70659" name="Picture 2" descr="screenshot_0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2875" y="93663"/>
            <a:ext cx="8797925" cy="657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01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AP US Government and Politics</a:t>
            </a:r>
            <a:endParaRPr lang="en-US" sz="3600" dirty="0"/>
          </a:p>
        </p:txBody>
      </p:sp>
      <p:sp>
        <p:nvSpPr>
          <p:cNvPr id="3" name="Subtitle 2"/>
          <p:cNvSpPr>
            <a:spLocks noGrp="1"/>
          </p:cNvSpPr>
          <p:nvPr>
            <p:ph type="subTitle" idx="1"/>
          </p:nvPr>
        </p:nvSpPr>
        <p:spPr/>
        <p:txBody>
          <a:bodyPr/>
          <a:lstStyle/>
          <a:p>
            <a:r>
              <a:rPr lang="en-US" dirty="0" smtClean="0"/>
              <a:t>Unit One: Foundations of American Government </a:t>
            </a:r>
          </a:p>
        </p:txBody>
      </p:sp>
    </p:spTree>
    <p:extLst>
      <p:ext uri="{BB962C8B-B14F-4D97-AF65-F5344CB8AC3E}">
        <p14:creationId xmlns:p14="http://schemas.microsoft.com/office/powerpoint/2010/main" val="1769659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en-US" smtClean="0"/>
              <a:t>What Is Democracy?</a:t>
            </a:r>
          </a:p>
        </p:txBody>
      </p:sp>
      <p:sp>
        <p:nvSpPr>
          <p:cNvPr id="21508" name="Rectangle 3"/>
          <p:cNvSpPr>
            <a:spLocks noGrp="1" noChangeArrowheads="1"/>
          </p:cNvSpPr>
          <p:nvPr>
            <p:ph type="body" sz="half" idx="1"/>
          </p:nvPr>
        </p:nvSpPr>
        <p:spPr>
          <a:xfrm>
            <a:off x="609600" y="1600200"/>
            <a:ext cx="11139814" cy="4572000"/>
          </a:xfrm>
        </p:spPr>
        <p:txBody>
          <a:bodyPr/>
          <a:lstStyle/>
          <a:p>
            <a:pPr eaLnBrk="1" hangingPunct="1"/>
            <a:r>
              <a:rPr lang="en-US" altLang="en-US" sz="2800" b="1" i="1" dirty="0"/>
              <a:t>Democracy</a:t>
            </a:r>
            <a:r>
              <a:rPr lang="en-US" altLang="en-US" sz="2800" dirty="0"/>
              <a:t>–the rule of many </a:t>
            </a:r>
          </a:p>
          <a:p>
            <a:pPr eaLnBrk="1" hangingPunct="1"/>
            <a:r>
              <a:rPr lang="en-US" altLang="en-US" sz="2800" b="1" i="1" dirty="0" smtClean="0"/>
              <a:t>Representative </a:t>
            </a:r>
            <a:r>
              <a:rPr lang="en-US" altLang="en-US" sz="2800" b="1" i="1" dirty="0"/>
              <a:t>democracy</a:t>
            </a:r>
            <a:r>
              <a:rPr lang="en-US" altLang="en-US" sz="2800" dirty="0"/>
              <a:t>–a</a:t>
            </a:r>
            <a:r>
              <a:rPr lang="en-US" altLang="en-US" sz="2800" i="1" dirty="0"/>
              <a:t> </a:t>
            </a:r>
            <a:r>
              <a:rPr lang="en-US" altLang="en-US" sz="2800" dirty="0"/>
              <a:t>government in which leaders make decisions by winning a competitive struggle for the popular vote. (i.e. United States)</a:t>
            </a:r>
          </a:p>
        </p:txBody>
      </p:sp>
      <p:sp>
        <p:nvSpPr>
          <p:cNvPr id="2" name="AutoShape 2" descr="Image result for democracy voting in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Indian voters wear Mysore ink mark as symbol of democratic privi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531" y="3595939"/>
            <a:ext cx="3476538" cy="2085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a:xfrm>
            <a:off x="5999205" y="5710534"/>
            <a:ext cx="3219189" cy="307777"/>
          </a:xfrm>
          <a:prstGeom prst="rect">
            <a:avLst/>
          </a:prstGeom>
          <a:noFill/>
        </p:spPr>
        <p:txBody>
          <a:bodyPr wrap="square" rtlCol="0">
            <a:spAutoFit/>
          </a:bodyPr>
          <a:lstStyle/>
          <a:p>
            <a:r>
              <a:rPr lang="en-US" sz="1400" dirty="0" smtClean="0"/>
              <a:t>An Indian women shows that she voted</a:t>
            </a:r>
            <a:endParaRPr lang="en-US" sz="1400" dirty="0"/>
          </a:p>
        </p:txBody>
      </p:sp>
    </p:spTree>
    <p:extLst>
      <p:ext uri="{BB962C8B-B14F-4D97-AF65-F5344CB8AC3E}">
        <p14:creationId xmlns:p14="http://schemas.microsoft.com/office/powerpoint/2010/main" val="2193631706"/>
      </p:ext>
    </p:extLst>
  </p:cSld>
  <p:clrMapOvr>
    <a:masterClrMapping/>
  </p:clrMapOvr>
  <p:transition spd="med">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a:t>
            </a:r>
            <a:endParaRPr lang="en-US" dirty="0"/>
          </a:p>
        </p:txBody>
      </p:sp>
      <p:sp>
        <p:nvSpPr>
          <p:cNvPr id="3" name="Content Placeholder 2"/>
          <p:cNvSpPr>
            <a:spLocks noGrp="1"/>
          </p:cNvSpPr>
          <p:nvPr>
            <p:ph idx="1"/>
          </p:nvPr>
        </p:nvSpPr>
        <p:spPr/>
        <p:txBody>
          <a:bodyPr>
            <a:normAutofit/>
          </a:bodyPr>
          <a:lstStyle/>
          <a:p>
            <a:r>
              <a:rPr lang="en-US" sz="2800" dirty="0" smtClean="0"/>
              <a:t>Debates about self-government during the drafting of the Constitution necessitated the drafting of an amendment process in Article V that entailed either a 2/3s vote in both houses or a proposal from 2/3s of the state legislatures, with final ratification determined by 3/4s of the states</a:t>
            </a:r>
            <a:endParaRPr lang="en-US" sz="2800" b="1" dirty="0"/>
          </a:p>
        </p:txBody>
      </p:sp>
      <p:pic>
        <p:nvPicPr>
          <p:cNvPr id="36866" name="Picture 2" descr="Image result for learning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 y="2638044"/>
            <a:ext cx="2200275"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5462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Constitution</a:t>
            </a:r>
          </a:p>
        </p:txBody>
      </p:sp>
      <p:sp>
        <p:nvSpPr>
          <p:cNvPr id="74755" name="Content Placeholder 2"/>
          <p:cNvSpPr>
            <a:spLocks noGrp="1"/>
          </p:cNvSpPr>
          <p:nvPr>
            <p:ph idx="1"/>
          </p:nvPr>
        </p:nvSpPr>
        <p:spPr>
          <a:xfrm>
            <a:off x="272716" y="2638044"/>
            <a:ext cx="9688148" cy="3101983"/>
          </a:xfrm>
        </p:spPr>
        <p:txBody>
          <a:bodyPr>
            <a:normAutofit/>
          </a:bodyPr>
          <a:lstStyle/>
          <a:p>
            <a:r>
              <a:rPr lang="en-US" altLang="en-US" sz="3200" dirty="0" smtClean="0"/>
              <a:t>Jefferson: “Belongs to the living and not to the dead”</a:t>
            </a:r>
          </a:p>
          <a:p>
            <a:pPr lvl="1"/>
            <a:r>
              <a:rPr lang="en-US" altLang="en-US" sz="2800" dirty="0" smtClean="0"/>
              <a:t>Constantly tested and altered</a:t>
            </a:r>
          </a:p>
          <a:p>
            <a:pPr lvl="1"/>
            <a:r>
              <a:rPr lang="en-US" altLang="en-US" sz="2800" dirty="0" smtClean="0"/>
              <a:t>Has become more democratic over time</a:t>
            </a:r>
          </a:p>
          <a:p>
            <a:pPr lvl="1"/>
            <a:r>
              <a:rPr lang="en-US" altLang="en-US" sz="2800" dirty="0" smtClean="0"/>
              <a:t>E.g. – any laws about child pornography in 1787?</a:t>
            </a:r>
          </a:p>
        </p:txBody>
      </p:sp>
    </p:spTree>
    <p:extLst>
      <p:ext uri="{BB962C8B-B14F-4D97-AF65-F5344CB8AC3E}">
        <p14:creationId xmlns:p14="http://schemas.microsoft.com/office/powerpoint/2010/main" val="49232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209800" y="304800"/>
            <a:ext cx="7772400" cy="1143000"/>
          </a:xfrm>
        </p:spPr>
        <p:txBody>
          <a:bodyPr/>
          <a:lstStyle/>
          <a:p>
            <a:pPr eaLnBrk="1" hangingPunct="1"/>
            <a:r>
              <a:rPr lang="en-US" altLang="en-US" dirty="0" smtClean="0"/>
              <a:t>Constitutional Change: Article V</a:t>
            </a:r>
          </a:p>
        </p:txBody>
      </p:sp>
      <p:pic>
        <p:nvPicPr>
          <p:cNvPr id="75779" name="Picture 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0" y="1524001"/>
            <a:ext cx="7620000" cy="4875213"/>
          </a:xfrm>
          <a:noFill/>
        </p:spPr>
      </p:pic>
    </p:spTree>
    <p:extLst>
      <p:ext uri="{BB962C8B-B14F-4D97-AF65-F5344CB8AC3E}">
        <p14:creationId xmlns:p14="http://schemas.microsoft.com/office/powerpoint/2010/main" val="701813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dirty="0" smtClean="0"/>
              <a:t>FLEXIBILITY</a:t>
            </a:r>
          </a:p>
        </p:txBody>
      </p:sp>
      <p:sp>
        <p:nvSpPr>
          <p:cNvPr id="24579" name="Rectangle 3"/>
          <p:cNvSpPr>
            <a:spLocks noGrp="1" noChangeArrowheads="1"/>
          </p:cNvSpPr>
          <p:nvPr>
            <p:ph type="body" idx="1"/>
          </p:nvPr>
        </p:nvSpPr>
        <p:spPr>
          <a:xfrm>
            <a:off x="641684" y="2638044"/>
            <a:ext cx="9319180" cy="3101983"/>
          </a:xfrm>
        </p:spPr>
        <p:txBody>
          <a:bodyPr>
            <a:noAutofit/>
          </a:bodyPr>
          <a:lstStyle/>
          <a:p>
            <a:pPr eaLnBrk="1" hangingPunct="1"/>
            <a:r>
              <a:rPr lang="en-US" altLang="en-US" sz="3200" dirty="0" smtClean="0"/>
              <a:t>Formal amendment process</a:t>
            </a:r>
          </a:p>
          <a:p>
            <a:pPr eaLnBrk="1" hangingPunct="1"/>
            <a:r>
              <a:rPr lang="en-US" altLang="en-US" sz="3200" dirty="0" smtClean="0"/>
              <a:t>Informal change:</a:t>
            </a:r>
          </a:p>
          <a:p>
            <a:pPr lvl="1" eaLnBrk="1" hangingPunct="1"/>
            <a:r>
              <a:rPr lang="en-US" altLang="en-US" sz="2800" dirty="0" smtClean="0"/>
              <a:t>Judicial Interpretation</a:t>
            </a:r>
          </a:p>
          <a:p>
            <a:pPr lvl="2" eaLnBrk="1" hangingPunct="1"/>
            <a:r>
              <a:rPr lang="en-US" altLang="en-US" sz="2800" i="1" dirty="0" smtClean="0"/>
              <a:t>Marbury v. Madison </a:t>
            </a:r>
            <a:r>
              <a:rPr lang="en-US" altLang="en-US" sz="2800" dirty="0" smtClean="0"/>
              <a:t>(1803): judicial review</a:t>
            </a:r>
            <a:endParaRPr lang="en-US" altLang="en-US" sz="2800" i="1" dirty="0" smtClean="0"/>
          </a:p>
          <a:p>
            <a:pPr lvl="1" eaLnBrk="1" hangingPunct="1"/>
            <a:r>
              <a:rPr lang="en-US" altLang="en-US" sz="2800" dirty="0" smtClean="0"/>
              <a:t>Changing Political Practice</a:t>
            </a:r>
          </a:p>
          <a:p>
            <a:pPr lvl="1" eaLnBrk="1" hangingPunct="1"/>
            <a:r>
              <a:rPr lang="en-US" altLang="en-US" sz="2800" dirty="0" smtClean="0"/>
              <a:t>Technology</a:t>
            </a:r>
          </a:p>
        </p:txBody>
      </p:sp>
      <p:pic>
        <p:nvPicPr>
          <p:cNvPr id="1026" name="Picture 2" descr="Image result for slav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017" y="2538952"/>
            <a:ext cx="4045585" cy="28222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41771" y="5486400"/>
            <a:ext cx="3931920" cy="646331"/>
          </a:xfrm>
          <a:prstGeom prst="rect">
            <a:avLst/>
          </a:prstGeom>
          <a:noFill/>
        </p:spPr>
        <p:txBody>
          <a:bodyPr wrap="square" rtlCol="0">
            <a:spAutoFit/>
          </a:bodyPr>
          <a:lstStyle/>
          <a:p>
            <a:pPr algn="ctr"/>
            <a:r>
              <a:rPr lang="en-US" dirty="0" smtClean="0"/>
              <a:t>If there was no flexibility, would slavery still exist?</a:t>
            </a:r>
            <a:endParaRPr lang="en-US" dirty="0"/>
          </a:p>
        </p:txBody>
      </p:sp>
    </p:spTree>
    <p:extLst>
      <p:ext uri="{BB962C8B-B14F-4D97-AF65-F5344CB8AC3E}">
        <p14:creationId xmlns:p14="http://schemas.microsoft.com/office/powerpoint/2010/main" val="116162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457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A picture containing text, book, outdoor&#10;&#10;Description generated with very high confidence">
            <a:extLst>
              <a:ext uri="{FF2B5EF4-FFF2-40B4-BE49-F238E27FC236}">
                <a16:creationId xmlns:a16="http://schemas.microsoft.com/office/drawing/2014/main" id="{A652D484-F37D-4F61-A0C9-CDD008A6BDC7}"/>
              </a:ext>
            </a:extLst>
          </p:cNvPr>
          <p:cNvPicPr>
            <a:picLocks noChangeAspect="1"/>
          </p:cNvPicPr>
          <p:nvPr/>
        </p:nvPicPr>
        <p:blipFill>
          <a:blip r:embed="rId2"/>
          <a:stretch>
            <a:fillRect/>
          </a:stretch>
        </p:blipFill>
        <p:spPr>
          <a:xfrm>
            <a:off x="1548516" y="255501"/>
            <a:ext cx="9411757" cy="6518512"/>
          </a:xfrm>
          <a:prstGeom prst="rect">
            <a:avLst/>
          </a:prstGeom>
        </p:spPr>
      </p:pic>
    </p:spTree>
    <p:extLst>
      <p:ext uri="{BB962C8B-B14F-4D97-AF65-F5344CB8AC3E}">
        <p14:creationId xmlns:p14="http://schemas.microsoft.com/office/powerpoint/2010/main" val="189129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The Importance of Flexibility</a:t>
            </a:r>
          </a:p>
        </p:txBody>
      </p:sp>
      <p:sp>
        <p:nvSpPr>
          <p:cNvPr id="79875" name="Rectangle 3"/>
          <p:cNvSpPr>
            <a:spLocks noGrp="1" noChangeArrowheads="1"/>
          </p:cNvSpPr>
          <p:nvPr>
            <p:ph type="body" idx="1"/>
          </p:nvPr>
        </p:nvSpPr>
        <p:spPr>
          <a:xfrm>
            <a:off x="272716" y="2638044"/>
            <a:ext cx="11550316" cy="3101983"/>
          </a:xfrm>
        </p:spPr>
        <p:txBody>
          <a:bodyPr>
            <a:noAutofit/>
          </a:bodyPr>
          <a:lstStyle/>
          <a:p>
            <a:pPr eaLnBrk="1" hangingPunct="1"/>
            <a:r>
              <a:rPr lang="en-US" altLang="en-US" sz="3200" dirty="0"/>
              <a:t>The Constitution is short, with fewer than 8,000 words.</a:t>
            </a:r>
          </a:p>
          <a:p>
            <a:pPr eaLnBrk="1" hangingPunct="1"/>
            <a:r>
              <a:rPr lang="en-US" altLang="en-US" sz="3200" dirty="0"/>
              <a:t>It does not prescribe every detail.</a:t>
            </a:r>
          </a:p>
          <a:p>
            <a:pPr lvl="1" eaLnBrk="1" hangingPunct="1"/>
            <a:r>
              <a:rPr lang="en-US" altLang="en-US" sz="2800" dirty="0"/>
              <a:t>There is no mention of congressional committees or independent regulatory commissions.</a:t>
            </a:r>
          </a:p>
          <a:p>
            <a:pPr eaLnBrk="1" hangingPunct="1"/>
            <a:r>
              <a:rPr lang="en-US" altLang="en-US" sz="3200" dirty="0"/>
              <a:t>The Constitution is not static, but flexible for future generations to determine their own needs.</a:t>
            </a:r>
          </a:p>
        </p:txBody>
      </p:sp>
    </p:spTree>
    <p:extLst>
      <p:ext uri="{BB962C8B-B14F-4D97-AF65-F5344CB8AC3E}">
        <p14:creationId xmlns:p14="http://schemas.microsoft.com/office/powerpoint/2010/main" val="310210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Representative Democracies </a:t>
            </a:r>
            <a:endParaRPr lang="en-US" dirty="0"/>
          </a:p>
        </p:txBody>
      </p:sp>
      <p:sp>
        <p:nvSpPr>
          <p:cNvPr id="3" name="Content Placeholder 2"/>
          <p:cNvSpPr>
            <a:spLocks noGrp="1"/>
          </p:cNvSpPr>
          <p:nvPr>
            <p:ph idx="1"/>
          </p:nvPr>
        </p:nvSpPr>
        <p:spPr>
          <a:xfrm>
            <a:off x="876822" y="2638044"/>
            <a:ext cx="9084042" cy="3101983"/>
          </a:xfrm>
        </p:spPr>
        <p:txBody>
          <a:bodyPr>
            <a:normAutofit/>
          </a:bodyPr>
          <a:lstStyle/>
          <a:p>
            <a:r>
              <a:rPr lang="en-US" sz="5400" dirty="0" smtClean="0"/>
              <a:t>Participatory</a:t>
            </a:r>
          </a:p>
          <a:p>
            <a:r>
              <a:rPr lang="en-US" sz="5400" dirty="0" smtClean="0"/>
              <a:t>Pluralist</a:t>
            </a:r>
          </a:p>
          <a:p>
            <a:r>
              <a:rPr lang="en-US" sz="5400" dirty="0" smtClean="0"/>
              <a:t>Elite</a:t>
            </a:r>
            <a:endParaRPr lang="en-US" sz="5400" dirty="0"/>
          </a:p>
        </p:txBody>
      </p:sp>
    </p:spTree>
    <p:extLst>
      <p:ext uri="{BB962C8B-B14F-4D97-AF65-F5344CB8AC3E}">
        <p14:creationId xmlns:p14="http://schemas.microsoft.com/office/powerpoint/2010/main" val="1239829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PARTICIPATORY DEMOCRACY</a:t>
            </a:r>
            <a:endParaRPr lang="en-US" dirty="0"/>
          </a:p>
        </p:txBody>
      </p:sp>
      <p:sp>
        <p:nvSpPr>
          <p:cNvPr id="3" name="Content Placeholder 2"/>
          <p:cNvSpPr>
            <a:spLocks noGrp="1"/>
          </p:cNvSpPr>
          <p:nvPr>
            <p:ph idx="1"/>
          </p:nvPr>
        </p:nvSpPr>
        <p:spPr>
          <a:xfrm>
            <a:off x="538620" y="2638044"/>
            <a:ext cx="5323562" cy="3101983"/>
          </a:xfrm>
        </p:spPr>
        <p:txBody>
          <a:bodyPr>
            <a:normAutofit/>
          </a:bodyPr>
          <a:lstStyle/>
          <a:p>
            <a:r>
              <a:rPr lang="en-US" sz="2400" u="sng" dirty="0" smtClean="0"/>
              <a:t>Direct participation</a:t>
            </a:r>
            <a:r>
              <a:rPr lang="en-US" sz="2400" dirty="0" smtClean="0"/>
              <a:t> in which people directly vote for laws and other matters </a:t>
            </a:r>
          </a:p>
          <a:p>
            <a:r>
              <a:rPr lang="en-US" sz="2400" dirty="0" smtClean="0"/>
              <a:t>No representatives are elected</a:t>
            </a:r>
          </a:p>
          <a:p>
            <a:r>
              <a:rPr lang="en-US" sz="2400" dirty="0" smtClean="0"/>
              <a:t>Example: Athens</a:t>
            </a:r>
          </a:p>
          <a:p>
            <a:r>
              <a:rPr lang="en-US" sz="2400" dirty="0" smtClean="0"/>
              <a:t>Any problems with this?</a:t>
            </a:r>
            <a:endParaRPr lang="en-US" sz="2400" dirty="0"/>
          </a:p>
        </p:txBody>
      </p:sp>
      <p:pic>
        <p:nvPicPr>
          <p:cNvPr id="16386" name="Picture 2" descr="Image result for direct democr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136" y="2316802"/>
            <a:ext cx="5867443" cy="418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01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154936" y="217807"/>
            <a:ext cx="7729728" cy="1188720"/>
          </a:xfrm>
        </p:spPr>
        <p:txBody>
          <a:bodyPr/>
          <a:lstStyle/>
          <a:p>
            <a:pPr eaLnBrk="1" hangingPunct="1"/>
            <a:r>
              <a:rPr lang="en-US" altLang="en-US" b="1" dirty="0" smtClean="0"/>
              <a:t>Pluralist Theory</a:t>
            </a:r>
          </a:p>
        </p:txBody>
      </p:sp>
      <p:sp>
        <p:nvSpPr>
          <p:cNvPr id="14339" name="Rectangle 3"/>
          <p:cNvSpPr>
            <a:spLocks noGrp="1" noChangeArrowheads="1"/>
          </p:cNvSpPr>
          <p:nvPr>
            <p:ph type="body" idx="1"/>
          </p:nvPr>
        </p:nvSpPr>
        <p:spPr>
          <a:xfrm>
            <a:off x="175364" y="1524001"/>
            <a:ext cx="10035436" cy="4525963"/>
          </a:xfrm>
        </p:spPr>
        <p:txBody>
          <a:bodyPr>
            <a:normAutofit/>
          </a:bodyPr>
          <a:lstStyle/>
          <a:p>
            <a:pPr marL="342900" lvl="1" indent="-342900">
              <a:buBlip>
                <a:blip r:embed="rId3"/>
              </a:buBlip>
            </a:pPr>
            <a:r>
              <a:rPr lang="en-US" altLang="en-US" sz="2400" dirty="0" smtClean="0"/>
              <a:t>Emphasizes broad participation in politics and that it is a competition among groups, each one pressing for its own preferred policies</a:t>
            </a:r>
          </a:p>
          <a:p>
            <a:pPr marL="342900" lvl="1" indent="-342900">
              <a:buBlip>
                <a:blip r:embed="rId3"/>
              </a:buBlip>
            </a:pPr>
            <a:r>
              <a:rPr lang="en-US" altLang="en-US" sz="2400" dirty="0" smtClean="0"/>
              <a:t>Groups </a:t>
            </a:r>
            <a:r>
              <a:rPr lang="en-US" altLang="en-US" sz="2400" dirty="0"/>
              <a:t>will work together </a:t>
            </a:r>
            <a:r>
              <a:rPr lang="en-US" altLang="en-US" sz="2400" dirty="0">
                <a:sym typeface="Wingdings" panose="05000000000000000000" pitchFamily="2" charset="2"/>
              </a:rPr>
              <a:t>  Nobody </a:t>
            </a:r>
            <a:r>
              <a:rPr lang="en-US" altLang="en-US" sz="2400" dirty="0" smtClean="0">
                <a:sym typeface="Wingdings" panose="05000000000000000000" pitchFamily="2" charset="2"/>
              </a:rPr>
              <a:t>dominates</a:t>
            </a:r>
          </a:p>
          <a:p>
            <a:pPr marL="342900" lvl="1" indent="-342900">
              <a:buBlip>
                <a:blip r:embed="rId3"/>
              </a:buBlip>
            </a:pPr>
            <a:r>
              <a:rPr lang="en-US" altLang="en-US" sz="2400" dirty="0" smtClean="0"/>
              <a:t>Public </a:t>
            </a:r>
            <a:r>
              <a:rPr lang="en-US" altLang="en-US" sz="2400" dirty="0"/>
              <a:t>interest will prevail through bargaining and </a:t>
            </a:r>
            <a:r>
              <a:rPr lang="en-US" altLang="en-US" sz="2400" dirty="0" smtClean="0"/>
              <a:t>compromise</a:t>
            </a:r>
          </a:p>
          <a:p>
            <a:pPr marL="342900" lvl="1" indent="-342900">
              <a:buBlip>
                <a:blip r:embed="rId3"/>
              </a:buBlip>
            </a:pPr>
            <a:r>
              <a:rPr lang="en-US" altLang="en-US" sz="2400" dirty="0" smtClean="0"/>
              <a:t>However, </a:t>
            </a:r>
            <a:r>
              <a:rPr lang="en-US" altLang="en-US" sz="2400" b="1" dirty="0" err="1" smtClean="0"/>
              <a:t>hyperpluralism</a:t>
            </a:r>
            <a:r>
              <a:rPr lang="en-US" altLang="en-US" sz="2400" dirty="0" smtClean="0"/>
              <a:t> can occur (</a:t>
            </a:r>
            <a:r>
              <a:rPr lang="en-US" altLang="en-US" sz="2400" dirty="0"/>
              <a:t>groups are so strong that government is </a:t>
            </a:r>
            <a:r>
              <a:rPr lang="en-US" altLang="en-US" sz="2400" dirty="0" smtClean="0"/>
              <a:t>weakened, results in </a:t>
            </a:r>
            <a:r>
              <a:rPr lang="en-US" altLang="en-US" sz="2400" b="1" dirty="0" smtClean="0"/>
              <a:t>policy gridlock </a:t>
            </a:r>
            <a:r>
              <a:rPr lang="en-US" altLang="en-US" sz="2400" dirty="0" smtClean="0"/>
              <a:t>and conflicting policies)</a:t>
            </a:r>
            <a:endParaRPr lang="en-US" altLang="en-US" sz="2400" dirty="0"/>
          </a:p>
          <a:p>
            <a:pPr marL="342900" lvl="1" indent="-342900">
              <a:buBlip>
                <a:blip r:embed="rId3"/>
              </a:buBlip>
            </a:pPr>
            <a:endParaRPr lang="en-US" altLang="en-US" sz="2400" dirty="0"/>
          </a:p>
        </p:txBody>
      </p:sp>
      <p:pic>
        <p:nvPicPr>
          <p:cNvPr id="35844" name="Picture 5" descr="http://thinkprogress.org/wp-content/uploads/2013/04/NRA-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936" y="4588995"/>
            <a:ext cx="152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descr="http://www.aarpchapter2700.com/AARP_Logo_R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1918" y="4868971"/>
            <a:ext cx="4402746" cy="95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356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31137" y="182881"/>
            <a:ext cx="7729728" cy="1188720"/>
          </a:xfrm>
        </p:spPr>
        <p:txBody>
          <a:bodyPr/>
          <a:lstStyle/>
          <a:p>
            <a:pPr eaLnBrk="1" hangingPunct="1"/>
            <a:r>
              <a:rPr lang="en-US" altLang="en-US" b="1" dirty="0" smtClean="0"/>
              <a:t>Elite Theory</a:t>
            </a:r>
          </a:p>
        </p:txBody>
      </p:sp>
      <p:sp>
        <p:nvSpPr>
          <p:cNvPr id="15363" name="Rectangle 3"/>
          <p:cNvSpPr>
            <a:spLocks noGrp="1" noChangeArrowheads="1"/>
          </p:cNvSpPr>
          <p:nvPr>
            <p:ph type="body" idx="1"/>
          </p:nvPr>
        </p:nvSpPr>
        <p:spPr>
          <a:xfrm>
            <a:off x="313151" y="1371601"/>
            <a:ext cx="7465512" cy="4754563"/>
          </a:xfrm>
        </p:spPr>
        <p:txBody>
          <a:bodyPr/>
          <a:lstStyle/>
          <a:p>
            <a:pPr marL="342900" lvl="1" indent="-342900">
              <a:lnSpc>
                <a:spcPct val="90000"/>
              </a:lnSpc>
              <a:buBlip>
                <a:blip r:embed="rId3"/>
              </a:buBlip>
            </a:pPr>
            <a:endParaRPr lang="en-US" altLang="en-US" dirty="0" smtClean="0"/>
          </a:p>
          <a:p>
            <a:pPr marL="342900" lvl="1" indent="-342900">
              <a:lnSpc>
                <a:spcPct val="90000"/>
              </a:lnSpc>
              <a:buBlip>
                <a:blip r:embed="rId3"/>
              </a:buBlip>
            </a:pPr>
            <a:r>
              <a:rPr lang="en-US" altLang="en-US" sz="2400" dirty="0"/>
              <a:t>American democracy is dominated by a few top leaders, many of them wealthy/privately powerful, who do not hold </a:t>
            </a:r>
            <a:r>
              <a:rPr lang="en-US" altLang="en-US" sz="2400" dirty="0" smtClean="0"/>
              <a:t>office</a:t>
            </a:r>
          </a:p>
          <a:p>
            <a:pPr marL="342900" lvl="1" indent="-342900">
              <a:lnSpc>
                <a:spcPct val="90000"/>
              </a:lnSpc>
              <a:buBlip>
                <a:blip r:embed="rId3"/>
              </a:buBlip>
            </a:pPr>
            <a:r>
              <a:rPr lang="en-US" altLang="en-US" sz="2400" dirty="0" smtClean="0"/>
              <a:t>Policies </a:t>
            </a:r>
            <a:r>
              <a:rPr lang="en-US" altLang="en-US" sz="2400" dirty="0"/>
              <a:t>benefit those with money and </a:t>
            </a:r>
            <a:r>
              <a:rPr lang="en-US" altLang="en-US" sz="2400" dirty="0" smtClean="0"/>
              <a:t>power</a:t>
            </a:r>
          </a:p>
          <a:p>
            <a:pPr marL="342900" lvl="1" indent="-342900">
              <a:lnSpc>
                <a:spcPct val="90000"/>
              </a:lnSpc>
              <a:buBlip>
                <a:blip r:embed="rId3"/>
              </a:buBlip>
            </a:pPr>
            <a:r>
              <a:rPr lang="en-US" altLang="en-US" sz="2400" dirty="0" smtClean="0"/>
              <a:t>Emphasizes </a:t>
            </a:r>
            <a:r>
              <a:rPr lang="en-US" altLang="en-US" sz="2400" u="sng" dirty="0" smtClean="0"/>
              <a:t>little</a:t>
            </a:r>
            <a:r>
              <a:rPr lang="en-US" altLang="en-US" sz="2400" dirty="0" smtClean="0"/>
              <a:t> public participation</a:t>
            </a:r>
            <a:endParaRPr lang="en-US" altLang="en-US" sz="2400" dirty="0"/>
          </a:p>
        </p:txBody>
      </p:sp>
      <p:pic>
        <p:nvPicPr>
          <p:cNvPr id="37892" name="Picture 7" descr="http://hbcudigest.com/wp-content/uploads/2014/06/koch_broth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8410" y="2505591"/>
            <a:ext cx="308768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6"/>
          <p:cNvSpPr txBox="1">
            <a:spLocks noChangeArrowheads="1"/>
          </p:cNvSpPr>
          <p:nvPr/>
        </p:nvSpPr>
        <p:spPr bwMode="auto">
          <a:xfrm>
            <a:off x="8677362" y="4431538"/>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b="1">
                <a:solidFill>
                  <a:schemeClr val="tx1"/>
                </a:solidFill>
                <a:latin typeface="Century Schoolbook" panose="02040604050505020304" pitchFamily="18" charset="0"/>
              </a:defRPr>
            </a:lvl1pPr>
            <a:lvl2pPr marL="742950" indent="-285750">
              <a:spcBef>
                <a:spcPct val="20000"/>
              </a:spcBef>
              <a:buChar char="–"/>
              <a:defRPr sz="2800">
                <a:solidFill>
                  <a:schemeClr val="tx1"/>
                </a:solidFill>
                <a:latin typeface="Century Schoolbook" panose="02040604050505020304" pitchFamily="18" charset="0"/>
              </a:defRPr>
            </a:lvl2pPr>
            <a:lvl3pPr marL="1143000" indent="-228600">
              <a:spcBef>
                <a:spcPct val="20000"/>
              </a:spcBef>
              <a:buChar char="•"/>
              <a:defRPr sz="2400">
                <a:solidFill>
                  <a:schemeClr val="tx1"/>
                </a:solidFill>
                <a:latin typeface="Century Schoolbook" panose="02040604050505020304" pitchFamily="18" charset="0"/>
              </a:defRPr>
            </a:lvl3pPr>
            <a:lvl4pPr marL="1600200" indent="-228600">
              <a:spcBef>
                <a:spcPct val="20000"/>
              </a:spcBef>
              <a:buChar char="–"/>
              <a:defRPr sz="2000">
                <a:solidFill>
                  <a:schemeClr val="tx1"/>
                </a:solidFill>
                <a:latin typeface="Century Schoolbook" panose="02040604050505020304" pitchFamily="18" charset="0"/>
              </a:defRPr>
            </a:lvl4pPr>
            <a:lvl5pPr marL="2057400" indent="-228600">
              <a:spcBef>
                <a:spcPct val="20000"/>
              </a:spcBef>
              <a:buChar char="»"/>
              <a:defRPr sz="20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har char="»"/>
              <a:defRPr sz="20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har char="»"/>
              <a:defRPr sz="20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har char="»"/>
              <a:defRPr sz="20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har char="»"/>
              <a:defRPr sz="2000">
                <a:solidFill>
                  <a:schemeClr val="tx1"/>
                </a:solidFill>
                <a:latin typeface="Century Schoolbook" panose="02040604050505020304" pitchFamily="18" charset="0"/>
              </a:defRPr>
            </a:lvl9pPr>
          </a:lstStyle>
          <a:p>
            <a:pPr eaLnBrk="1" hangingPunct="1">
              <a:spcBef>
                <a:spcPct val="0"/>
              </a:spcBef>
              <a:buFontTx/>
              <a:buNone/>
            </a:pPr>
            <a:r>
              <a:rPr lang="en-US" altLang="en-US" sz="1800" b="0" dirty="0">
                <a:latin typeface="Arial" panose="020B0604020202020204" pitchFamily="34" charset="0"/>
              </a:rPr>
              <a:t>Koch Brothers</a:t>
            </a:r>
          </a:p>
        </p:txBody>
      </p:sp>
      <p:pic>
        <p:nvPicPr>
          <p:cNvPr id="37894" name="Picture 9" descr="http://www.artonissues.com/wp-content/uploads/2011/11/Pie-Chart-Congress-Millionaire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5108" y="3949299"/>
            <a:ext cx="256857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617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363">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5363">
                                            <p:txEl>
                                              <p:pRg st="2" end="2"/>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advAuto="0"/>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7622</TotalTime>
  <Words>2858</Words>
  <Application>Microsoft Office PowerPoint</Application>
  <PresentationFormat>Widescreen</PresentationFormat>
  <Paragraphs>298</Paragraphs>
  <Slides>55</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ＭＳ Ｐゴシック</vt:lpstr>
      <vt:lpstr>Arial</vt:lpstr>
      <vt:lpstr>Calibri</vt:lpstr>
      <vt:lpstr>Gill Sans MT</vt:lpstr>
      <vt:lpstr>Times New Roman</vt:lpstr>
      <vt:lpstr>Verdana</vt:lpstr>
      <vt:lpstr>Wingdings</vt:lpstr>
      <vt:lpstr>Parcel</vt:lpstr>
      <vt:lpstr>AP US Government and Politics</vt:lpstr>
      <vt:lpstr>Learning Objective</vt:lpstr>
      <vt:lpstr>Enlightenment thought</vt:lpstr>
      <vt:lpstr>Origins of the Constitution</vt:lpstr>
      <vt:lpstr>What Is Democracy?</vt:lpstr>
      <vt:lpstr>Types of Representative Democracies </vt:lpstr>
      <vt:lpstr>PARTICIPATORY DEMOCRACY</vt:lpstr>
      <vt:lpstr>Pluralist Theory</vt:lpstr>
      <vt:lpstr>Elite Theory</vt:lpstr>
      <vt:lpstr>American Political Culture  and Democracy</vt:lpstr>
      <vt:lpstr>American Democracy</vt:lpstr>
      <vt:lpstr>Is a true democracy best?</vt:lpstr>
      <vt:lpstr>Political Knowledge</vt:lpstr>
      <vt:lpstr>Review Question</vt:lpstr>
      <vt:lpstr>Citizenship Test</vt:lpstr>
      <vt:lpstr>AP US Government and Politics</vt:lpstr>
      <vt:lpstr>Learning Objective</vt:lpstr>
      <vt:lpstr>Origins of the Constitution</vt:lpstr>
      <vt:lpstr>Origins of the Constitution</vt:lpstr>
      <vt:lpstr>Origins of the Constitution</vt:lpstr>
      <vt:lpstr>AP US Government and Politics</vt:lpstr>
      <vt:lpstr>Articles of Confederation</vt:lpstr>
      <vt:lpstr>PowerPoint Presentation</vt:lpstr>
      <vt:lpstr>The Government That Failed</vt:lpstr>
      <vt:lpstr>Review Question</vt:lpstr>
      <vt:lpstr>AP US Government and Politics</vt:lpstr>
      <vt:lpstr>Learning Objective</vt:lpstr>
      <vt:lpstr>Constitutional Convention</vt:lpstr>
      <vt:lpstr>Compromise in Philadelphia</vt:lpstr>
      <vt:lpstr>Compromise in Philadelphia</vt:lpstr>
      <vt:lpstr>The Madisonian Model</vt:lpstr>
      <vt:lpstr>The Madisonian Model</vt:lpstr>
      <vt:lpstr>The Madisonian Model</vt:lpstr>
      <vt:lpstr>Drafting a new constitution</vt:lpstr>
      <vt:lpstr>Questions unresolved by the Constitution </vt:lpstr>
      <vt:lpstr>Review Question</vt:lpstr>
      <vt:lpstr>AP US Government and Politics</vt:lpstr>
      <vt:lpstr>Learning Objective</vt:lpstr>
      <vt:lpstr>PowerPoint Presentation</vt:lpstr>
      <vt:lpstr>Organization of the constitution</vt:lpstr>
      <vt:lpstr>Ratification</vt:lpstr>
      <vt:lpstr>Ratifying the Constitution</vt:lpstr>
      <vt:lpstr>Ratifying the Constitution</vt:lpstr>
      <vt:lpstr>AP US Government and Politics</vt:lpstr>
      <vt:lpstr>Learning Objective</vt:lpstr>
      <vt:lpstr>Individual Rights</vt:lpstr>
      <vt:lpstr>Ratification </vt:lpstr>
      <vt:lpstr>PowerPoint Presentation</vt:lpstr>
      <vt:lpstr>AP US Government and Politics</vt:lpstr>
      <vt:lpstr>Learning Objective</vt:lpstr>
      <vt:lpstr>Constitution</vt:lpstr>
      <vt:lpstr>Constitutional Change: Article V</vt:lpstr>
      <vt:lpstr>FLEXIBILITY</vt:lpstr>
      <vt:lpstr>PowerPoint Presentation</vt:lpstr>
      <vt:lpstr>The Importance of Flexibility</vt:lpstr>
    </vt:vector>
  </TitlesOfParts>
  <Company>Vernon Township Board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US Government and Politics</dc:title>
  <dc:creator>Falkowski, Kelsey</dc:creator>
  <cp:lastModifiedBy>Megan Wilkins</cp:lastModifiedBy>
  <cp:revision>51</cp:revision>
  <dcterms:created xsi:type="dcterms:W3CDTF">2018-06-16T09:55:01Z</dcterms:created>
  <dcterms:modified xsi:type="dcterms:W3CDTF">2018-09-13T12:00:12Z</dcterms:modified>
</cp:coreProperties>
</file>