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144962" y="0"/>
            <a:ext cx="3170237" cy="4794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74725" y="4560887"/>
            <a:ext cx="5365750" cy="43195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121775"/>
            <a:ext cx="3170237" cy="479425"/>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1</a:t>
            </a:fld>
            <a:endParaRPr/>
          </a:p>
        </p:txBody>
      </p:sp>
      <p:sp>
        <p:nvSpPr>
          <p:cNvPr id="93" name="Google Shape;93;p4: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4: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a:t>Created by Bob Fenster, Hillsborough High School, Hillsborough, NJ</a:t>
            </a:r>
            <a:endParaRPr sz="18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0ed974bdf_0_22: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0ed974bdf_0_22: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40ed974bdf_0_22: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11</a:t>
            </a:fld>
            <a:endParaRPr/>
          </a:p>
        </p:txBody>
      </p:sp>
      <p:sp>
        <p:nvSpPr>
          <p:cNvPr id="176" name="Google Shape;176;p16: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6: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0ed974bdf_0_55: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0ed974bdf_0_55: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40ed974bdf_0_55: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13</a:t>
            </a:fld>
            <a:endParaRPr/>
          </a:p>
        </p:txBody>
      </p:sp>
      <p:sp>
        <p:nvSpPr>
          <p:cNvPr id="194" name="Google Shape;194;p19: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9: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0ed974bdf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0ed974bdf_0_7: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40ed974bdf_0_7: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974725" y="4560887"/>
            <a:ext cx="5365750" cy="4319587"/>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Georgia"/>
              <a:buAutoNum type="arabicPeriod"/>
            </a:pPr>
            <a:r>
              <a:rPr lang="en-US" sz="1200">
                <a:solidFill>
                  <a:schemeClr val="dk1"/>
                </a:solidFill>
                <a:latin typeface="Georgia"/>
                <a:ea typeface="Georgia"/>
                <a:cs typeface="Georgia"/>
                <a:sym typeface="Georgia"/>
              </a:rPr>
              <a:t>The quality of services like education is heavily dependent on the state in which the serviceis provided; states differ greatly in the resources they can devote to public services.</a:t>
            </a:r>
            <a:endParaRPr sz="1200">
              <a:solidFill>
                <a:schemeClr val="dk1"/>
              </a:solidFill>
              <a:latin typeface="Georgia"/>
              <a:ea typeface="Georgia"/>
              <a:cs typeface="Georgia"/>
              <a:sym typeface="Georgia"/>
            </a:endParaRPr>
          </a:p>
          <a:p>
            <a:pPr marL="457200" lvl="0" indent="-304800" algn="l" rtl="0">
              <a:spcBef>
                <a:spcPts val="0"/>
              </a:spcBef>
              <a:spcAft>
                <a:spcPts val="0"/>
              </a:spcAft>
              <a:buClr>
                <a:schemeClr val="dk1"/>
              </a:buClr>
              <a:buSzPts val="1200"/>
              <a:buFont typeface="Georgia"/>
              <a:buAutoNum type="arabicPeriod"/>
            </a:pPr>
            <a:r>
              <a:rPr lang="en-US" sz="1200">
                <a:solidFill>
                  <a:schemeClr val="dk1"/>
                </a:solidFill>
                <a:latin typeface="Georgia"/>
                <a:ea typeface="Georgia"/>
                <a:cs typeface="Georgia"/>
                <a:sym typeface="Georgia"/>
              </a:rPr>
              <a:t>Diversity in policy can discourage states from providing services that would otherwise beavailable because poor people may be attracted from states with lower benefits.</a:t>
            </a:r>
            <a:endParaRPr sz="1200">
              <a:solidFill>
                <a:schemeClr val="dk1"/>
              </a:solidFill>
              <a:latin typeface="Georgia"/>
              <a:ea typeface="Georgia"/>
              <a:cs typeface="Georgia"/>
              <a:sym typeface="Georgia"/>
            </a:endParaRPr>
          </a:p>
          <a:p>
            <a:pPr marL="457200" lvl="0" indent="-304800" algn="l" rtl="0">
              <a:spcBef>
                <a:spcPts val="0"/>
              </a:spcBef>
              <a:spcAft>
                <a:spcPts val="0"/>
              </a:spcAft>
              <a:buClr>
                <a:schemeClr val="dk1"/>
              </a:buClr>
              <a:buSzPts val="1200"/>
              <a:buFont typeface="Georgia"/>
              <a:buAutoNum type="arabicPeriod"/>
            </a:pPr>
            <a:r>
              <a:rPr lang="en-US" sz="1200">
                <a:solidFill>
                  <a:schemeClr val="dk1"/>
                </a:solidFill>
                <a:latin typeface="Georgia"/>
                <a:ea typeface="Georgia"/>
                <a:cs typeface="Georgia"/>
                <a:sym typeface="Georgia"/>
              </a:rPr>
              <a:t>Federalism may have a negative effect on democracy when local interests are able to impedenational majority support of certain policies.</a:t>
            </a:r>
            <a:endParaRPr sz="1200">
              <a:solidFill>
                <a:schemeClr val="dk1"/>
              </a:solidFill>
              <a:latin typeface="Georgia"/>
              <a:ea typeface="Georgia"/>
              <a:cs typeface="Georgia"/>
              <a:sym typeface="Georgia"/>
            </a:endParaRPr>
          </a:p>
          <a:p>
            <a:pPr marL="457200" lvl="0" indent="-304800" algn="l" rtl="0">
              <a:spcBef>
                <a:spcPts val="0"/>
              </a:spcBef>
              <a:spcAft>
                <a:spcPts val="0"/>
              </a:spcAft>
              <a:buClr>
                <a:schemeClr val="dk1"/>
              </a:buClr>
              <a:buSzPts val="1200"/>
              <a:buFont typeface="Georgia"/>
              <a:buAutoNum type="arabicPeriod"/>
            </a:pPr>
            <a:r>
              <a:rPr lang="en-US" sz="1200">
                <a:solidFill>
                  <a:schemeClr val="dk1"/>
                </a:solidFill>
                <a:latin typeface="Georgia"/>
                <a:ea typeface="Georgia"/>
                <a:cs typeface="Georgia"/>
                <a:sym typeface="Georgia"/>
              </a:rPr>
              <a:t>The vast number of local governments makes it difficult for many Americans to know whichgovernment is responsible for certain functions.</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sz="1200"/>
          </a:p>
        </p:txBody>
      </p:sp>
      <p:sp>
        <p:nvSpPr>
          <p:cNvPr id="209" name="Google Shape;209;p11: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0ed974bdf_0_88: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0ed974bdf_0_88: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40ed974bdf_0_88: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0ed974bdf_0_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0ed974bdf_0_95: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40ed974bdf_0_95: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7: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18</a:t>
            </a:fld>
            <a:endParaRPr/>
          </a:p>
        </p:txBody>
      </p:sp>
      <p:sp>
        <p:nvSpPr>
          <p:cNvPr id="234" name="Google Shape;234;p27: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7: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0ed974bdf_0_103: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0ed974bdf_0_103: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40ed974bdf_0_103: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0ed974bdf_0_73:notes"/>
          <p:cNvSpPr txBox="1"/>
          <p:nvPr/>
        </p:nvSpPr>
        <p:spPr>
          <a:xfrm>
            <a:off x="4144962" y="9121775"/>
            <a:ext cx="3170100" cy="4794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2</a:t>
            </a:fld>
            <a:endParaRPr/>
          </a:p>
        </p:txBody>
      </p:sp>
      <p:sp>
        <p:nvSpPr>
          <p:cNvPr id="101" name="Google Shape;101;g40ed974bdf_0_73: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g40ed974bdf_0_73:notes"/>
          <p:cNvSpPr txBox="1">
            <a:spLocks noGrp="1"/>
          </p:cNvSpPr>
          <p:nvPr>
            <p:ph type="body" idx="1"/>
          </p:nvPr>
        </p:nvSpPr>
        <p:spPr>
          <a:xfrm>
            <a:off x="974725" y="4560887"/>
            <a:ext cx="5365800" cy="43197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0ed974bdf_0_110: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0ed974bdf_0_110: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40ed974bdf_0_110: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0ed974bdf_0_118: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0ed974bdf_0_118: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40ed974bdf_0_118: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0ed974bdf_0_0: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0ed974bdf_0_0: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40ed974bdf_0_0: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23</a:t>
            </a:fld>
            <a:endParaRPr/>
          </a:p>
        </p:txBody>
      </p:sp>
      <p:sp>
        <p:nvSpPr>
          <p:cNvPr id="268" name="Google Shape;268;p23: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3: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1: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24</a:t>
            </a:fld>
            <a:endParaRPr/>
          </a:p>
        </p:txBody>
      </p:sp>
      <p:sp>
        <p:nvSpPr>
          <p:cNvPr id="275" name="Google Shape;275;p31: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31: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ed974bdf_0_12: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ed974bdf_0_12: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40ed974bdf_0_12: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3</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4</a:t>
            </a:fld>
            <a:endParaRPr/>
          </a:p>
        </p:txBody>
      </p:sp>
      <p:sp>
        <p:nvSpPr>
          <p:cNvPr id="117" name="Google Shape;117;p9: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9: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5</a:t>
            </a:fld>
            <a:endParaRPr/>
          </a:p>
        </p:txBody>
      </p:sp>
      <p:sp>
        <p:nvSpPr>
          <p:cNvPr id="126" name="Google Shape;126;p12: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12: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Font typeface="Times New Roman"/>
                <a:buNone/>
              </a:pPr>
              <a:t>6</a:t>
            </a:fld>
            <a:endParaRPr/>
          </a:p>
        </p:txBody>
      </p:sp>
      <p:sp>
        <p:nvSpPr>
          <p:cNvPr id="134" name="Google Shape;134;p14: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4: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0ed974bdf_0_29: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0ed974bdf_0_29: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40ed974bdf_0_29: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0ed974bdf_0_36: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0ed974bdf_0_36: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40ed974bdf_0_36: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0ed974bdf_0_43: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0ed974bdf_0_43:notes"/>
          <p:cNvSpPr txBox="1">
            <a:spLocks noGrp="1"/>
          </p:cNvSpPr>
          <p:nvPr>
            <p:ph type="body" idx="1"/>
          </p:nvPr>
        </p:nvSpPr>
        <p:spPr>
          <a:xfrm>
            <a:off x="974725" y="4560887"/>
            <a:ext cx="5365800" cy="43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40ed974bdf_0_43:notes"/>
          <p:cNvSpPr txBox="1">
            <a:spLocks noGrp="1"/>
          </p:cNvSpPr>
          <p:nvPr>
            <p:ph type="sldNum" idx="12"/>
          </p:nvPr>
        </p:nvSpPr>
        <p:spPr>
          <a:xfrm>
            <a:off x="4144962"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Times New Roman"/>
              <a:buNone/>
            </a:pPr>
            <a:fld id="{00000000-1234-1234-1234-123412341234}" type="slidenum">
              <a:rPr lang="en-US"/>
              <a:pPr marL="0" lvl="0" indent="0" algn="r" rtl="0">
                <a:spcBef>
                  <a:spcPts val="0"/>
                </a:spcBef>
                <a:spcAft>
                  <a:spcPts val="0"/>
                </a:spcAft>
                <a:buClr>
                  <a:srgbClr val="000000"/>
                </a:buClr>
                <a:buFont typeface="Times New Roman"/>
                <a:buNone/>
              </a:pPr>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None/>
              <a:defRPr sz="32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1" name="Google Shape;71;p11"/>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11"/>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1"/>
          <p:cNvSpPr txBox="1">
            <a:spLocks noGrp="1"/>
          </p:cNvSpPr>
          <p:nvPr>
            <p:ph type="body" idx="3"/>
          </p:nvPr>
        </p:nvSpPr>
        <p:spPr>
          <a:xfrm>
            <a:off x="4645025" y="1151335"/>
            <a:ext cx="40419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8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24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20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4" name="Google Shape;74;p11"/>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11"/>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11"/>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0" name="Google Shape;80;p12"/>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1" name="Google Shape;81;p12"/>
          <p:cNvSpPr txBox="1">
            <a:spLocks noGrp="1"/>
          </p:cNvSpPr>
          <p:nvPr>
            <p:ph type="body" idx="2"/>
          </p:nvPr>
        </p:nvSpPr>
        <p:spPr>
          <a:xfrm>
            <a:off x="4648200" y="1485900"/>
            <a:ext cx="3810000" cy="308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12"/>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Google Shape;83;p12"/>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4" name="Google Shape;84;p12"/>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3"/>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32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2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24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20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13"/>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13"/>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0" name="Google Shape;90;p1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None/>
              <a:defRPr sz="32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body" idx="2"/>
          </p:nvPr>
        </p:nvSpPr>
        <p:spPr>
          <a:xfrm>
            <a:off x="4648200" y="1485900"/>
            <a:ext cx="3810000" cy="308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3"/>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7" name="Google Shape;27;p3"/>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3200"/>
              <a:buNone/>
              <a:defRPr sz="32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0" name="Google Shape;30;p4"/>
          <p:cNvSpPr txBox="1">
            <a:spLocks noGrp="1"/>
          </p:cNvSpPr>
          <p:nvPr>
            <p:ph type="body" idx="1"/>
          </p:nvPr>
        </p:nvSpPr>
        <p:spPr>
          <a:xfrm>
            <a:off x="685800" y="1485900"/>
            <a:ext cx="7772400" cy="30861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56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b="0" i="0" u="none" strike="noStrike" cap="none">
                <a:solidFill>
                  <a:schemeClr val="dk1"/>
                </a:solidFill>
                <a:latin typeface="Times New Roman"/>
                <a:ea typeface="Times New Roman"/>
                <a:cs typeface="Times New Roman"/>
                <a:sym typeface="Times New Roman"/>
              </a:defRPr>
            </a:lvl3pPr>
            <a:lvl4pPr marL="1828800" marR="0" lvl="3"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4pPr>
            <a:lvl5pPr marL="2286000" marR="0" lvl="4"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5pPr>
            <a:lvl6pPr marL="2743200" marR="0" lvl="5"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6pPr>
            <a:lvl7pPr marL="3200400" marR="0" lvl="6"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7pPr>
            <a:lvl8pPr marL="3657600" marR="0" lvl="7"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8pPr>
            <a:lvl9pPr marL="4114800" marR="0" lvl="8" indent="-381000" algn="l" rtl="0">
              <a:spcBef>
                <a:spcPts val="40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4"/>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4"/>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5"/>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Google Shape;37;p5"/>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rot="5400000">
            <a:off x="5429250" y="1543050"/>
            <a:ext cx="4114800" cy="1943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6"/>
          <p:cNvSpPr txBox="1">
            <a:spLocks noGrp="1"/>
          </p:cNvSpPr>
          <p:nvPr>
            <p:ph type="body" idx="1"/>
          </p:nvPr>
        </p:nvSpPr>
        <p:spPr>
          <a:xfrm rot="5400000">
            <a:off x="1466850" y="-323850"/>
            <a:ext cx="41148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6"/>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6"/>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7"/>
          <p:cNvSpPr txBox="1">
            <a:spLocks noGrp="1"/>
          </p:cNvSpPr>
          <p:nvPr>
            <p:ph type="body" idx="1"/>
          </p:nvPr>
        </p:nvSpPr>
        <p:spPr>
          <a:xfrm rot="5400000">
            <a:off x="3028950" y="-857250"/>
            <a:ext cx="30861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7" name="Google Shape;47;p7"/>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7"/>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8"/>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SzPts val="1400"/>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SzPts val="1400"/>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SzPts val="14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8"/>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8"/>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8"/>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28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24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20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9"/>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2" name="Google Shape;62;p9"/>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3" name="Google Shape;63;p9"/>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6" name="Google Shape;66;p10"/>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8" name="Google Shape;68;p1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485900"/>
            <a:ext cx="7772400" cy="308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775050" y="119194"/>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sz="4400" b="1" i="0" u="none" strike="noStrike" cap="none">
                <a:solidFill>
                  <a:schemeClr val="dk2"/>
                </a:solidFill>
                <a:latin typeface="Times New Roman"/>
                <a:ea typeface="Times New Roman"/>
                <a:cs typeface="Times New Roman"/>
                <a:sym typeface="Times New Roman"/>
              </a:rPr>
              <a:t>Federalism</a:t>
            </a:r>
            <a:endParaRPr/>
          </a:p>
        </p:txBody>
      </p:sp>
      <p:sp>
        <p:nvSpPr>
          <p:cNvPr id="97" name="Google Shape;97;p14"/>
          <p:cNvSpPr txBox="1"/>
          <p:nvPr/>
        </p:nvSpPr>
        <p:spPr>
          <a:xfrm>
            <a:off x="304800" y="3745350"/>
            <a:ext cx="8458200"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Times New Roman"/>
              <a:buNone/>
            </a:pPr>
            <a:r>
              <a:rPr lang="en-US" sz="2400" b="0" i="1" u="none" strike="noStrike" cap="none">
                <a:solidFill>
                  <a:schemeClr val="dk1"/>
                </a:solidFill>
                <a:latin typeface="Times New Roman"/>
                <a:ea typeface="Times New Roman"/>
                <a:cs typeface="Times New Roman"/>
                <a:sym typeface="Times New Roman"/>
              </a:rPr>
              <a:t>The federal government did not create the states; </a:t>
            </a:r>
            <a:br>
              <a:rPr lang="en-US" sz="2400" b="0" i="1" u="none" strike="noStrike" cap="none">
                <a:solidFill>
                  <a:schemeClr val="dk1"/>
                </a:solidFill>
                <a:latin typeface="Times New Roman"/>
                <a:ea typeface="Times New Roman"/>
                <a:cs typeface="Times New Roman"/>
                <a:sym typeface="Times New Roman"/>
              </a:rPr>
            </a:br>
            <a:r>
              <a:rPr lang="en-US" sz="2400" b="0" i="1" u="none" strike="noStrike" cap="none">
                <a:solidFill>
                  <a:schemeClr val="dk1"/>
                </a:solidFill>
                <a:latin typeface="Times New Roman"/>
                <a:ea typeface="Times New Roman"/>
                <a:cs typeface="Times New Roman"/>
                <a:sym typeface="Times New Roman"/>
              </a:rPr>
              <a:t>the states created the federal government. </a:t>
            </a:r>
            <a:br>
              <a:rPr lang="en-US" sz="2400" b="0" i="1" u="none" strike="noStrike" cap="none">
                <a:solidFill>
                  <a:schemeClr val="dk1"/>
                </a:solidFill>
                <a:latin typeface="Times New Roman"/>
                <a:ea typeface="Times New Roman"/>
                <a:cs typeface="Times New Roman"/>
                <a:sym typeface="Times New Roman"/>
              </a:rPr>
            </a:br>
            <a:r>
              <a:rPr lang="en-US" sz="2400" b="0" i="0" u="none" strike="noStrike" cap="none">
                <a:solidFill>
                  <a:schemeClr val="dk1"/>
                </a:solidFill>
                <a:latin typeface="Times New Roman"/>
                <a:ea typeface="Times New Roman"/>
                <a:cs typeface="Times New Roman"/>
                <a:sym typeface="Times New Roman"/>
              </a:rPr>
              <a:t>-- Ronald Wilson Reagan</a:t>
            </a:r>
            <a:endParaRPr/>
          </a:p>
        </p:txBody>
      </p:sp>
      <p:pic>
        <p:nvPicPr>
          <p:cNvPr id="98" name="Google Shape;98;p14"/>
          <p:cNvPicPr preferRelativeResize="0"/>
          <p:nvPr/>
        </p:nvPicPr>
        <p:blipFill>
          <a:blip r:embed="rId3">
            <a:alphaModFix/>
          </a:blip>
          <a:stretch>
            <a:fillRect/>
          </a:stretch>
        </p:blipFill>
        <p:spPr>
          <a:xfrm>
            <a:off x="3340025" y="1128994"/>
            <a:ext cx="2463955" cy="24639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85800" y="160525"/>
            <a:ext cx="7772400" cy="77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States: </a:t>
            </a:r>
            <a:r>
              <a:rPr lang="en-US" b="1">
                <a:solidFill>
                  <a:srgbClr val="980000"/>
                </a:solidFill>
              </a:rPr>
              <a:t>Reserved</a:t>
            </a:r>
            <a:r>
              <a:rPr lang="en-US" b="1"/>
              <a:t> Powers</a:t>
            </a:r>
            <a:endParaRPr b="1"/>
          </a:p>
        </p:txBody>
      </p:sp>
      <p:sp>
        <p:nvSpPr>
          <p:cNvPr id="171" name="Google Shape;171;p23"/>
          <p:cNvSpPr txBox="1">
            <a:spLocks noGrp="1"/>
          </p:cNvSpPr>
          <p:nvPr>
            <p:ph type="body" idx="1"/>
          </p:nvPr>
        </p:nvSpPr>
        <p:spPr>
          <a:xfrm>
            <a:off x="5671350" y="1389050"/>
            <a:ext cx="2969700" cy="30861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Regulate intrastate trade</a:t>
            </a:r>
            <a:endParaRPr/>
          </a:p>
          <a:p>
            <a:pPr marL="457200" lvl="0" indent="-381000" algn="l" rtl="0">
              <a:spcBef>
                <a:spcPts val="0"/>
              </a:spcBef>
              <a:spcAft>
                <a:spcPts val="0"/>
              </a:spcAft>
              <a:buSzPts val="2400"/>
              <a:buChar char="•"/>
            </a:pPr>
            <a:r>
              <a:rPr lang="en-US"/>
              <a:t>Establish local governments</a:t>
            </a:r>
            <a:endParaRPr/>
          </a:p>
          <a:p>
            <a:pPr marL="457200" lvl="0" indent="-381000" algn="l" rtl="0">
              <a:spcBef>
                <a:spcPts val="0"/>
              </a:spcBef>
              <a:spcAft>
                <a:spcPts val="0"/>
              </a:spcAft>
              <a:buSzPts val="2400"/>
              <a:buChar char="•"/>
            </a:pPr>
            <a:r>
              <a:rPr lang="en-US"/>
              <a:t>Establish schools</a:t>
            </a:r>
            <a:endParaRPr/>
          </a:p>
          <a:p>
            <a:pPr marL="457200" lvl="0" indent="-381000" algn="l" rtl="0">
              <a:spcBef>
                <a:spcPts val="0"/>
              </a:spcBef>
              <a:spcAft>
                <a:spcPts val="0"/>
              </a:spcAft>
              <a:buSzPts val="2400"/>
              <a:buChar char="•"/>
            </a:pPr>
            <a:r>
              <a:rPr lang="en-US"/>
              <a:t>Pass state laws</a:t>
            </a:r>
            <a:endParaRPr/>
          </a:p>
          <a:p>
            <a:pPr marL="457200" lvl="0" indent="-381000" algn="l" rtl="0">
              <a:spcBef>
                <a:spcPts val="0"/>
              </a:spcBef>
              <a:spcAft>
                <a:spcPts val="0"/>
              </a:spcAft>
              <a:buSzPts val="2400"/>
              <a:buChar char="•"/>
            </a:pPr>
            <a:r>
              <a:rPr lang="en-US"/>
              <a:t>Run elections</a:t>
            </a:r>
            <a:endParaRPr/>
          </a:p>
        </p:txBody>
      </p:sp>
      <p:pic>
        <p:nvPicPr>
          <p:cNvPr id="172" name="Google Shape;172;p23"/>
          <p:cNvPicPr preferRelativeResize="0"/>
          <p:nvPr/>
        </p:nvPicPr>
        <p:blipFill>
          <a:blip r:embed="rId3">
            <a:alphaModFix/>
          </a:blip>
          <a:stretch>
            <a:fillRect/>
          </a:stretch>
        </p:blipFill>
        <p:spPr>
          <a:xfrm>
            <a:off x="213475" y="930925"/>
            <a:ext cx="5336474" cy="4002350"/>
          </a:xfrm>
          <a:prstGeom prst="rect">
            <a:avLst/>
          </a:prstGeom>
          <a:noFill/>
          <a:ln w="9525" cap="flat" cmpd="sng">
            <a:solidFill>
              <a:srgbClr val="000000"/>
            </a:solidFill>
            <a:prstDash val="solid"/>
            <a:round/>
            <a:headEnd type="none" w="sm" len="sm"/>
            <a:tailEnd type="none" w="sm" len="sm"/>
          </a:ln>
        </p:spPr>
      </p:pic>
      <p:sp>
        <p:nvSpPr>
          <p:cNvPr id="173" name="Google Shape;173;p23"/>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1 of 2</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685800" y="248525"/>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States:</a:t>
            </a:r>
            <a:r>
              <a:rPr lang="en-US" b="1" i="0" u="none" strike="noStrike" cap="none">
                <a:solidFill>
                  <a:schemeClr val="dk2"/>
                </a:solidFill>
                <a:latin typeface="Times New Roman"/>
                <a:ea typeface="Times New Roman"/>
                <a:cs typeface="Times New Roman"/>
                <a:sym typeface="Times New Roman"/>
              </a:rPr>
              <a:t> </a:t>
            </a:r>
            <a:r>
              <a:rPr lang="en-US" b="1" i="0" u="none" strike="noStrike" cap="none">
                <a:solidFill>
                  <a:srgbClr val="980000"/>
                </a:solidFill>
                <a:latin typeface="Times New Roman"/>
                <a:ea typeface="Times New Roman"/>
                <a:cs typeface="Times New Roman"/>
                <a:sym typeface="Times New Roman"/>
              </a:rPr>
              <a:t>Denied</a:t>
            </a:r>
            <a:r>
              <a:rPr lang="en-US" b="1" i="0" u="none" strike="noStrike" cap="none">
                <a:solidFill>
                  <a:schemeClr val="dk2"/>
                </a:solidFill>
                <a:latin typeface="Times New Roman"/>
                <a:ea typeface="Times New Roman"/>
                <a:cs typeface="Times New Roman"/>
                <a:sym typeface="Times New Roman"/>
              </a:rPr>
              <a:t> </a:t>
            </a:r>
            <a:r>
              <a:rPr lang="en-US" b="1"/>
              <a:t>Powers</a:t>
            </a:r>
            <a:endParaRPr/>
          </a:p>
        </p:txBody>
      </p:sp>
      <p:pic>
        <p:nvPicPr>
          <p:cNvPr id="180" name="Google Shape;180;p24"/>
          <p:cNvPicPr preferRelativeResize="0"/>
          <p:nvPr/>
        </p:nvPicPr>
        <p:blipFill>
          <a:blip r:embed="rId3">
            <a:alphaModFix/>
          </a:blip>
          <a:stretch>
            <a:fillRect/>
          </a:stretch>
        </p:blipFill>
        <p:spPr>
          <a:xfrm>
            <a:off x="1859775" y="984500"/>
            <a:ext cx="5327876" cy="3995900"/>
          </a:xfrm>
          <a:prstGeom prst="rect">
            <a:avLst/>
          </a:prstGeom>
          <a:noFill/>
          <a:ln w="9525" cap="flat" cmpd="sng">
            <a:solidFill>
              <a:srgbClr val="000000"/>
            </a:solidFill>
            <a:prstDash val="solid"/>
            <a:round/>
            <a:headEnd type="none" w="sm" len="sm"/>
            <a:tailEnd type="none" w="sm" len="sm"/>
          </a:ln>
        </p:spPr>
      </p:pic>
      <p:sp>
        <p:nvSpPr>
          <p:cNvPr id="181" name="Google Shape;181;p24"/>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2 of 2</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685800" y="457200"/>
            <a:ext cx="7772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Both: </a:t>
            </a:r>
            <a:r>
              <a:rPr lang="en-US" b="1">
                <a:solidFill>
                  <a:srgbClr val="980000"/>
                </a:solidFill>
              </a:rPr>
              <a:t>Concurrent</a:t>
            </a:r>
            <a:r>
              <a:rPr lang="en-US" b="1"/>
              <a:t> Powers</a:t>
            </a:r>
            <a:endParaRPr b="1"/>
          </a:p>
        </p:txBody>
      </p:sp>
      <p:sp>
        <p:nvSpPr>
          <p:cNvPr id="188" name="Google Shape;188;p25"/>
          <p:cNvSpPr txBox="1">
            <a:spLocks noGrp="1"/>
          </p:cNvSpPr>
          <p:nvPr>
            <p:ph type="body" idx="1"/>
          </p:nvPr>
        </p:nvSpPr>
        <p:spPr>
          <a:xfrm>
            <a:off x="685800" y="1485900"/>
            <a:ext cx="4161900" cy="20721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Taxing and borrowing</a:t>
            </a:r>
            <a:endParaRPr/>
          </a:p>
          <a:p>
            <a:pPr marL="457200" lvl="0" indent="-381000" algn="l" rtl="0">
              <a:spcBef>
                <a:spcPts val="0"/>
              </a:spcBef>
              <a:spcAft>
                <a:spcPts val="0"/>
              </a:spcAft>
              <a:buSzPts val="2400"/>
              <a:buChar char="•"/>
            </a:pPr>
            <a:r>
              <a:rPr lang="en-US"/>
              <a:t>Crime and punishment</a:t>
            </a:r>
            <a:endParaRPr/>
          </a:p>
          <a:p>
            <a:pPr marL="457200" lvl="0" indent="-381000" algn="l" rtl="0">
              <a:spcBef>
                <a:spcPts val="0"/>
              </a:spcBef>
              <a:spcAft>
                <a:spcPts val="0"/>
              </a:spcAft>
              <a:buSzPts val="2400"/>
              <a:buChar char="•"/>
            </a:pPr>
            <a:r>
              <a:rPr lang="en-US"/>
              <a:t>Establish courts</a:t>
            </a:r>
            <a:endParaRPr/>
          </a:p>
          <a:p>
            <a:pPr marL="457200" lvl="0" indent="-381000" algn="l" rtl="0">
              <a:spcBef>
                <a:spcPts val="0"/>
              </a:spcBef>
              <a:spcAft>
                <a:spcPts val="0"/>
              </a:spcAft>
              <a:buSzPts val="2400"/>
              <a:buChar char="•"/>
            </a:pPr>
            <a:r>
              <a:rPr lang="en-US"/>
              <a:t>Eminent domain</a:t>
            </a:r>
            <a:endParaRPr/>
          </a:p>
          <a:p>
            <a:pPr marL="457200" lvl="0" indent="-381000" algn="l" rtl="0">
              <a:spcBef>
                <a:spcPts val="0"/>
              </a:spcBef>
              <a:spcAft>
                <a:spcPts val="0"/>
              </a:spcAft>
              <a:buSzPts val="2400"/>
              <a:buChar char="•"/>
            </a:pPr>
            <a:r>
              <a:rPr lang="en-US"/>
              <a:t>Provide for public welfare</a:t>
            </a:r>
            <a:endParaRPr/>
          </a:p>
        </p:txBody>
      </p:sp>
      <p:pic>
        <p:nvPicPr>
          <p:cNvPr id="189" name="Google Shape;189;p25"/>
          <p:cNvPicPr preferRelativeResize="0"/>
          <p:nvPr/>
        </p:nvPicPr>
        <p:blipFill>
          <a:blip r:embed="rId3">
            <a:alphaModFix/>
          </a:blip>
          <a:stretch>
            <a:fillRect/>
          </a:stretch>
        </p:blipFill>
        <p:spPr>
          <a:xfrm>
            <a:off x="4807475" y="1408150"/>
            <a:ext cx="3991500" cy="3409406"/>
          </a:xfrm>
          <a:prstGeom prst="rect">
            <a:avLst/>
          </a:prstGeom>
          <a:noFill/>
          <a:ln w="9525" cap="flat" cmpd="sng">
            <a:solidFill>
              <a:srgbClr val="000000"/>
            </a:solidFill>
            <a:prstDash val="solid"/>
            <a:round/>
            <a:headEnd type="none" w="sm" len="sm"/>
            <a:tailEnd type="none" w="sm" len="sm"/>
          </a:ln>
        </p:spPr>
      </p:pic>
      <p:sp>
        <p:nvSpPr>
          <p:cNvPr id="190" name="Google Shape;190;p25"/>
          <p:cNvSpPr/>
          <p:nvPr/>
        </p:nvSpPr>
        <p:spPr>
          <a:xfrm>
            <a:off x="4071725" y="4531875"/>
            <a:ext cx="1437900" cy="139200"/>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txBox="1"/>
          <p:nvPr/>
        </p:nvSpPr>
        <p:spPr>
          <a:xfrm>
            <a:off x="1557000" y="4301800"/>
            <a:ext cx="26754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solidFill>
                  <a:srgbClr val="0000FF"/>
                </a:solidFill>
              </a:rPr>
              <a:t>For realz? How?</a:t>
            </a:r>
            <a:endParaRPr sz="2400" b="1" i="1">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6"/>
          <p:cNvPicPr preferRelativeResize="0"/>
          <p:nvPr/>
        </p:nvPicPr>
        <p:blipFill>
          <a:blip r:embed="rId3">
            <a:alphaModFix/>
          </a:blip>
          <a:stretch>
            <a:fillRect/>
          </a:stretch>
        </p:blipFill>
        <p:spPr>
          <a:xfrm>
            <a:off x="159613" y="152400"/>
            <a:ext cx="6459872" cy="4838700"/>
          </a:xfrm>
          <a:prstGeom prst="rect">
            <a:avLst/>
          </a:prstGeom>
          <a:noFill/>
          <a:ln w="9525" cap="flat" cmpd="sng">
            <a:solidFill>
              <a:srgbClr val="000000"/>
            </a:solidFill>
            <a:prstDash val="solid"/>
            <a:round/>
            <a:headEnd type="none" w="sm" len="sm"/>
            <a:tailEnd type="none" w="sm" len="sm"/>
          </a:ln>
        </p:spPr>
      </p:pic>
      <p:sp>
        <p:nvSpPr>
          <p:cNvPr id="198" name="Google Shape;198;p26"/>
          <p:cNvSpPr txBox="1"/>
          <p:nvPr/>
        </p:nvSpPr>
        <p:spPr>
          <a:xfrm>
            <a:off x="6752325" y="818625"/>
            <a:ext cx="2263200" cy="3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solidFill>
                  <a:srgbClr val="0000FF"/>
                </a:solidFill>
              </a:rPr>
              <a:t>How might concurrent powers lead to conflict between states and the national government?</a:t>
            </a:r>
            <a:endParaRPr sz="2400" b="1" i="1">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p:nvPr/>
        </p:nvSpPr>
        <p:spPr>
          <a:xfrm>
            <a:off x="197975" y="1958275"/>
            <a:ext cx="3488400" cy="2364900"/>
          </a:xfrm>
          <a:prstGeom prst="rect">
            <a:avLst/>
          </a:prstGeom>
          <a:solidFill>
            <a:srgbClr val="5B0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7"/>
          <p:cNvPicPr preferRelativeResize="0"/>
          <p:nvPr/>
        </p:nvPicPr>
        <p:blipFill rotWithShape="1">
          <a:blip r:embed="rId3">
            <a:alphaModFix/>
          </a:blip>
          <a:srcRect l="15217" t="1601" r="17026" b="3078"/>
          <a:stretch/>
        </p:blipFill>
        <p:spPr>
          <a:xfrm>
            <a:off x="3903850" y="220901"/>
            <a:ext cx="4539226" cy="4789249"/>
          </a:xfrm>
          <a:prstGeom prst="rect">
            <a:avLst/>
          </a:prstGeom>
          <a:noFill/>
          <a:ln w="9525" cap="flat" cmpd="sng">
            <a:solidFill>
              <a:srgbClr val="000000"/>
            </a:solidFill>
            <a:prstDash val="solid"/>
            <a:round/>
            <a:headEnd type="none" w="sm" len="sm"/>
            <a:tailEnd type="none" w="sm" len="sm"/>
          </a:ln>
        </p:spPr>
      </p:pic>
      <p:sp>
        <p:nvSpPr>
          <p:cNvPr id="206" name="Google Shape;206;p27"/>
          <p:cNvSpPr txBox="1"/>
          <p:nvPr/>
        </p:nvSpPr>
        <p:spPr>
          <a:xfrm>
            <a:off x="278225" y="379875"/>
            <a:ext cx="3408300" cy="44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rgbClr val="980000"/>
                </a:solidFill>
              </a:rPr>
              <a:t>Remember, there are nearly 90,000 governments in the United States. Let’s revisit the definition of federalism, shall we?</a:t>
            </a:r>
            <a:endParaRPr sz="1700" b="1">
              <a:solidFill>
                <a:srgbClr val="980000"/>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Times New Roman"/>
              <a:buNone/>
            </a:pPr>
            <a:r>
              <a:rPr lang="en-US" sz="2100">
                <a:solidFill>
                  <a:srgbClr val="FFFFFF"/>
                </a:solidFill>
                <a:latin typeface="Times New Roman"/>
                <a:ea typeface="Times New Roman"/>
                <a:cs typeface="Times New Roman"/>
                <a:sym typeface="Times New Roman"/>
              </a:rPr>
              <a:t>Constitutional arrangement whereby power is distributed between a central government and sub-divisional governments, all of which exercise direct authority over individuals.</a:t>
            </a:r>
            <a:endParaRPr sz="2100">
              <a:solidFill>
                <a:srgbClr val="FFFFFF"/>
              </a:solidFill>
            </a:endParaRPr>
          </a:p>
          <a:p>
            <a:pPr marL="0" lvl="0" indent="0" algn="l" rtl="0">
              <a:spcBef>
                <a:spcPts val="0"/>
              </a:spcBef>
              <a:spcAft>
                <a:spcPts val="0"/>
              </a:spcAft>
              <a:buNone/>
            </a:pPr>
            <a:r>
              <a:rPr lang="en-US"/>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p:nvPr/>
        </p:nvSpPr>
        <p:spPr>
          <a:xfrm>
            <a:off x="4708450" y="1589100"/>
            <a:ext cx="4012800" cy="2354100"/>
          </a:xfrm>
          <a:prstGeom prst="rect">
            <a:avLst/>
          </a:prstGeom>
          <a:solidFill>
            <a:srgbClr val="D5A6B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8"/>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What are some a</a:t>
            </a:r>
            <a:r>
              <a:rPr lang="en-US" b="1" i="0" u="none" strike="noStrike" cap="none">
                <a:solidFill>
                  <a:schemeClr val="dk2"/>
                </a:solidFill>
                <a:latin typeface="Times New Roman"/>
                <a:ea typeface="Times New Roman"/>
                <a:cs typeface="Times New Roman"/>
                <a:sym typeface="Times New Roman"/>
              </a:rPr>
              <a:t>dvantages of federalism?</a:t>
            </a:r>
            <a:endParaRPr/>
          </a:p>
        </p:txBody>
      </p:sp>
      <p:sp>
        <p:nvSpPr>
          <p:cNvPr id="213" name="Google Shape;213;p28"/>
          <p:cNvSpPr txBox="1">
            <a:spLocks noGrp="1"/>
          </p:cNvSpPr>
          <p:nvPr>
            <p:ph type="body" idx="1"/>
          </p:nvPr>
        </p:nvSpPr>
        <p:spPr>
          <a:xfrm>
            <a:off x="369175" y="1485900"/>
            <a:ext cx="4184100" cy="3086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Allows unity without uniformity</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Encourages experimentation</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Keeps government closer to the people</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Well-suited for large country with diverse population</a:t>
            </a:r>
            <a:endParaRPr/>
          </a:p>
        </p:txBody>
      </p:sp>
      <p:sp>
        <p:nvSpPr>
          <p:cNvPr id="214" name="Google Shape;214;p28"/>
          <p:cNvSpPr txBox="1"/>
          <p:nvPr/>
        </p:nvSpPr>
        <p:spPr>
          <a:xfrm>
            <a:off x="4740550" y="1599800"/>
            <a:ext cx="3938100" cy="284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solidFill>
                  <a:srgbClr val="0000FF"/>
                </a:solidFill>
              </a:rPr>
              <a:t>Do you buy these arguments? What counter-arguments could you make? What are the disadvantages of federalism?</a:t>
            </a:r>
            <a:endParaRPr sz="2400" b="1" i="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5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5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685800" y="457200"/>
            <a:ext cx="7772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Establishing National Supremacy</a:t>
            </a:r>
            <a:endParaRPr b="1"/>
          </a:p>
        </p:txBody>
      </p:sp>
      <p:sp>
        <p:nvSpPr>
          <p:cNvPr id="221" name="Google Shape;221;p29"/>
          <p:cNvSpPr txBox="1">
            <a:spLocks noGrp="1"/>
          </p:cNvSpPr>
          <p:nvPr>
            <p:ph type="body" idx="1"/>
          </p:nvPr>
        </p:nvSpPr>
        <p:spPr>
          <a:xfrm>
            <a:off x="497600" y="1485900"/>
            <a:ext cx="4066200" cy="30861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a:t>McCulloch v. Maryland</a:t>
            </a:r>
            <a:endParaRPr/>
          </a:p>
          <a:p>
            <a:pPr marL="457200" lvl="0" indent="-381000" algn="l" rtl="0">
              <a:spcBef>
                <a:spcPts val="0"/>
              </a:spcBef>
              <a:spcAft>
                <a:spcPts val="0"/>
              </a:spcAft>
              <a:buSzPts val="2400"/>
              <a:buChar char="•"/>
            </a:pPr>
            <a:r>
              <a:rPr lang="en-US"/>
              <a:t>Interpretation of the Commerce  and Elastic clauses</a:t>
            </a:r>
            <a:endParaRPr/>
          </a:p>
          <a:p>
            <a:pPr marL="457200" lvl="0" indent="-381000" algn="l" rtl="0">
              <a:spcBef>
                <a:spcPts val="0"/>
              </a:spcBef>
              <a:spcAft>
                <a:spcPts val="0"/>
              </a:spcAft>
              <a:buSzPts val="2400"/>
              <a:buChar char="•"/>
            </a:pPr>
            <a:r>
              <a:rPr lang="en-US"/>
              <a:t>Civil War</a:t>
            </a:r>
            <a:endParaRPr/>
          </a:p>
          <a:p>
            <a:pPr marL="457200" lvl="0" indent="-381000" algn="l" rtl="0">
              <a:spcBef>
                <a:spcPts val="0"/>
              </a:spcBef>
              <a:spcAft>
                <a:spcPts val="0"/>
              </a:spcAft>
              <a:buSzPts val="2400"/>
              <a:buChar char="•"/>
            </a:pPr>
            <a:r>
              <a:rPr lang="en-US"/>
              <a:t>Civil Rights movement</a:t>
            </a:r>
            <a:endParaRPr/>
          </a:p>
        </p:txBody>
      </p:sp>
      <p:pic>
        <p:nvPicPr>
          <p:cNvPr id="222" name="Google Shape;222;p29"/>
          <p:cNvPicPr preferRelativeResize="0"/>
          <p:nvPr/>
        </p:nvPicPr>
        <p:blipFill>
          <a:blip r:embed="rId3">
            <a:alphaModFix/>
          </a:blip>
          <a:stretch>
            <a:fillRect/>
          </a:stretch>
        </p:blipFill>
        <p:spPr>
          <a:xfrm>
            <a:off x="4563900" y="1485900"/>
            <a:ext cx="4275300" cy="32064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685800" y="457200"/>
            <a:ext cx="7772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Types of Federalism</a:t>
            </a:r>
            <a:endParaRPr b="1"/>
          </a:p>
        </p:txBody>
      </p:sp>
      <p:pic>
        <p:nvPicPr>
          <p:cNvPr id="230" name="Google Shape;230;p30"/>
          <p:cNvPicPr preferRelativeResize="0"/>
          <p:nvPr/>
        </p:nvPicPr>
        <p:blipFill>
          <a:blip r:embed="rId3">
            <a:alphaModFix/>
          </a:blip>
          <a:stretch>
            <a:fillRect/>
          </a:stretch>
        </p:blipFill>
        <p:spPr>
          <a:xfrm>
            <a:off x="2083925" y="1279750"/>
            <a:ext cx="4673752" cy="2510150"/>
          </a:xfrm>
          <a:prstGeom prst="rect">
            <a:avLst/>
          </a:prstGeom>
          <a:noFill/>
          <a:ln>
            <a:noFill/>
          </a:ln>
        </p:spPr>
      </p:pic>
      <p:sp>
        <p:nvSpPr>
          <p:cNvPr id="6" name="Text Placeholder 5"/>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i="0" u="none" strike="noStrike" cap="none">
                <a:solidFill>
                  <a:schemeClr val="dk2"/>
                </a:solidFill>
                <a:latin typeface="Times New Roman"/>
                <a:ea typeface="Times New Roman"/>
                <a:cs typeface="Times New Roman"/>
                <a:sym typeface="Times New Roman"/>
              </a:rPr>
              <a:t>Federal Grants</a:t>
            </a:r>
            <a:r>
              <a:rPr lang="en-US" b="1"/>
              <a:t>-in-</a:t>
            </a:r>
            <a:r>
              <a:rPr lang="en-US" b="1" i="0" u="none" strike="noStrike" cap="none">
                <a:solidFill>
                  <a:schemeClr val="dk2"/>
                </a:solidFill>
                <a:latin typeface="Times New Roman"/>
                <a:ea typeface="Times New Roman"/>
                <a:cs typeface="Times New Roman"/>
                <a:sym typeface="Times New Roman"/>
              </a:rPr>
              <a:t>Aid (</a:t>
            </a:r>
            <a:r>
              <a:rPr lang="en-US" b="1" i="0" u="none" strike="noStrike" cap="none">
                <a:solidFill>
                  <a:srgbClr val="980000"/>
                </a:solidFill>
                <a:latin typeface="Times New Roman"/>
                <a:ea typeface="Times New Roman"/>
                <a:cs typeface="Times New Roman"/>
                <a:sym typeface="Times New Roman"/>
              </a:rPr>
              <a:t>F</a:t>
            </a:r>
            <a:r>
              <a:rPr lang="en-US" b="1">
                <a:solidFill>
                  <a:srgbClr val="980000"/>
                </a:solidFill>
              </a:rPr>
              <a:t>iscal</a:t>
            </a:r>
            <a:r>
              <a:rPr lang="en-US" b="1"/>
              <a:t> Federalism)</a:t>
            </a:r>
            <a:endParaRPr/>
          </a:p>
        </p:txBody>
      </p:sp>
      <p:sp>
        <p:nvSpPr>
          <p:cNvPr id="238" name="Google Shape;238;p31"/>
          <p:cNvSpPr txBox="1">
            <a:spLocks noGrp="1"/>
          </p:cNvSpPr>
          <p:nvPr>
            <p:ph type="body" idx="1"/>
          </p:nvPr>
        </p:nvSpPr>
        <p:spPr>
          <a:xfrm>
            <a:off x="685800" y="1485900"/>
            <a:ext cx="7772400" cy="3086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To supply state and local governments with revenue.</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To establish minimum national standards for such things as highways and clean air.</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To equalize resources among the states.</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To attack national problems yet minimize the growth of federal agencies.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5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5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Effect transition="in" filter="fade">
                                      <p:cBhvr>
                                        <p:cTn id="17" dur="500"/>
                                        <p:tgtEl>
                                          <p:spTgt spid="2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
                                            <p:txEl>
                                              <p:pRg st="3" end="3"/>
                                            </p:txEl>
                                          </p:spTgt>
                                        </p:tgtEl>
                                        <p:attrNameLst>
                                          <p:attrName>style.visibility</p:attrName>
                                        </p:attrNameLst>
                                      </p:cBhvr>
                                      <p:to>
                                        <p:strVal val="visible"/>
                                      </p:to>
                                    </p:set>
                                    <p:animEffect transition="in" filter="fade">
                                      <p:cBhvr>
                                        <p:cTn id="22" dur="500"/>
                                        <p:tgtEl>
                                          <p:spTgt spid="2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2"/>
          <p:cNvPicPr preferRelativeResize="0"/>
          <p:nvPr/>
        </p:nvPicPr>
        <p:blipFill>
          <a:blip r:embed="rId3">
            <a:alphaModFix/>
          </a:blip>
          <a:stretch>
            <a:fillRect/>
          </a:stretch>
        </p:blipFill>
        <p:spPr>
          <a:xfrm>
            <a:off x="906825" y="195200"/>
            <a:ext cx="7548372"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DISCLAIMER</a:t>
            </a:r>
            <a:endParaRPr/>
          </a:p>
        </p:txBody>
      </p:sp>
      <p:sp>
        <p:nvSpPr>
          <p:cNvPr id="105" name="Google Shape;105;p15"/>
          <p:cNvSpPr txBox="1"/>
          <p:nvPr/>
        </p:nvSpPr>
        <p:spPr>
          <a:xfrm>
            <a:off x="415875" y="1467000"/>
            <a:ext cx="8177100" cy="2786700"/>
          </a:xfrm>
          <a:prstGeom prst="rect">
            <a:avLst/>
          </a:prstGeom>
          <a:solidFill>
            <a:srgbClr val="9FC5E8"/>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6" name="Google Shape;106;p15"/>
          <p:cNvSpPr txBox="1"/>
          <p:nvPr/>
        </p:nvSpPr>
        <p:spPr>
          <a:xfrm>
            <a:off x="533575" y="1559575"/>
            <a:ext cx="7979100" cy="26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a:solidFill>
                  <a:schemeClr val="dk1"/>
                </a:solidFill>
                <a:latin typeface="Times New Roman"/>
                <a:ea typeface="Times New Roman"/>
                <a:cs typeface="Times New Roman"/>
                <a:sym typeface="Times New Roman"/>
              </a:rPr>
              <a:t>Let’s get this out the way immediately. Use </a:t>
            </a:r>
            <a:r>
              <a:rPr lang="en-US" sz="2400" u="sng">
                <a:solidFill>
                  <a:schemeClr val="dk1"/>
                </a:solidFill>
                <a:latin typeface="Times New Roman"/>
                <a:ea typeface="Times New Roman"/>
                <a:cs typeface="Times New Roman"/>
                <a:sym typeface="Times New Roman"/>
              </a:rPr>
              <a:t>NATIONAL</a:t>
            </a:r>
            <a:r>
              <a:rPr lang="en-US" sz="2400">
                <a:solidFill>
                  <a:schemeClr val="dk1"/>
                </a:solidFill>
                <a:latin typeface="Times New Roman"/>
                <a:ea typeface="Times New Roman"/>
                <a:cs typeface="Times New Roman"/>
                <a:sym typeface="Times New Roman"/>
              </a:rPr>
              <a:t> government to refer to the government housed in Washington D.C. with that president guy, Congress, and the Supreme Court.</a:t>
            </a: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Font typeface="Times New Roman"/>
              <a:buNone/>
            </a:pPr>
            <a:r>
              <a:rPr lang="en-US" sz="2400" b="1">
                <a:solidFill>
                  <a:srgbClr val="980000"/>
                </a:solidFill>
                <a:latin typeface="Times New Roman"/>
                <a:ea typeface="Times New Roman"/>
                <a:cs typeface="Times New Roman"/>
                <a:sym typeface="Times New Roman"/>
              </a:rPr>
              <a:t>Federalism</a:t>
            </a:r>
            <a:r>
              <a:rPr lang="en-US" sz="2400">
                <a:solidFill>
                  <a:schemeClr val="dk1"/>
                </a:solidFill>
                <a:latin typeface="Times New Roman"/>
                <a:ea typeface="Times New Roman"/>
                <a:cs typeface="Times New Roman"/>
                <a:sym typeface="Times New Roman"/>
              </a:rPr>
              <a:t> concerns the relationship between the national, state, and local governments. Using “federal” to refer to the national government makes it really confusing in this context.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a:blip r:embed="rId3">
            <a:alphaModFix/>
          </a:blip>
          <a:stretch>
            <a:fillRect/>
          </a:stretch>
        </p:blipFill>
        <p:spPr>
          <a:xfrm>
            <a:off x="647950" y="251475"/>
            <a:ext cx="3694050" cy="4704750"/>
          </a:xfrm>
          <a:prstGeom prst="rect">
            <a:avLst/>
          </a:prstGeom>
          <a:noFill/>
          <a:ln w="9525" cap="flat" cmpd="sng">
            <a:solidFill>
              <a:srgbClr val="000000"/>
            </a:solidFill>
            <a:prstDash val="solid"/>
            <a:round/>
            <a:headEnd type="none" w="sm" len="sm"/>
            <a:tailEnd type="none" w="sm" len="sm"/>
          </a:ln>
        </p:spPr>
      </p:pic>
      <p:sp>
        <p:nvSpPr>
          <p:cNvPr id="251" name="Google Shape;251;p33"/>
          <p:cNvSpPr txBox="1"/>
          <p:nvPr/>
        </p:nvSpPr>
        <p:spPr>
          <a:xfrm>
            <a:off x="4692375" y="369175"/>
            <a:ext cx="4087800" cy="41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The national government is funded, in part, by income taxes on individuals living in these states. If we abolished that tax and all grants, couldn’t states just make up the difference by increasing their state taxes? Cut out the middle man?</a:t>
            </a:r>
            <a:endParaRPr sz="2400"/>
          </a:p>
          <a:p>
            <a:pPr marL="0" lvl="0" indent="0" algn="l" rtl="0">
              <a:spcBef>
                <a:spcPts val="0"/>
              </a:spcBef>
              <a:spcAft>
                <a:spcPts val="0"/>
              </a:spcAft>
              <a:buNone/>
            </a:pPr>
            <a:endParaRPr sz="2400" b="1" i="1"/>
          </a:p>
          <a:p>
            <a:pPr marL="0" lvl="0" indent="0" algn="l" rtl="0">
              <a:spcBef>
                <a:spcPts val="0"/>
              </a:spcBef>
              <a:spcAft>
                <a:spcPts val="0"/>
              </a:spcAft>
              <a:buNone/>
            </a:pPr>
            <a:r>
              <a:rPr lang="en-US" sz="2400" b="1" i="1">
                <a:solidFill>
                  <a:srgbClr val="0000FF"/>
                </a:solidFill>
              </a:rPr>
              <a:t>What’s this line of reasoning missing?</a:t>
            </a:r>
            <a:endParaRPr sz="2400" b="1" i="1">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685800" y="457200"/>
            <a:ext cx="7772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The Carrot and the Stick</a:t>
            </a:r>
            <a:endParaRPr b="1"/>
          </a:p>
        </p:txBody>
      </p:sp>
      <p:sp>
        <p:nvSpPr>
          <p:cNvPr id="258" name="Google Shape;258;p34"/>
          <p:cNvSpPr txBox="1">
            <a:spLocks noGrp="1"/>
          </p:cNvSpPr>
          <p:nvPr>
            <p:ph type="body" idx="1"/>
          </p:nvPr>
        </p:nvSpPr>
        <p:spPr>
          <a:xfrm>
            <a:off x="685800" y="1485900"/>
            <a:ext cx="7772400" cy="30861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b="1">
                <a:solidFill>
                  <a:srgbClr val="980000"/>
                </a:solidFill>
              </a:rPr>
              <a:t>Categorical</a:t>
            </a:r>
            <a:r>
              <a:rPr lang="en-US"/>
              <a:t> - grants given for specific purposes</a:t>
            </a:r>
            <a:endParaRPr/>
          </a:p>
          <a:p>
            <a:pPr marL="914400" lvl="1" indent="-381000" algn="l" rtl="0">
              <a:spcBef>
                <a:spcPts val="0"/>
              </a:spcBef>
              <a:spcAft>
                <a:spcPts val="0"/>
              </a:spcAft>
              <a:buSzPts val="2400"/>
              <a:buChar char="–"/>
            </a:pPr>
            <a:r>
              <a:rPr lang="en-US" b="1">
                <a:solidFill>
                  <a:srgbClr val="980000"/>
                </a:solidFill>
              </a:rPr>
              <a:t>Formula</a:t>
            </a:r>
            <a:r>
              <a:rPr lang="en-US"/>
              <a:t> - uses a mathematical formula to determine size of grant given</a:t>
            </a:r>
            <a:endParaRPr/>
          </a:p>
          <a:p>
            <a:pPr marL="914400" lvl="1" indent="-381000" algn="l" rtl="0">
              <a:spcBef>
                <a:spcPts val="0"/>
              </a:spcBef>
              <a:spcAft>
                <a:spcPts val="0"/>
              </a:spcAft>
              <a:buSzPts val="2400"/>
              <a:buChar char="–"/>
            </a:pPr>
            <a:r>
              <a:rPr lang="en-US" b="1">
                <a:solidFill>
                  <a:srgbClr val="980000"/>
                </a:solidFill>
              </a:rPr>
              <a:t>Project</a:t>
            </a:r>
            <a:r>
              <a:rPr lang="en-US"/>
              <a:t> - competitive, awarded by application</a:t>
            </a:r>
            <a:endParaRPr/>
          </a:p>
          <a:p>
            <a:pPr marL="457200" lvl="0" indent="-381000" algn="l" rtl="0">
              <a:spcBef>
                <a:spcPts val="0"/>
              </a:spcBef>
              <a:spcAft>
                <a:spcPts val="0"/>
              </a:spcAft>
              <a:buSzPts val="2400"/>
              <a:buChar char="•"/>
            </a:pPr>
            <a:r>
              <a:rPr lang="en-US" b="1">
                <a:solidFill>
                  <a:srgbClr val="980000"/>
                </a:solidFill>
              </a:rPr>
              <a:t>Block</a:t>
            </a:r>
            <a:r>
              <a:rPr lang="en-US"/>
              <a:t> - grants for general purposes like community development or social services.</a:t>
            </a:r>
            <a:endParaRPr/>
          </a:p>
          <a:p>
            <a:pPr marL="457200" lvl="0" indent="-381000" algn="l" rtl="0">
              <a:spcBef>
                <a:spcPts val="0"/>
              </a:spcBef>
              <a:spcAft>
                <a:spcPts val="0"/>
              </a:spcAft>
              <a:buSzPts val="2400"/>
              <a:buChar char="•"/>
            </a:pPr>
            <a:r>
              <a:rPr lang="en-US"/>
              <a:t>Role of regulations</a:t>
            </a:r>
            <a:endParaRPr/>
          </a:p>
          <a:p>
            <a:pPr marL="457200" lvl="0" indent="-381000" algn="l" rtl="0">
              <a:spcBef>
                <a:spcPts val="0"/>
              </a:spcBef>
              <a:spcAft>
                <a:spcPts val="0"/>
              </a:spcAft>
              <a:buSzPts val="2400"/>
              <a:buChar char="•"/>
            </a:pPr>
            <a:r>
              <a:rPr lang="en-US"/>
              <a:t>Highway funding (arguably coercive)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5"/>
          <p:cNvPicPr preferRelativeResize="0"/>
          <p:nvPr/>
        </p:nvPicPr>
        <p:blipFill>
          <a:blip r:embed="rId3">
            <a:alphaModFix/>
          </a:blip>
          <a:stretch>
            <a:fillRect/>
          </a:stretch>
        </p:blipFill>
        <p:spPr>
          <a:xfrm>
            <a:off x="4210850" y="549163"/>
            <a:ext cx="4414176" cy="4045175"/>
          </a:xfrm>
          <a:prstGeom prst="rect">
            <a:avLst/>
          </a:prstGeom>
          <a:noFill/>
          <a:ln>
            <a:noFill/>
          </a:ln>
        </p:spPr>
      </p:pic>
      <p:sp>
        <p:nvSpPr>
          <p:cNvPr id="265" name="Google Shape;265;p35"/>
          <p:cNvSpPr txBox="1"/>
          <p:nvPr/>
        </p:nvSpPr>
        <p:spPr>
          <a:xfrm>
            <a:off x="556450" y="626000"/>
            <a:ext cx="3397500" cy="316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1">
                <a:solidFill>
                  <a:srgbClr val="0000FF"/>
                </a:solidFill>
              </a:rPr>
              <a:t>What is the perspective of Herblock, the artist, in this 1949 cartoon?</a:t>
            </a:r>
            <a:endParaRPr sz="2400" b="1" i="1">
              <a:solidFill>
                <a:srgbClr val="0000FF"/>
              </a:solidFill>
            </a:endParaRPr>
          </a:p>
          <a:p>
            <a:pPr marL="0" lvl="0" indent="0" algn="l" rtl="0">
              <a:spcBef>
                <a:spcPts val="0"/>
              </a:spcBef>
              <a:spcAft>
                <a:spcPts val="0"/>
              </a:spcAft>
              <a:buNone/>
            </a:pPr>
            <a:endParaRPr sz="2400" b="1" i="1">
              <a:solidFill>
                <a:srgbClr val="0000FF"/>
              </a:solidFill>
            </a:endParaRPr>
          </a:p>
          <a:p>
            <a:pPr marL="0" lvl="0" indent="0" algn="l" rtl="0">
              <a:spcBef>
                <a:spcPts val="0"/>
              </a:spcBef>
              <a:spcAft>
                <a:spcPts val="0"/>
              </a:spcAft>
              <a:buNone/>
            </a:pPr>
            <a:r>
              <a:rPr lang="en-US" sz="2400" b="1" i="1">
                <a:solidFill>
                  <a:srgbClr val="0000FF"/>
                </a:solidFill>
              </a:rPr>
              <a:t>Can you provide a modern example of this phenomenon?</a:t>
            </a:r>
            <a:endParaRPr sz="2400" b="1" i="1">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i="0" u="none" strike="noStrike" cap="none">
                <a:solidFill>
                  <a:schemeClr val="dk2"/>
                </a:solidFill>
                <a:latin typeface="Times New Roman"/>
                <a:ea typeface="Times New Roman"/>
                <a:cs typeface="Times New Roman"/>
                <a:sym typeface="Times New Roman"/>
              </a:rPr>
              <a:t>Interstate Relations</a:t>
            </a:r>
            <a:endParaRPr/>
          </a:p>
        </p:txBody>
      </p:sp>
      <p:sp>
        <p:nvSpPr>
          <p:cNvPr id="272" name="Google Shape;272;p36"/>
          <p:cNvSpPr txBox="1">
            <a:spLocks noGrp="1"/>
          </p:cNvSpPr>
          <p:nvPr>
            <p:ph type="body" idx="1"/>
          </p:nvPr>
        </p:nvSpPr>
        <p:spPr>
          <a:xfrm>
            <a:off x="685800" y="1485900"/>
            <a:ext cx="7772400" cy="31905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Times New Roman"/>
              <a:buChar char="•"/>
            </a:pPr>
            <a:r>
              <a:rPr lang="en-US" b="1" i="0" u="none" strike="noStrike" cap="none">
                <a:solidFill>
                  <a:srgbClr val="980000"/>
                </a:solidFill>
              </a:rPr>
              <a:t>Full faith and credit clause</a:t>
            </a:r>
            <a:r>
              <a:rPr lang="en-US" b="0" i="0" u="none" strike="noStrike" cap="none">
                <a:solidFill>
                  <a:schemeClr val="dk1"/>
                </a:solidFill>
                <a:latin typeface="Times New Roman"/>
                <a:ea typeface="Times New Roman"/>
                <a:cs typeface="Times New Roman"/>
                <a:sym typeface="Times New Roman"/>
              </a:rPr>
              <a:t> - </a:t>
            </a:r>
            <a:r>
              <a:rPr lang="en-US"/>
              <a:t>states required to provide reciprocity toward other states’ public acts, records, and civil judicial proceedings.</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1" i="0" u="none" strike="noStrike" cap="none">
                <a:solidFill>
                  <a:srgbClr val="980000"/>
                </a:solidFill>
              </a:rPr>
              <a:t>Extradition</a:t>
            </a:r>
            <a:r>
              <a:rPr lang="en-US" b="0" i="0" u="none" strike="noStrike" cap="none">
                <a:solidFill>
                  <a:schemeClr val="dk1"/>
                </a:solidFill>
                <a:latin typeface="Times New Roman"/>
                <a:ea typeface="Times New Roman"/>
                <a:cs typeface="Times New Roman"/>
                <a:sym typeface="Times New Roman"/>
              </a:rPr>
              <a:t> - states must turn over a person </a:t>
            </a:r>
            <a:r>
              <a:rPr lang="en-US"/>
              <a:t>charged with a crime from another state for trial or imprisonment.</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1" i="0" u="none" strike="noStrike" cap="none">
                <a:solidFill>
                  <a:srgbClr val="980000"/>
                </a:solidFill>
              </a:rPr>
              <a:t>Interstate compacts </a:t>
            </a:r>
            <a:r>
              <a:rPr lang="en-US" b="0" i="0" u="none" strike="noStrike" cap="none">
                <a:solidFill>
                  <a:schemeClr val="dk1"/>
                </a:solidFill>
                <a:latin typeface="Times New Roman"/>
                <a:ea typeface="Times New Roman"/>
                <a:cs typeface="Times New Roman"/>
                <a:sym typeface="Times New Roman"/>
              </a:rPr>
              <a:t>- agreements between states, e.g., Port Authority of N</a:t>
            </a:r>
            <a:r>
              <a:rPr lang="en-US"/>
              <a:t>Y/NJ, Driver License Compact. Usually require Congressional approval.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5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fade">
                                      <p:cBhvr>
                                        <p:cTn id="12" dur="500"/>
                                        <p:tgtEl>
                                          <p:spTgt spid="2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xEl>
                                              <p:pRg st="2" end="2"/>
                                            </p:txEl>
                                          </p:spTgt>
                                        </p:tgtEl>
                                        <p:attrNameLst>
                                          <p:attrName>style.visibility</p:attrName>
                                        </p:attrNameLst>
                                      </p:cBhvr>
                                      <p:to>
                                        <p:strVal val="visible"/>
                                      </p:to>
                                    </p:set>
                                    <p:animEffect transition="in" filter="fade">
                                      <p:cBhvr>
                                        <p:cTn id="17" dur="500"/>
                                        <p:tgtEl>
                                          <p:spTgt spid="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685800" y="15775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Modern issues in Federalism</a:t>
            </a:r>
            <a:endParaRPr/>
          </a:p>
        </p:txBody>
      </p:sp>
      <p:sp>
        <p:nvSpPr>
          <p:cNvPr id="279" name="Google Shape;279;p37"/>
          <p:cNvSpPr txBox="1">
            <a:spLocks noGrp="1"/>
          </p:cNvSpPr>
          <p:nvPr>
            <p:ph type="body" idx="1"/>
          </p:nvPr>
        </p:nvSpPr>
        <p:spPr>
          <a:xfrm>
            <a:off x="685800" y="886900"/>
            <a:ext cx="3787200" cy="41265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Times New Roman"/>
              <a:buChar char="•"/>
            </a:pPr>
            <a:r>
              <a:rPr lang="en-US"/>
              <a:t>Health care</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Immigration</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Infrastructure</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Infectious diseases</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Marriage and adoption</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Drugs</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Gun laws</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Education</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Environment and Energy</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a:t>W</a:t>
            </a:r>
            <a:r>
              <a:rPr lang="en-US" b="0" i="0" u="none" strike="noStrike" cap="none">
                <a:solidFill>
                  <a:schemeClr val="dk1"/>
                </a:solidFill>
                <a:latin typeface="Times New Roman"/>
                <a:ea typeface="Times New Roman"/>
                <a:cs typeface="Times New Roman"/>
                <a:sym typeface="Times New Roman"/>
              </a:rPr>
              <a:t>elfare</a:t>
            </a:r>
            <a:endParaRPr/>
          </a:p>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Civil rights</a:t>
            </a:r>
            <a:endParaRPr/>
          </a:p>
        </p:txBody>
      </p:sp>
      <p:pic>
        <p:nvPicPr>
          <p:cNvPr id="280" name="Google Shape;280;p37"/>
          <p:cNvPicPr preferRelativeResize="0"/>
          <p:nvPr/>
        </p:nvPicPr>
        <p:blipFill>
          <a:blip r:embed="rId3">
            <a:alphaModFix/>
          </a:blip>
          <a:stretch>
            <a:fillRect/>
          </a:stretch>
        </p:blipFill>
        <p:spPr>
          <a:xfrm>
            <a:off x="4551975" y="1242124"/>
            <a:ext cx="4154175" cy="311122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 calcmode="lin" valueType="num">
                                      <p:cBhvr additive="base">
                                        <p:cTn id="7" dur="500"/>
                                        <p:tgtEl>
                                          <p:spTgt spid="27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9">
                                            <p:txEl>
                                              <p:pRg st="1" end="1"/>
                                            </p:txEl>
                                          </p:spTgt>
                                        </p:tgtEl>
                                        <p:attrNameLst>
                                          <p:attrName>style.visibility</p:attrName>
                                        </p:attrNameLst>
                                      </p:cBhvr>
                                      <p:to>
                                        <p:strVal val="visible"/>
                                      </p:to>
                                    </p:set>
                                    <p:anim calcmode="lin" valueType="num">
                                      <p:cBhvr additive="base">
                                        <p:cTn id="12" dur="500"/>
                                        <p:tgtEl>
                                          <p:spTgt spid="27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9">
                                            <p:txEl>
                                              <p:pRg st="2" end="2"/>
                                            </p:txEl>
                                          </p:spTgt>
                                        </p:tgtEl>
                                        <p:attrNameLst>
                                          <p:attrName>style.visibility</p:attrName>
                                        </p:attrNameLst>
                                      </p:cBhvr>
                                      <p:to>
                                        <p:strVal val="visible"/>
                                      </p:to>
                                    </p:set>
                                    <p:anim calcmode="lin" valueType="num">
                                      <p:cBhvr additive="base">
                                        <p:cTn id="17" dur="500"/>
                                        <p:tgtEl>
                                          <p:spTgt spid="27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9">
                                            <p:txEl>
                                              <p:pRg st="3" end="3"/>
                                            </p:txEl>
                                          </p:spTgt>
                                        </p:tgtEl>
                                        <p:attrNameLst>
                                          <p:attrName>style.visibility</p:attrName>
                                        </p:attrNameLst>
                                      </p:cBhvr>
                                      <p:to>
                                        <p:strVal val="visible"/>
                                      </p:to>
                                    </p:set>
                                    <p:anim calcmode="lin" valueType="num">
                                      <p:cBhvr additive="base">
                                        <p:cTn id="22" dur="500"/>
                                        <p:tgtEl>
                                          <p:spTgt spid="27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9">
                                            <p:txEl>
                                              <p:pRg st="4" end="4"/>
                                            </p:txEl>
                                          </p:spTgt>
                                        </p:tgtEl>
                                        <p:attrNameLst>
                                          <p:attrName>style.visibility</p:attrName>
                                        </p:attrNameLst>
                                      </p:cBhvr>
                                      <p:to>
                                        <p:strVal val="visible"/>
                                      </p:to>
                                    </p:set>
                                    <p:anim calcmode="lin" valueType="num">
                                      <p:cBhvr additive="base">
                                        <p:cTn id="27" dur="500"/>
                                        <p:tgtEl>
                                          <p:spTgt spid="27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79">
                                            <p:txEl>
                                              <p:pRg st="5" end="5"/>
                                            </p:txEl>
                                          </p:spTgt>
                                        </p:tgtEl>
                                        <p:attrNameLst>
                                          <p:attrName>style.visibility</p:attrName>
                                        </p:attrNameLst>
                                      </p:cBhvr>
                                      <p:to>
                                        <p:strVal val="visible"/>
                                      </p:to>
                                    </p:set>
                                    <p:anim calcmode="lin" valueType="num">
                                      <p:cBhvr additive="base">
                                        <p:cTn id="32" dur="500"/>
                                        <p:tgtEl>
                                          <p:spTgt spid="27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79">
                                            <p:txEl>
                                              <p:pRg st="6" end="6"/>
                                            </p:txEl>
                                          </p:spTgt>
                                        </p:tgtEl>
                                        <p:attrNameLst>
                                          <p:attrName>style.visibility</p:attrName>
                                        </p:attrNameLst>
                                      </p:cBhvr>
                                      <p:to>
                                        <p:strVal val="visible"/>
                                      </p:to>
                                    </p:set>
                                    <p:anim calcmode="lin" valueType="num">
                                      <p:cBhvr additive="base">
                                        <p:cTn id="37" dur="500"/>
                                        <p:tgtEl>
                                          <p:spTgt spid="27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79">
                                            <p:txEl>
                                              <p:pRg st="7" end="7"/>
                                            </p:txEl>
                                          </p:spTgt>
                                        </p:tgtEl>
                                        <p:attrNameLst>
                                          <p:attrName>style.visibility</p:attrName>
                                        </p:attrNameLst>
                                      </p:cBhvr>
                                      <p:to>
                                        <p:strVal val="visible"/>
                                      </p:to>
                                    </p:set>
                                    <p:anim calcmode="lin" valueType="num">
                                      <p:cBhvr additive="base">
                                        <p:cTn id="42" dur="500"/>
                                        <p:tgtEl>
                                          <p:spTgt spid="27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9">
                                            <p:txEl>
                                              <p:pRg st="8" end="8"/>
                                            </p:txEl>
                                          </p:spTgt>
                                        </p:tgtEl>
                                        <p:attrNameLst>
                                          <p:attrName>style.visibility</p:attrName>
                                        </p:attrNameLst>
                                      </p:cBhvr>
                                      <p:to>
                                        <p:strVal val="visible"/>
                                      </p:to>
                                    </p:set>
                                    <p:anim calcmode="lin" valueType="num">
                                      <p:cBhvr additive="base">
                                        <p:cTn id="47" dur="500"/>
                                        <p:tgtEl>
                                          <p:spTgt spid="279">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79">
                                            <p:txEl>
                                              <p:pRg st="9" end="9"/>
                                            </p:txEl>
                                          </p:spTgt>
                                        </p:tgtEl>
                                        <p:attrNameLst>
                                          <p:attrName>style.visibility</p:attrName>
                                        </p:attrNameLst>
                                      </p:cBhvr>
                                      <p:to>
                                        <p:strVal val="visible"/>
                                      </p:to>
                                    </p:set>
                                    <p:anim calcmode="lin" valueType="num">
                                      <p:cBhvr additive="base">
                                        <p:cTn id="52" dur="500"/>
                                        <p:tgtEl>
                                          <p:spTgt spid="279">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79">
                                            <p:txEl>
                                              <p:pRg st="10" end="10"/>
                                            </p:txEl>
                                          </p:spTgt>
                                        </p:tgtEl>
                                        <p:attrNameLst>
                                          <p:attrName>style.visibility</p:attrName>
                                        </p:attrNameLst>
                                      </p:cBhvr>
                                      <p:to>
                                        <p:strVal val="visible"/>
                                      </p:to>
                                    </p:set>
                                    <p:anim calcmode="lin" valueType="num">
                                      <p:cBhvr additive="base">
                                        <p:cTn id="57" dur="500"/>
                                        <p:tgtEl>
                                          <p:spTgt spid="279">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a:blip r:embed="rId3">
            <a:alphaModFix/>
          </a:blip>
          <a:stretch>
            <a:fillRect/>
          </a:stretch>
        </p:blipFill>
        <p:spPr>
          <a:xfrm>
            <a:off x="291725" y="1085850"/>
            <a:ext cx="5029200" cy="3733800"/>
          </a:xfrm>
          <a:prstGeom prst="rect">
            <a:avLst/>
          </a:prstGeom>
          <a:noFill/>
          <a:ln w="9525" cap="flat" cmpd="sng">
            <a:solidFill>
              <a:srgbClr val="000000"/>
            </a:solidFill>
            <a:prstDash val="solid"/>
            <a:round/>
            <a:headEnd type="none" w="sm" len="sm"/>
            <a:tailEnd type="none" w="sm" len="sm"/>
          </a:ln>
        </p:spPr>
      </p:pic>
      <p:sp>
        <p:nvSpPr>
          <p:cNvPr id="113" name="Google Shape;113;p16"/>
          <p:cNvSpPr txBox="1"/>
          <p:nvPr/>
        </p:nvSpPr>
        <p:spPr>
          <a:xfrm>
            <a:off x="5553825" y="1151475"/>
            <a:ext cx="3386700" cy="36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In a unitary government, there’s no question of where the authority lies.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b="1" i="1">
                <a:solidFill>
                  <a:srgbClr val="0000FF"/>
                </a:solidFill>
              </a:rPr>
              <a:t>Where should the authority lie in our federalist system?</a:t>
            </a:r>
            <a:endParaRPr sz="2400" b="1" i="1">
              <a:solidFill>
                <a:srgbClr val="0000FF"/>
              </a:solidFill>
            </a:endParaRPr>
          </a:p>
        </p:txBody>
      </p:sp>
      <p:sp>
        <p:nvSpPr>
          <p:cNvPr id="114" name="Google Shape;114;p16"/>
          <p:cNvSpPr txBox="1">
            <a:spLocks noGrp="1"/>
          </p:cNvSpPr>
          <p:nvPr>
            <p:ph type="title"/>
          </p:nvPr>
        </p:nvSpPr>
        <p:spPr>
          <a:xfrm>
            <a:off x="685800" y="192425"/>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Out of One, Many?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i="0" u="none" strike="noStrike" cap="none">
                <a:solidFill>
                  <a:srgbClr val="980000"/>
                </a:solidFill>
                <a:latin typeface="Times New Roman"/>
                <a:ea typeface="Times New Roman"/>
                <a:cs typeface="Times New Roman"/>
                <a:sym typeface="Times New Roman"/>
              </a:rPr>
              <a:t>Federalism</a:t>
            </a:r>
            <a:r>
              <a:rPr lang="en-US" b="1" i="0" u="none" strike="noStrike" cap="none">
                <a:solidFill>
                  <a:schemeClr val="dk2"/>
                </a:solidFill>
                <a:latin typeface="Times New Roman"/>
                <a:ea typeface="Times New Roman"/>
                <a:cs typeface="Times New Roman"/>
                <a:sym typeface="Times New Roman"/>
              </a:rPr>
              <a:t> Defined</a:t>
            </a:r>
            <a:endParaRPr/>
          </a:p>
        </p:txBody>
      </p:sp>
      <p:sp>
        <p:nvSpPr>
          <p:cNvPr id="121" name="Google Shape;121;p17"/>
          <p:cNvSpPr txBox="1">
            <a:spLocks noGrp="1"/>
          </p:cNvSpPr>
          <p:nvPr>
            <p:ph type="body" idx="1"/>
          </p:nvPr>
        </p:nvSpPr>
        <p:spPr>
          <a:xfrm>
            <a:off x="4482250" y="1638300"/>
            <a:ext cx="4204500" cy="3086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Key = powers divided </a:t>
            </a:r>
            <a:r>
              <a:rPr lang="en-US"/>
              <a:t>and are</a:t>
            </a:r>
            <a:r>
              <a:rPr lang="en-US" b="0" i="0" u="none" strike="noStrike" cap="none">
                <a:solidFill>
                  <a:schemeClr val="dk1"/>
                </a:solidFill>
                <a:latin typeface="Times New Roman"/>
                <a:ea typeface="Times New Roman"/>
                <a:cs typeface="Times New Roman"/>
                <a:sym typeface="Times New Roman"/>
              </a:rPr>
              <a:t> clearly defined (at least in theory)</a:t>
            </a:r>
            <a:endParaRPr/>
          </a:p>
          <a:p>
            <a:pPr marL="342900" marR="0" lvl="0" indent="-292100" algn="l" rtl="0">
              <a:lnSpc>
                <a:spcPct val="10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Diffusion of power prevents tyranny.</a:t>
            </a:r>
            <a:endParaRPr/>
          </a:p>
        </p:txBody>
      </p:sp>
      <p:sp>
        <p:nvSpPr>
          <p:cNvPr id="122" name="Google Shape;122;p17"/>
          <p:cNvSpPr txBox="1"/>
          <p:nvPr/>
        </p:nvSpPr>
        <p:spPr>
          <a:xfrm>
            <a:off x="415875" y="1466999"/>
            <a:ext cx="3775200" cy="3241500"/>
          </a:xfrm>
          <a:prstGeom prst="rect">
            <a:avLst/>
          </a:prstGeom>
          <a:solidFill>
            <a:schemeClr val="accent1"/>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23" name="Google Shape;123;p17"/>
          <p:cNvSpPr txBox="1"/>
          <p:nvPr/>
        </p:nvSpPr>
        <p:spPr>
          <a:xfrm>
            <a:off x="533575" y="1559575"/>
            <a:ext cx="3584700" cy="300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Times New Roman"/>
              <a:buNone/>
            </a:pPr>
            <a:r>
              <a:rPr lang="en-US" sz="2400" b="0" i="1" u="none">
                <a:solidFill>
                  <a:schemeClr val="dk1"/>
                </a:solidFill>
                <a:latin typeface="Times New Roman"/>
                <a:ea typeface="Times New Roman"/>
                <a:cs typeface="Times New Roman"/>
                <a:sym typeface="Times New Roman"/>
              </a:rPr>
              <a:t>Constitutional arrangement whereby power is distributed between a central government and sub-divisional governments, </a:t>
            </a:r>
            <a:r>
              <a:rPr lang="en-US" sz="2400" i="1">
                <a:solidFill>
                  <a:schemeClr val="dk1"/>
                </a:solidFill>
                <a:latin typeface="Times New Roman"/>
                <a:ea typeface="Times New Roman"/>
                <a:cs typeface="Times New Roman"/>
                <a:sym typeface="Times New Roman"/>
              </a:rPr>
              <a:t>all</a:t>
            </a:r>
            <a:r>
              <a:rPr lang="en-US" sz="2400" b="0" i="1" u="none">
                <a:solidFill>
                  <a:schemeClr val="dk1"/>
                </a:solidFill>
                <a:latin typeface="Times New Roman"/>
                <a:ea typeface="Times New Roman"/>
                <a:cs typeface="Times New Roman"/>
                <a:sym typeface="Times New Roman"/>
              </a:rPr>
              <a:t> of which exercise direct authority over individuals.</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fad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animEffect transition="in" filter="fade">
                                      <p:cBhvr>
                                        <p:cTn id="17" dur="500"/>
                                        <p:tgtEl>
                                          <p:spTgt spid="1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5800" y="457200"/>
            <a:ext cx="7772400" cy="8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i="0" u="none" strike="noStrike" cap="none">
                <a:solidFill>
                  <a:schemeClr val="dk2"/>
                </a:solidFill>
                <a:latin typeface="Times New Roman"/>
                <a:ea typeface="Times New Roman"/>
                <a:cs typeface="Times New Roman"/>
                <a:sym typeface="Times New Roman"/>
              </a:rPr>
              <a:t>Constitutional Framework</a:t>
            </a:r>
            <a:endParaRPr/>
          </a:p>
        </p:txBody>
      </p:sp>
      <p:sp>
        <p:nvSpPr>
          <p:cNvPr id="130" name="Google Shape;130;p18"/>
          <p:cNvSpPr txBox="1">
            <a:spLocks noGrp="1"/>
          </p:cNvSpPr>
          <p:nvPr>
            <p:ph type="body" idx="1"/>
          </p:nvPr>
        </p:nvSpPr>
        <p:spPr>
          <a:xfrm>
            <a:off x="685800" y="1485900"/>
            <a:ext cx="4092300" cy="3086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National: powers </a:t>
            </a:r>
            <a:r>
              <a:rPr lang="en-US" i="0" u="none" strike="noStrike" cap="none">
                <a:solidFill>
                  <a:srgbClr val="000000"/>
                </a:solidFill>
              </a:rPr>
              <a:t>delegated</a:t>
            </a:r>
            <a:r>
              <a:rPr lang="en-US" b="0" i="0" u="none" strike="noStrike" cap="none">
                <a:solidFill>
                  <a:schemeClr val="dk1"/>
                </a:solidFill>
                <a:latin typeface="Times New Roman"/>
                <a:ea typeface="Times New Roman"/>
                <a:cs typeface="Times New Roman"/>
                <a:sym typeface="Times New Roman"/>
              </a:rPr>
              <a:t> expressly by Constitution</a:t>
            </a:r>
            <a:endParaRPr/>
          </a:p>
          <a:p>
            <a:pPr marL="342900" marR="0" lvl="0" indent="-292100" algn="l" rtl="0">
              <a:lnSpc>
                <a:spcPct val="9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States: powers not delegated nor denied</a:t>
            </a:r>
            <a:endParaRPr/>
          </a:p>
          <a:p>
            <a:pPr marL="342900" marR="0" lvl="0" indent="-292100" algn="l" rtl="0">
              <a:lnSpc>
                <a:spcPct val="90000"/>
              </a:lnSpc>
              <a:spcBef>
                <a:spcPts val="640"/>
              </a:spcBef>
              <a:spcAft>
                <a:spcPts val="0"/>
              </a:spcAft>
              <a:buClr>
                <a:schemeClr val="dk1"/>
              </a:buClr>
              <a:buSzPts val="2400"/>
              <a:buFont typeface="Times New Roman"/>
              <a:buChar char="•"/>
            </a:pPr>
            <a:r>
              <a:rPr lang="en-US" b="0" i="0" u="none" strike="noStrike" cap="none">
                <a:solidFill>
                  <a:schemeClr val="dk1"/>
                </a:solidFill>
                <a:latin typeface="Times New Roman"/>
                <a:ea typeface="Times New Roman"/>
                <a:cs typeface="Times New Roman"/>
                <a:sym typeface="Times New Roman"/>
              </a:rPr>
              <a:t>Some powers specifically denied to both; some granted to both. </a:t>
            </a:r>
            <a:r>
              <a:rPr lang="en-US" b="0" i="1" u="none" strike="noStrike" cap="none">
                <a:solidFill>
                  <a:srgbClr val="980000"/>
                </a:solidFill>
                <a:latin typeface="Times New Roman"/>
                <a:ea typeface="Times New Roman"/>
                <a:cs typeface="Times New Roman"/>
                <a:sym typeface="Times New Roman"/>
              </a:rPr>
              <a:t>Thanks, that</a:t>
            </a:r>
            <a:r>
              <a:rPr lang="en-US" i="1">
                <a:solidFill>
                  <a:srgbClr val="980000"/>
                </a:solidFill>
              </a:rPr>
              <a:t>’s really helpful. #eyeroll</a:t>
            </a:r>
            <a:endParaRPr i="1">
              <a:solidFill>
                <a:srgbClr val="980000"/>
              </a:solidFill>
            </a:endParaRPr>
          </a:p>
        </p:txBody>
      </p:sp>
      <p:pic>
        <p:nvPicPr>
          <p:cNvPr id="131" name="Google Shape;131;p18"/>
          <p:cNvPicPr preferRelativeResize="0"/>
          <p:nvPr/>
        </p:nvPicPr>
        <p:blipFill rotWithShape="1">
          <a:blip r:embed="rId3">
            <a:alphaModFix/>
          </a:blip>
          <a:srcRect/>
          <a:stretch/>
        </p:blipFill>
        <p:spPr>
          <a:xfrm>
            <a:off x="5200675" y="1314600"/>
            <a:ext cx="2959800" cy="3329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base">
                                        <p:cTn id="7" dur="500"/>
                                        <p:tgtEl>
                                          <p:spTgt spid="13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3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0">
                                            <p:txEl>
                                              <p:pRg st="1" end="1"/>
                                            </p:txEl>
                                          </p:spTgt>
                                        </p:tgtEl>
                                        <p:attrNameLst>
                                          <p:attrName>style.visibility</p:attrName>
                                        </p:attrNameLst>
                                      </p:cBhvr>
                                      <p:to>
                                        <p:strVal val="visible"/>
                                      </p:to>
                                    </p:set>
                                    <p:anim calcmode="lin" valueType="num">
                                      <p:cBhvr additive="base">
                                        <p:cTn id="13" dur="500"/>
                                        <p:tgtEl>
                                          <p:spTgt spid="130">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3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anim calcmode="lin" valueType="num">
                                      <p:cBhvr additive="base">
                                        <p:cTn id="19" dur="500"/>
                                        <p:tgtEl>
                                          <p:spTgt spid="130">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30">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9"/>
          <p:cNvPicPr preferRelativeResize="0"/>
          <p:nvPr/>
        </p:nvPicPr>
        <p:blipFill>
          <a:blip r:embed="rId3">
            <a:alphaModFix/>
          </a:blip>
          <a:stretch>
            <a:fillRect/>
          </a:stretch>
        </p:blipFill>
        <p:spPr>
          <a:xfrm>
            <a:off x="194675" y="828550"/>
            <a:ext cx="5487549" cy="4115676"/>
          </a:xfrm>
          <a:prstGeom prst="rect">
            <a:avLst/>
          </a:prstGeom>
          <a:noFill/>
          <a:ln w="9525" cap="flat" cmpd="sng">
            <a:solidFill>
              <a:srgbClr val="000000"/>
            </a:solidFill>
            <a:prstDash val="solid"/>
            <a:round/>
            <a:headEnd type="none" w="sm" len="sm"/>
            <a:tailEnd type="none" w="sm" len="sm"/>
          </a:ln>
        </p:spPr>
      </p:pic>
      <p:sp>
        <p:nvSpPr>
          <p:cNvPr id="138" name="Google Shape;138;p19"/>
          <p:cNvSpPr txBox="1"/>
          <p:nvPr/>
        </p:nvSpPr>
        <p:spPr>
          <a:xfrm>
            <a:off x="5944400" y="866775"/>
            <a:ext cx="3065700" cy="39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Note the use of “division” as opposed to “separation.” Separation is horizontal. Division is vertical.</a:t>
            </a:r>
            <a:endParaRPr sz="1800"/>
          </a:p>
          <a:p>
            <a:pPr marL="0" lvl="0" indent="0" algn="l" rtl="0">
              <a:spcBef>
                <a:spcPts val="0"/>
              </a:spcBef>
              <a:spcAft>
                <a:spcPts val="0"/>
              </a:spcAft>
              <a:buNone/>
            </a:pPr>
            <a:endParaRPr/>
          </a:p>
          <a:p>
            <a:pPr marL="0" lvl="0" indent="0" algn="l" rtl="0">
              <a:spcBef>
                <a:spcPts val="0"/>
              </a:spcBef>
              <a:spcAft>
                <a:spcPts val="0"/>
              </a:spcAft>
              <a:buNone/>
            </a:pPr>
            <a:r>
              <a:rPr lang="en-US" sz="2400" b="1" i="1">
                <a:solidFill>
                  <a:srgbClr val="0000FF"/>
                </a:solidFill>
              </a:rPr>
              <a:t>Where are all the expressed powers from?</a:t>
            </a:r>
            <a:endParaRPr sz="2400" b="1" i="1">
              <a:solidFill>
                <a:srgbClr val="0000FF"/>
              </a:solidFill>
            </a:endParaRPr>
          </a:p>
        </p:txBody>
      </p:sp>
      <p:sp>
        <p:nvSpPr>
          <p:cNvPr id="139" name="Google Shape;139;p19"/>
          <p:cNvSpPr txBox="1">
            <a:spLocks noGrp="1"/>
          </p:cNvSpPr>
          <p:nvPr>
            <p:ph type="title"/>
          </p:nvPr>
        </p:nvSpPr>
        <p:spPr>
          <a:xfrm>
            <a:off x="685800" y="98700"/>
            <a:ext cx="7772400" cy="67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National: </a:t>
            </a:r>
            <a:r>
              <a:rPr lang="en-US" b="1">
                <a:solidFill>
                  <a:srgbClr val="980000"/>
                </a:solidFill>
              </a:rPr>
              <a:t>Expressed</a:t>
            </a:r>
            <a:r>
              <a:rPr lang="en-US" b="1"/>
              <a:t> Powers</a:t>
            </a:r>
            <a:endParaRPr/>
          </a:p>
        </p:txBody>
      </p:sp>
      <p:sp>
        <p:nvSpPr>
          <p:cNvPr id="140" name="Google Shape;140;p19"/>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1 of 4</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0"/>
          <p:cNvPicPr preferRelativeResize="0"/>
          <p:nvPr/>
        </p:nvPicPr>
        <p:blipFill>
          <a:blip r:embed="rId3">
            <a:alphaModFix/>
          </a:blip>
          <a:stretch>
            <a:fillRect/>
          </a:stretch>
        </p:blipFill>
        <p:spPr>
          <a:xfrm>
            <a:off x="1880250" y="851975"/>
            <a:ext cx="5507500" cy="4130625"/>
          </a:xfrm>
          <a:prstGeom prst="rect">
            <a:avLst/>
          </a:prstGeom>
          <a:noFill/>
          <a:ln w="9525" cap="flat" cmpd="sng">
            <a:solidFill>
              <a:srgbClr val="000000"/>
            </a:solidFill>
            <a:prstDash val="solid"/>
            <a:round/>
            <a:headEnd type="none" w="sm" len="sm"/>
            <a:tailEnd type="none" w="sm" len="sm"/>
          </a:ln>
        </p:spPr>
      </p:pic>
      <p:sp>
        <p:nvSpPr>
          <p:cNvPr id="147" name="Google Shape;147;p20"/>
          <p:cNvSpPr txBox="1">
            <a:spLocks noGrp="1"/>
          </p:cNvSpPr>
          <p:nvPr>
            <p:ph type="title"/>
          </p:nvPr>
        </p:nvSpPr>
        <p:spPr>
          <a:xfrm>
            <a:off x="685800" y="98700"/>
            <a:ext cx="7772400" cy="67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National: </a:t>
            </a:r>
            <a:r>
              <a:rPr lang="en-US" b="1">
                <a:solidFill>
                  <a:srgbClr val="980000"/>
                </a:solidFill>
              </a:rPr>
              <a:t>Implied</a:t>
            </a:r>
            <a:r>
              <a:rPr lang="en-US" b="1"/>
              <a:t> Powers</a:t>
            </a:r>
            <a:endParaRPr/>
          </a:p>
        </p:txBody>
      </p:sp>
      <p:sp>
        <p:nvSpPr>
          <p:cNvPr id="148" name="Google Shape;148;p20"/>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2 of 4</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1"/>
          <p:cNvPicPr preferRelativeResize="0"/>
          <p:nvPr/>
        </p:nvPicPr>
        <p:blipFill>
          <a:blip r:embed="rId3">
            <a:alphaModFix/>
          </a:blip>
          <a:stretch>
            <a:fillRect/>
          </a:stretch>
        </p:blipFill>
        <p:spPr>
          <a:xfrm>
            <a:off x="1879600" y="872300"/>
            <a:ext cx="5491724" cy="4118800"/>
          </a:xfrm>
          <a:prstGeom prst="rect">
            <a:avLst/>
          </a:prstGeom>
          <a:noFill/>
          <a:ln w="9525" cap="flat" cmpd="sng">
            <a:solidFill>
              <a:srgbClr val="000000"/>
            </a:solidFill>
            <a:prstDash val="solid"/>
            <a:round/>
            <a:headEnd type="none" w="sm" len="sm"/>
            <a:tailEnd type="none" w="sm" len="sm"/>
          </a:ln>
        </p:spPr>
      </p:pic>
      <p:sp>
        <p:nvSpPr>
          <p:cNvPr id="155" name="Google Shape;155;p21"/>
          <p:cNvSpPr txBox="1">
            <a:spLocks noGrp="1"/>
          </p:cNvSpPr>
          <p:nvPr>
            <p:ph type="title"/>
          </p:nvPr>
        </p:nvSpPr>
        <p:spPr>
          <a:xfrm>
            <a:off x="685800" y="98700"/>
            <a:ext cx="7772400" cy="67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National: </a:t>
            </a:r>
            <a:r>
              <a:rPr lang="en-US" b="1">
                <a:solidFill>
                  <a:srgbClr val="980000"/>
                </a:solidFill>
              </a:rPr>
              <a:t>Inherent</a:t>
            </a:r>
            <a:r>
              <a:rPr lang="en-US" b="1"/>
              <a:t> Powers</a:t>
            </a:r>
            <a:endParaRPr/>
          </a:p>
        </p:txBody>
      </p:sp>
      <p:sp>
        <p:nvSpPr>
          <p:cNvPr id="156" name="Google Shape;156;p21"/>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3 of 4</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2"/>
          <p:cNvPicPr preferRelativeResize="0"/>
          <p:nvPr/>
        </p:nvPicPr>
        <p:blipFill>
          <a:blip r:embed="rId3">
            <a:alphaModFix/>
          </a:blip>
          <a:stretch>
            <a:fillRect/>
          </a:stretch>
        </p:blipFill>
        <p:spPr>
          <a:xfrm>
            <a:off x="1817125" y="791350"/>
            <a:ext cx="5536676" cy="4152500"/>
          </a:xfrm>
          <a:prstGeom prst="rect">
            <a:avLst/>
          </a:prstGeom>
          <a:noFill/>
          <a:ln w="9525" cap="flat" cmpd="sng">
            <a:solidFill>
              <a:srgbClr val="000000"/>
            </a:solidFill>
            <a:prstDash val="solid"/>
            <a:round/>
            <a:headEnd type="none" w="sm" len="sm"/>
            <a:tailEnd type="none" w="sm" len="sm"/>
          </a:ln>
        </p:spPr>
      </p:pic>
      <p:sp>
        <p:nvSpPr>
          <p:cNvPr id="163" name="Google Shape;163;p22"/>
          <p:cNvSpPr txBox="1">
            <a:spLocks noGrp="1"/>
          </p:cNvSpPr>
          <p:nvPr>
            <p:ph type="title"/>
          </p:nvPr>
        </p:nvSpPr>
        <p:spPr>
          <a:xfrm>
            <a:off x="685800" y="98700"/>
            <a:ext cx="7772400" cy="677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Font typeface="Times New Roman"/>
              <a:buNone/>
            </a:pPr>
            <a:r>
              <a:rPr lang="en-US" b="1"/>
              <a:t>National: </a:t>
            </a:r>
            <a:r>
              <a:rPr lang="en-US" b="1">
                <a:solidFill>
                  <a:srgbClr val="980000"/>
                </a:solidFill>
              </a:rPr>
              <a:t>Denied</a:t>
            </a:r>
            <a:r>
              <a:rPr lang="en-US" b="1"/>
              <a:t> Powers</a:t>
            </a:r>
            <a:endParaRPr/>
          </a:p>
        </p:txBody>
      </p:sp>
      <p:sp>
        <p:nvSpPr>
          <p:cNvPr id="164" name="Google Shape;164;p22"/>
          <p:cNvSpPr txBox="1"/>
          <p:nvPr/>
        </p:nvSpPr>
        <p:spPr>
          <a:xfrm>
            <a:off x="8250475" y="4670975"/>
            <a:ext cx="792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4 of 4</a:t>
            </a:r>
            <a:endParaRPr b="1"/>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CC66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827</Words>
  <PresentationFormat>On-screen Show (16:9)</PresentationFormat>
  <Paragraphs>124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Federalism</vt:lpstr>
      <vt:lpstr>DISCLAIMER</vt:lpstr>
      <vt:lpstr>Out of One, Many?</vt:lpstr>
      <vt:lpstr>Federalism Defined</vt:lpstr>
      <vt:lpstr>Constitutional Framework</vt:lpstr>
      <vt:lpstr>National: Expressed Powers</vt:lpstr>
      <vt:lpstr>National: Implied Powers</vt:lpstr>
      <vt:lpstr>National: Inherent Powers</vt:lpstr>
      <vt:lpstr>National: Denied Powers</vt:lpstr>
      <vt:lpstr>States: Reserved Powers</vt:lpstr>
      <vt:lpstr>States: Denied Powers</vt:lpstr>
      <vt:lpstr>Both: Concurrent Powers</vt:lpstr>
      <vt:lpstr>Slide 13</vt:lpstr>
      <vt:lpstr>Slide 14</vt:lpstr>
      <vt:lpstr>What are some advantages of federalism?</vt:lpstr>
      <vt:lpstr>Establishing National Supremacy</vt:lpstr>
      <vt:lpstr>Types of Federalism</vt:lpstr>
      <vt:lpstr>Federal Grants-in-Aid (Fiscal Federalism)</vt:lpstr>
      <vt:lpstr>Slide 19</vt:lpstr>
      <vt:lpstr>Slide 20</vt:lpstr>
      <vt:lpstr>The Carrot and the Stick</vt:lpstr>
      <vt:lpstr>Slide 22</vt:lpstr>
      <vt:lpstr>Interstate Relations</vt:lpstr>
      <vt:lpstr>Modern issues in Federalism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Megan Wilkins</dc:creator>
  <cp:lastModifiedBy>mwilkins</cp:lastModifiedBy>
  <cp:revision>2</cp:revision>
  <dcterms:modified xsi:type="dcterms:W3CDTF">2018-09-11T10:58:55Z</dcterms:modified>
</cp:coreProperties>
</file>